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38.jp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60.jpg" ContentType="image/jpeg"/>
  <Override PartName="/ppt/media/image77.jpg" ContentType="image/jpeg"/>
  <Override PartName="/ppt/media/image80.jpg" ContentType="image/jpeg"/>
  <Override PartName="/ppt/media/image81.jpg" ContentType="image/jpeg"/>
  <Override PartName="/ppt/notesSlides/notesSlide7.xml" ContentType="application/vnd.openxmlformats-officedocument.presentationml.notesSlide+xml"/>
  <Override PartName="/ppt/media/image92.jpg" ContentType="image/jpeg"/>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media/image108.jpg" ContentType="image/jpeg"/>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2"/>
  </p:notesMasterIdLst>
  <p:handoutMasterIdLst>
    <p:handoutMasterId r:id="rId153"/>
  </p:handoutMasterIdLst>
  <p:sldIdLst>
    <p:sldId id="256" r:id="rId2"/>
    <p:sldId id="518" r:id="rId3"/>
    <p:sldId id="284" r:id="rId4"/>
    <p:sldId id="491" r:id="rId5"/>
    <p:sldId id="492" r:id="rId6"/>
    <p:sldId id="493" r:id="rId7"/>
    <p:sldId id="496" r:id="rId8"/>
    <p:sldId id="494" r:id="rId9"/>
    <p:sldId id="495" r:id="rId10"/>
    <p:sldId id="322" r:id="rId11"/>
    <p:sldId id="497" r:id="rId12"/>
    <p:sldId id="500" r:id="rId13"/>
    <p:sldId id="501" r:id="rId14"/>
    <p:sldId id="502" r:id="rId15"/>
    <p:sldId id="503" r:id="rId16"/>
    <p:sldId id="504" r:id="rId17"/>
    <p:sldId id="505" r:id="rId18"/>
    <p:sldId id="315" r:id="rId19"/>
    <p:sldId id="303" r:id="rId20"/>
    <p:sldId id="487" r:id="rId21"/>
    <p:sldId id="506" r:id="rId22"/>
    <p:sldId id="508" r:id="rId23"/>
    <p:sldId id="507" r:id="rId24"/>
    <p:sldId id="509" r:id="rId25"/>
    <p:sldId id="510" r:id="rId26"/>
    <p:sldId id="511" r:id="rId27"/>
    <p:sldId id="512" r:id="rId28"/>
    <p:sldId id="513" r:id="rId29"/>
    <p:sldId id="514" r:id="rId30"/>
    <p:sldId id="515" r:id="rId31"/>
    <p:sldId id="611" r:id="rId32"/>
    <p:sldId id="612" r:id="rId33"/>
    <p:sldId id="613" r:id="rId34"/>
    <p:sldId id="614" r:id="rId35"/>
    <p:sldId id="516" r:id="rId36"/>
    <p:sldId id="519" r:id="rId37"/>
    <p:sldId id="539" r:id="rId38"/>
    <p:sldId id="521" r:id="rId39"/>
    <p:sldId id="540" r:id="rId40"/>
    <p:sldId id="522" r:id="rId41"/>
    <p:sldId id="525" r:id="rId42"/>
    <p:sldId id="517" r:id="rId43"/>
    <p:sldId id="523" r:id="rId44"/>
    <p:sldId id="524" r:id="rId45"/>
    <p:sldId id="528" r:id="rId46"/>
    <p:sldId id="526" r:id="rId47"/>
    <p:sldId id="529" r:id="rId48"/>
    <p:sldId id="531" r:id="rId49"/>
    <p:sldId id="532" r:id="rId50"/>
    <p:sldId id="533" r:id="rId51"/>
    <p:sldId id="615" r:id="rId52"/>
    <p:sldId id="534" r:id="rId53"/>
    <p:sldId id="530" r:id="rId54"/>
    <p:sldId id="535" r:id="rId55"/>
    <p:sldId id="536" r:id="rId56"/>
    <p:sldId id="537" r:id="rId57"/>
    <p:sldId id="538" r:id="rId58"/>
    <p:sldId id="542" r:id="rId59"/>
    <p:sldId id="616" r:id="rId60"/>
    <p:sldId id="543" r:id="rId61"/>
    <p:sldId id="541" r:id="rId62"/>
    <p:sldId id="596" r:id="rId63"/>
    <p:sldId id="597" r:id="rId64"/>
    <p:sldId id="598" r:id="rId65"/>
    <p:sldId id="601" r:id="rId66"/>
    <p:sldId id="602" r:id="rId67"/>
    <p:sldId id="603" r:id="rId68"/>
    <p:sldId id="604" r:id="rId69"/>
    <p:sldId id="605" r:id="rId70"/>
    <p:sldId id="606" r:id="rId71"/>
    <p:sldId id="544" r:id="rId72"/>
    <p:sldId id="545" r:id="rId73"/>
    <p:sldId id="548" r:id="rId74"/>
    <p:sldId id="546" r:id="rId75"/>
    <p:sldId id="550" r:id="rId76"/>
    <p:sldId id="551" r:id="rId77"/>
    <p:sldId id="552" r:id="rId78"/>
    <p:sldId id="553" r:id="rId79"/>
    <p:sldId id="554" r:id="rId80"/>
    <p:sldId id="556" r:id="rId81"/>
    <p:sldId id="557" r:id="rId82"/>
    <p:sldId id="555" r:id="rId83"/>
    <p:sldId id="558" r:id="rId84"/>
    <p:sldId id="560" r:id="rId85"/>
    <p:sldId id="561" r:id="rId86"/>
    <p:sldId id="562" r:id="rId87"/>
    <p:sldId id="563" r:id="rId88"/>
    <p:sldId id="565" r:id="rId89"/>
    <p:sldId id="567" r:id="rId90"/>
    <p:sldId id="568" r:id="rId91"/>
    <p:sldId id="569" r:id="rId92"/>
    <p:sldId id="570" r:id="rId93"/>
    <p:sldId id="571" r:id="rId94"/>
    <p:sldId id="572" r:id="rId95"/>
    <p:sldId id="573" r:id="rId96"/>
    <p:sldId id="574" r:id="rId97"/>
    <p:sldId id="575" r:id="rId98"/>
    <p:sldId id="576" r:id="rId99"/>
    <p:sldId id="577" r:id="rId100"/>
    <p:sldId id="578" r:id="rId101"/>
    <p:sldId id="580" r:id="rId102"/>
    <p:sldId id="579" r:id="rId103"/>
    <p:sldId id="582" r:id="rId104"/>
    <p:sldId id="583" r:id="rId105"/>
    <p:sldId id="584" r:id="rId106"/>
    <p:sldId id="585" r:id="rId107"/>
    <p:sldId id="349" r:id="rId108"/>
    <p:sldId id="350" r:id="rId109"/>
    <p:sldId id="351" r:id="rId110"/>
    <p:sldId id="352" r:id="rId111"/>
    <p:sldId id="353" r:id="rId112"/>
    <p:sldId id="587" r:id="rId113"/>
    <p:sldId id="354" r:id="rId114"/>
    <p:sldId id="356" r:id="rId115"/>
    <p:sldId id="357" r:id="rId116"/>
    <p:sldId id="360" r:id="rId117"/>
    <p:sldId id="361" r:id="rId118"/>
    <p:sldId id="588" r:id="rId119"/>
    <p:sldId id="592" r:id="rId120"/>
    <p:sldId id="589" r:id="rId121"/>
    <p:sldId id="590" r:id="rId122"/>
    <p:sldId id="591" r:id="rId123"/>
    <p:sldId id="594" r:id="rId124"/>
    <p:sldId id="595" r:id="rId125"/>
    <p:sldId id="483" r:id="rId126"/>
    <p:sldId id="265" r:id="rId127"/>
    <p:sldId id="266" r:id="rId128"/>
    <p:sldId id="267" r:id="rId129"/>
    <p:sldId id="268" r:id="rId130"/>
    <p:sldId id="269" r:id="rId131"/>
    <p:sldId id="270" r:id="rId132"/>
    <p:sldId id="271" r:id="rId133"/>
    <p:sldId id="272" r:id="rId134"/>
    <p:sldId id="273" r:id="rId135"/>
    <p:sldId id="274" r:id="rId136"/>
    <p:sldId id="275" r:id="rId137"/>
    <p:sldId id="276" r:id="rId138"/>
    <p:sldId id="311" r:id="rId139"/>
    <p:sldId id="307" r:id="rId140"/>
    <p:sldId id="308" r:id="rId141"/>
    <p:sldId id="617" r:id="rId142"/>
    <p:sldId id="362" r:id="rId143"/>
    <p:sldId id="363" r:id="rId144"/>
    <p:sldId id="599" r:id="rId145"/>
    <p:sldId id="600" r:id="rId146"/>
    <p:sldId id="365" r:id="rId147"/>
    <p:sldId id="364" r:id="rId148"/>
    <p:sldId id="608" r:id="rId149"/>
    <p:sldId id="609" r:id="rId150"/>
    <p:sldId id="610" r:id="rId1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 id="3" name="user" initials="u" lastIdx="1" clrIdx="2">
    <p:extLst>
      <p:ext uri="{19B8F6BF-5375-455C-9EA6-DF929625EA0E}">
        <p15:presenceInfo xmlns:p15="http://schemas.microsoft.com/office/powerpoint/2012/main" userId="user" providerId="None"/>
      </p:ext>
    </p:extLst>
  </p:cmAuthor>
  <p:cmAuthor id="4" name="Thomas Nield" initials="TN" lastIdx="1" clrIdx="3">
    <p:extLst>
      <p:ext uri="{19B8F6BF-5375-455C-9EA6-DF929625EA0E}">
        <p15:presenceInfo xmlns:p15="http://schemas.microsoft.com/office/powerpoint/2012/main" userId="e7924354f0a44a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462F"/>
    <a:srgbClr val="C00000"/>
    <a:srgbClr val="D24726"/>
    <a:srgbClr val="F2F2F2"/>
    <a:srgbClr val="404040"/>
    <a:srgbClr val="FF9B45"/>
    <a:srgbClr val="F8CFB6"/>
    <a:srgbClr val="F8CAB6"/>
    <a:srgbClr val="923922"/>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62E783-3E42-4BC2-8039-3A7CA135F3DC}" v="10" dt="2019-09-18T14:00:29.1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25" autoAdjust="0"/>
    <p:restoredTop sz="92112" autoAdjust="0"/>
  </p:normalViewPr>
  <p:slideViewPr>
    <p:cSldViewPr snapToGrid="0">
      <p:cViewPr varScale="1">
        <p:scale>
          <a:sx n="100" d="100"/>
          <a:sy n="100" d="100"/>
        </p:scale>
        <p:origin x="1350"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9" d="100"/>
          <a:sy n="69" d="100"/>
        </p:scale>
        <p:origin x="2784" y="5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commentAuthors" Target="commentAuthors.xml"/><Relationship Id="rId159" Type="http://schemas.microsoft.com/office/2016/11/relationships/changesInfo" Target="changesInfos/changesInfo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microsoft.com/office/2015/10/relationships/revisionInfo" Target="revisionInfo.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Nield" userId="e7924354f0a44a8c" providerId="LiveId" clId="{CC62E783-3E42-4BC2-8039-3A7CA135F3DC}"/>
    <pc:docChg chg="modSld">
      <pc:chgData name="Thomas Nield" userId="e7924354f0a44a8c" providerId="LiveId" clId="{CC62E783-3E42-4BC2-8039-3A7CA135F3DC}" dt="2019-09-18T16:13:33.565" v="31" actId="20577"/>
      <pc:docMkLst>
        <pc:docMk/>
      </pc:docMkLst>
      <pc:sldChg chg="addSp delSp modSp">
        <pc:chgData name="Thomas Nield" userId="e7924354f0a44a8c" providerId="LiveId" clId="{CC62E783-3E42-4BC2-8039-3A7CA135F3DC}" dt="2019-09-18T12:37:21.237" v="1"/>
        <pc:sldMkLst>
          <pc:docMk/>
          <pc:sldMk cId="2471807738" sldId="256"/>
        </pc:sldMkLst>
        <pc:graphicFrameChg chg="add del mod">
          <ac:chgData name="Thomas Nield" userId="e7924354f0a44a8c" providerId="LiveId" clId="{CC62E783-3E42-4BC2-8039-3A7CA135F3DC}" dt="2019-09-18T12:37:21.237" v="1"/>
          <ac:graphicFrameMkLst>
            <pc:docMk/>
            <pc:sldMk cId="2471807738" sldId="256"/>
            <ac:graphicFrameMk id="4" creationId="{32B0A941-A6AD-41DC-A677-F10F6CBB2E65}"/>
          </ac:graphicFrameMkLst>
        </pc:graphicFrameChg>
      </pc:sldChg>
      <pc:sldChg chg="modSp">
        <pc:chgData name="Thomas Nield" userId="e7924354f0a44a8c" providerId="LiveId" clId="{CC62E783-3E42-4BC2-8039-3A7CA135F3DC}" dt="2019-09-18T16:13:28.889" v="21" actId="20577"/>
        <pc:sldMkLst>
          <pc:docMk/>
          <pc:sldMk cId="4064432144" sldId="579"/>
        </pc:sldMkLst>
        <pc:spChg chg="mod">
          <ac:chgData name="Thomas Nield" userId="e7924354f0a44a8c" providerId="LiveId" clId="{CC62E783-3E42-4BC2-8039-3A7CA135F3DC}" dt="2019-09-18T16:13:28.889" v="21" actId="20577"/>
          <ac:spMkLst>
            <pc:docMk/>
            <pc:sldMk cId="4064432144" sldId="579"/>
            <ac:spMk id="3" creationId="{7F4EE90E-54BD-45FE-835D-8D3D0013E9EC}"/>
          </ac:spMkLst>
        </pc:spChg>
      </pc:sldChg>
      <pc:sldChg chg="modSp">
        <pc:chgData name="Thomas Nield" userId="e7924354f0a44a8c" providerId="LiveId" clId="{CC62E783-3E42-4BC2-8039-3A7CA135F3DC}" dt="2019-09-18T16:13:33.565" v="31" actId="20577"/>
        <pc:sldMkLst>
          <pc:docMk/>
          <pc:sldMk cId="3526647482" sldId="582"/>
        </pc:sldMkLst>
        <pc:spChg chg="mod">
          <ac:chgData name="Thomas Nield" userId="e7924354f0a44a8c" providerId="LiveId" clId="{CC62E783-3E42-4BC2-8039-3A7CA135F3DC}" dt="2019-09-18T16:13:33.565" v="31" actId="20577"/>
          <ac:spMkLst>
            <pc:docMk/>
            <pc:sldMk cId="3526647482" sldId="582"/>
            <ac:spMk id="3" creationId="{7F4EE90E-54BD-45FE-835D-8D3D0013E9EC}"/>
          </ac:spMkLst>
        </pc:spChg>
      </pc:sldChg>
      <pc:sldChg chg="modSp">
        <pc:chgData name="Thomas Nield" userId="e7924354f0a44a8c" providerId="LiveId" clId="{CC62E783-3E42-4BC2-8039-3A7CA135F3DC}" dt="2019-09-18T14:00:29.174" v="9" actId="20577"/>
        <pc:sldMkLst>
          <pc:docMk/>
          <pc:sldMk cId="2992432599" sldId="612"/>
        </pc:sldMkLst>
        <pc:spChg chg="mod">
          <ac:chgData name="Thomas Nield" userId="e7924354f0a44a8c" providerId="LiveId" clId="{CC62E783-3E42-4BC2-8039-3A7CA135F3DC}" dt="2019-09-18T14:00:29.174" v="9" actId="20577"/>
          <ac:spMkLst>
            <pc:docMk/>
            <pc:sldMk cId="2992432599" sldId="612"/>
            <ac:spMk id="3" creationId="{3E63591B-2D34-4B04-9F9B-783567674457}"/>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9/18/2019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31.038"/>
    </inkml:context>
    <inkml:brush xml:id="br0">
      <inkml:brushProperty name="width" value="0.2" units="cm"/>
      <inkml:brushProperty name="height" value="0.2" units="cm"/>
      <inkml:brushProperty name="color" value="#E71224"/>
    </inkml:brush>
  </inkml:definitions>
  <inkml:trace contextRef="#ctx0" brushRef="#br0">1 1 8280 0 0,'0'0'608'0'0,"0"0"0"0"0,0 0 0 0 0,0 0-36 0 0,0 0-143 0 0,0 0-30 0 0,0 0 1 0 0,0 0-19 0 0,0 0-74 0 0,0 0-19 0 0,0 5 0 0 0,0 10-133 0 0,-1 12 143 0 0,2-1 0 0 0,1 1 0 0 0,4 23-298 0 0,5 9 346 0 0,-2 1 1 0 0,-3 10-347 0 0,-5-60 42 0 0,16 225 1437 0 0,-11 3-1479 0 0,-4-178 390 0 0,4 1 0 0 0,5 19-390 0 0,-2-18 692 0 0,0 52-692 0 0,-6-62 388 0 0,5 13-388 0 0,0 16 198 0 0,9 149 82 0 0,2-19 42 0 0,-9-119-44 0 0,-1 65-278 0 0,-8-88 95 0 0,3-1 0 0 0,11 52-95 0 0,-12-95 31 0 0,-1 0 0 0 0,-1 0-1 0 0,-2 13-30 0 0,0-7 54 0 0,2 0-1 0 0,1 1-53 0 0,5 26 117 0 0,2 0-1 0 0,7 15-116 0 0,-11-47 47 0 0,-1 0 0 0 0,-2 0 0 0 0,0 13-47 0 0,4 38 99 0 0,3 24 23 0 0,-5-43 12 0 0,4 6-134 0 0,17 153 256 0 0,-16-163-191 0 0,-1 3 70 0 0,11 34-135 0 0,-13-66 29 0 0,-2 1 0 0 0,-1 0 0 0 0,0 8-29 0 0,7 55 65 0 0,-3-46 16 0 0,-1 20-81 0 0,-3-21 118 0 0,8 30-118 0 0,4 21 177 0 0,-4 3-177 0 0,4 23 72 0 0,-3-61-30 0 0,-7-40-21 0 0,-1 1 1 0 0,-1 0-1 0 0,0 7-21 0 0,0-2 31 0 0,1-1 0 0 0,1 1 0 0 0,1 1-31 0 0,1 1 61 0 0,-2 1 1 0 0,1 15-62 0 0,-3-12 35 0 0,-1 15 3 0 0,3 0-1 0 0,2 0 1 0 0,1-1 0 0 0,3 0 0 0 0,3 6-38 0 0,-1-9 49 0 0,-1-1 1 0 0,0 14-50 0 0,-2-6 51 0 0,12 30-51 0 0,-2-24 24 0 0,16 50 40 0 0,-29-82-32 0 0,1-1 0 0 0,1 0-1 0 0,1-1 1 0 0,3 2-32 0 0,0 2 57 0 0,-1 0 1 0 0,6 19-58 0 0,1 5 26 0 0,2-1 1 0 0,2 0 0 0 0,2-2-1 0 0,3-1 1 0 0,10 12-27 0 0,-14-15 25 0 0,-18-30-15 0 0,0 0 0 0 0,0 0 0 0 0,1-1 0 0 0,3 3-10 0 0,117 122 103 0 0,-103-105-92 0 0,-16-19-3 0 0,1-1-1 0 0,0 0 0 0 0,10 9-7 0 0,8 5 23 0 0,21 27-23 0 0,-27-28 8 0 0,1-1 0 0 0,1-1 0 0 0,4 1-8 0 0,103 68 17 0 0,-120-84-10 0 0,0 0 1 0 0,0-1-1 0 0,0 0 0 0 0,1 0 0 0 0,7 1-7 0 0,-7-2 9 0 0,-1-1 0 0 0,0 2 0 0 0,-1-1 0 0 0,1 1 0 0 0,-1 1 0 0 0,5 3-9 0 0,-2 0 19 0 0,0-2 0 0 0,0 1 0 0 0,0-2 0 0 0,1 0 0 0 0,0 0 0 0 0,0-1 0 0 0,1-1 0 0 0,-1 0 0 0 0,1-1 0 0 0,3 0-19 0 0,59 19 98 0 0,-29-12-86 0 0,-33-6-10 0 0,1-1 1 0 0,-1 0 0 0 0,0-1-1 0 0,8-1-2 0 0,22 3 2 0 0,-38-2-1 0 0,1-1 0 0 0,-1-1-1 0 0,1 1 1 0 0,0-1 0 0 0,-1 0-1 0 0,1-1 1 0 0,-1 0 0 0 0,1 0-1 0 0,2 0 0 0 0,10-4 1 0 0,0 1-1 0 0,0 2 0 0 0,5-1 0 0 0,27-3-2 0 0,-43 5 0 0 0,-1 0 1 0 0,0 0 1 0 0,0-1-1 0 0,0 1 1 0 0,0-1-1 0 0,0-1 1 0 0,0 1-1 0 0,0-1 1 0 0,-1-1-1 0 0,6-2 1 0 0,-3 1 0 0 0,0 0 0 0 0,0 0 0 0 0,1 1 0 0 0,0 0 0 0 0,8-1 0 0 0,-7 1 0 0 0,1 0 0 0 0,-1 0 0 0 0,0-1 0 0 0,2-2 0 0 0,34-17 0 0 0,11-8 8 0 0,36-38 26 0 0,-74 54-15 0 0,-1-1-1 0 0,13-15-18 0 0,-13 13 24 0 0,7-15 15 0 0,-22 27-29 0 0,0 1 0 0 0,1-1 0 0 0,0 1 0 0 0,0 1 0 0 0,1-2-10 0 0,65-63 66 0 0,-64 63-62 0 0,-1 0 1 0 0,0 0 0 0 0,-1-1-1 0 0,0 1 1 0 0,0-1 0 0 0,2-6-5 0 0,2-2 12 0 0,-6 12-7 0 0,0 0 0 0 0,0 0 1 0 0,0 0-1 0 0,1 1 1 0 0,-1-1-1 0 0,3 0-5 0 0,-2 0 7 0 0,0 1-1 0 0,0-1 0 0 0,-1 0 1 0 0,1 0-1 0 0,-1-1 0 0 0,2-2-6 0 0,8-19 19 0 0,-6 13-9 0 0,0-1-1 0 0,1 2 0 0 0,3-5-9 0 0,20-25 35 0 0,-3 0 1 0 0,-1-2 0 0 0,2-10-36 0 0,-15 27 3 0 0,50-96 2 0 0,-47 91-8 0 0,-1-2 0 0 0,-2 0 1 0 0,5-22 2 0 0,-2 6-11 0 0,9-12 11 0 0,45-112-63 0 0,-67 162 58 0 0,1 1 0 0 0,-2-1 0 0 0,2-5 5 0 0,7-26-9 0 0,-4 23 11 0 0,-2 0-1 0 0,0-1 0 0 0,-2 0 1 0 0,0-2-2 0 0,-1 3 3 0 0,2 1 0 0 0,0-1 0 0 0,0 1 0 0 0,5-8-3 0 0,-2 8 27 0 0,-2-1 0 0 0,4-17-27 0 0,9-29 64 0 0,-9 37 5 0 0,-2-1 0 0 0,-1 0 0 0 0,3-30-69 0 0,10-41 113 0 0,-7 51-64 0 0,23-98 54 0 0,-31 128-86 0 0,1 0-1 0 0,4-9-16 0 0,-3 11 8 0 0,-1-1-1 0 0,-1 0 1 0 0,1-6-8 0 0,-2 5 6 0 0,0 1-1 0 0,2 0 0 0 0,6-15-5 0 0,12-69 26 0 0,-6 58-20 0 0,-11 29-6 0 0,0 0 1 0 0,-2-1-1 0 0,0 0 1 0 0,2-13-1 0 0,-1-15 13 0 0,-5 29-7 0 0,0 1-1 0 0,2-1 1 0 0,0 1-1 0 0,1 0 1 0 0,0 0-1 0 0,7-13-5 0 0,-4 9 10 0 0,-1-1 0 0 0,-1 1 0 0 0,0-1 0 0 0,-2 0 0 0 0,1-12-10 0 0,0 4 46 0 0,8-27-46 0 0,22-82 130 0 0,-21 55-93 0 0,-11 57-25 0 0,2 0-1 0 0,1 0 1 0 0,6-17-12 0 0,1 6 42 0 0,-1-1 0 0 0,-2 0 0 0 0,3-33-42 0 0,-6 35 33 0 0,2 0 0 0 0,2-6-33 0 0,9-39 29 0 0,-8 26 4 0 0,15-51-33 0 0,-16 58 2 0 0,-10 40-1 0 0,2-1 0 0 0,-1 0-1 0 0,1 0 1 0 0,0 1 0 0 0,1-1 0 0 0,2-6-1 0 0,2-2 3 0 0,-1-1 0 0 0,0 0 1 0 0,-2-1-1 0 0,0 1 0 0 0,-1-1 1 0 0,1-17-4 0 0,6-34 5 0 0,29-173 219 0 0,-22 111-89 0 0,-13 83-68 0 0,2 1 0 0 0,2 0 0 0 0,6-13-67 0 0,-9 38 15 0 0,0 0-1 0 0,-1-9-14 0 0,7-35 18 0 0,-2 30-6 0 0,-2 0 0 0 0,-1-8-12 0 0,5-10 6 0 0,-8 42-3 0 0,0 1 0 0 0,-1-1-1 0 0,0 0 1 0 0,-1-1-3 0 0,1-10 11 0 0,1 1 0 0 0,1 0 0 0 0,6-19-11 0 0,6-29 15 0 0,12-75-15 0 0,10-70 0 0 0,-25 138-2 0 0,-5 35-9 0 0,0-21 11 0 0,-5 23-43 0 0,0 2-221 0 0,1 0 0 0 0,6-25 264 0 0,-8 54-817 0 0,0-1-1 0 0,-1 1 0 0 0,0-1 1 0 0,-1-9 817 0 0,0-14-14337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33.320"/>
    </inkml:context>
    <inkml:brush xml:id="br0">
      <inkml:brushProperty name="width" value="0.2" units="cm"/>
      <inkml:brushProperty name="height" value="0.2" units="cm"/>
      <inkml:brushProperty name="color" value="#E71224"/>
    </inkml:brush>
  </inkml:definitions>
  <inkml:trace contextRef="#ctx0" brushRef="#br0">26 175 6936 0 0,'0'0'784'0'0,"0"0"0"0"0,-1-6 0 0 0,-4-20-58 0 0,0 15 79 0 0,0 13 175 0 0,5-2-954 0 0,0 0 1 0 0,0 0-1 0 0,0 0 1 0 0,0 0-1 0 0,0 0 0 0 0,0 0 1 0 0,0 1-1 0 0,0-1 1 0 0,0 0-1 0 0,-1 0 0 0 0,1 0 1 0 0,0 0-1 0 0,0 0 1 0 0,0 0-1 0 0,0 0 1 0 0,0 0-1 0 0,0 0 0 0 0,0 0 1 0 0,0 0-1 0 0,-1 0 1 0 0,1 0-1 0 0,0 0 0 0 0,0 0 1 0 0,0 0-1 0 0,0 0 1 0 0,0 0-1 0 0,0 0 0 0 0,-1 0 1 0 0,1 0-1 0 0,0 0 1 0 0,0 0-1 0 0,0 0 0 0 0,0 0 1 0 0,0 0-1 0 0,0 0 1 0 0,0 0-1 0 0,-1 0 1 0 0,1 0-1 0 0,0 0 0 0 0,0 0 1 0 0,0 0-1 0 0,0 0 1 0 0,0 0-1 0 0,0 0 0 0 0,0 0 1 0 0,0 0-1 0 0,-1-1 1 0 0,1 1-1 0 0,0 0 0 0 0,0 0 1 0 0,0 0-1 0 0,0 0 1 0 0,0 0-1 0 0,0 0 0 0 0,0 0 1 0 0,0 0-1 0 0,0-1 1 0 0,0 1-1 0 0,0 0 1 0 0,0 0-1 0 0,0 0 0 0 0,0 0 1 0 0,0 0-1 0 0,0 0 1 0 0,0-1-27 0 0,-5-2 1178 0 0,10 7 128 0 0,-2-1-1216 0 0,0 0 0 0 0,0 0 0 0 0,0 0 0 0 0,-1 1 0 0 0,0-1 0 0 0,1 1 0 0 0,-1 0 0 0 0,-1 0 0 0 0,1-1 0 0 0,0 1 0 0 0,-1 0 0 0 0,0 1 0 0 0,0 1-90 0 0,9 21 301 0 0,22 46 195 0 0,-3 2 0 0 0,-4 1 0 0 0,7 43-496 0 0,28 201 1858 0 0,-9 52-1858 0 0,-37-292 451 0 0,6 13-451 0 0,3 13 307 0 0,-10-48-23 0 0,2-1 0 0 0,18 42-284 0 0,-13-38 255 0 0,-4 2-1 0 0,0 10-254 0 0,21 82 443 0 0,-1-51-153 0 0,-15-43 118 0 0,4 20-408 0 0,16 53 351 0 0,-23-79-160 0 0,-2 1 1 0 0,0 9-192 0 0,15 72 720 0 0,33 84-720 0 0,-43-147 215 0 0,-6-22 2 0 0,14 36-217 0 0,-13-46 91 0 0,-3 1-1 0 0,-1 7-90 0 0,9 28 187 0 0,-6-23 98 0 0,-1 15-285 0 0,-2-10 187 0 0,4 2-187 0 0,-1 0 273 0 0,2 27-273 0 0,-6-28 257 0 0,11 36-257 0 0,5 6 237 0 0,-3 15-237 0 0,7 25 201 0 0,-3-52-92 0 0,-17-61-27 0 0,-2 2 0 0 0,2 12-82 0 0,-2 2 87 0 0,2 0-1 0 0,2-1 1 0 0,2-1-1 0 0,2 0 1 0 0,2-1-1 0 0,8 10-86 0 0,-21-40 54 0 0,-1 0 0 0 0,0 0-1 0 0,0 0 1 0 0,0 4-54 0 0,-2-3 35 0 0,2 0 0 0 0,0-1 0 0 0,4 9-35 0 0,-4-12 3 0 0,-1 0 1 0 0,-1 0-1 0 0,0 0 0 0 0,0 0 0 0 0,-1 1 1 0 0,0 2-4 0 0,0 0 18 0 0,1-1 0 0 0,0 1-1 0 0,4 8-17 0 0,4 11 63 0 0,-2 1 0 0 0,-1 1 0 0 0,1 13-63 0 0,0-3 113 0 0,7 22-113 0 0,-5-30 67 0 0,1-1 0 0 0,2 0 0 0 0,17 32-67 0 0,-25-53 26 0 0,0-1-1 0 0,-1 2 0 0 0,-1-1 1 0 0,0 1-1 0 0,0 5-25 0 0,0-2 25 0 0,0 0 0 0 0,2 0-1 0 0,0 0-24 0 0,9 26 35 0 0,4 8-7 0 0,-17-46-26 0 0,0 0 1 0 0,0 0-1 0 0,0 1 0 0 0,-1-1 1 0 0,0 1-1 0 0,0-1 1 0 0,0 7-3 0 0,-1-6 2 0 0,1 0 1 0 0,0 1-1 0 0,0-1 1 0 0,1 0 0 0 0,0 0-1 0 0,2 6-2 0 0,6 6 6 0 0,-7-13-4 0 0,0 0 0 0 0,0 0-1 0 0,-1 0 1 0 0,1 1-1 0 0,-1-1 1 0 0,-1 1-1 0 0,1 1-1 0 0,0 4 2 0 0,1-1-1 0 0,1 1 0 0 0,0 0 1 0 0,0-1-1 0 0,4 6-1 0 0,7 27 9 0 0,-13-36 0 0 0,0 0 0 0 0,0 1 0 0 0,1-1 0 0 0,1-1-1 0 0,2 6-8 0 0,55 90 99 0 0,-56-92-98 0 0,3 4 6 0 0,5 4 1 0 0,-12-17-8 0 0,-1-1 0 0 0,1 0 0 0 0,0 0 0 0 0,-1 0 0 0 0,1 0 0 0 0,0 0 0 0 0,0 1 0 0 0,-1-1 0 0 0,1 0 0 0 0,0-1 0 0 0,0 1 0 0 0,0 0 0 0 0,0 0 0 0 0,0 0 0 0 0,0-1 0 0 0,1 1 0 0 0,-1 0 0 0 0,0-1 0 0 0,0 1 0 0 0,0-1 0 0 0,1 1 0 0 0,-1-1 0 0 0,0 0 0 0 0,1 0 0 0 0,-1 1 0 0 0,0-1 0 0 0,1 0 0 0 0,-1 0 0 0 0,0 0 0 0 0,1 0 0 0 0,3-1 0 0 0,-1 1 0 0 0,0-1 0 0 0,1 0 0 0 0,-1 0 0 0 0,0 0 0 0 0,0-1 0 0 0,1 1 0 0 0,-1-1 0 0 0,0 0 0 0 0,-1 0 0 0 0,1-1 0 0 0,0 1 0 0 0,-1-1 0 0 0,1 0 0 0 0,-1 0 0 0 0,0 0 0 0 0,3-3 0 0 0,3-5 0 0 0,0 0 1 0 0,-1-1-1 0 0,0 0 0 0 0,2-6 0 0 0,3-6 12 0 0,-2-2 0 0 0,-1 1 0 0 0,1-6-12 0 0,-2 6 10 0 0,-8 22-10 0 0,16-53 17 0 0,-12 15-9 0 0,-4 33-8 0 0,0 0 0 0 0,0 1 0 0 0,1-1 0 0 0,0 1 0 0 0,0 0 0 0 0,1-1 0 0 0,0 1 0 0 0,1 0 0 0 0,10-30 0 0 0,38-177 9 0 0,-31 154-2 0 0,-15 47-7 0 0,-1-1 1 0 0,0 1-1 0 0,-1-1 0 0 0,-1 0 0 0 0,1-9 0 0 0,6-65 14 0 0,8-24-14 0 0,-12 88 1 0 0,2 0-1 0 0,2-6 0 0 0,-2 9 0 0 0,-1 0-1 0 0,-2 0 1 0 0,2-10 0 0 0,11-62-8 0 0,4 2 1 0 0,4 1-1 0 0,13-26 8 0 0,-24 63-2 0 0,-12 39 1 0 0,1-1-1 0 0,1 1 0 0 0,4-11 2 0 0,43-77-1 0 0,-24 51 1 0 0,13-39 0 0 0,-13 25-12 0 0,9-8 12 0 0,13-30-12 0 0,-5-5 4 0 0,-2-10 8 0 0,-18 55 0 0 0,5-15 0 0 0,-16 24 0 0 0,-5 19 0 0 0,1 1 0 0 0,2 0 0 0 0,12-25 0 0 0,27-60 0 0 0,-8 18 0 0 0,3-10 1 0 0,-15 45 25 0 0,13-46-26 0 0,13-30 44 0 0,-26 69-31 0 0,-20 42-1 0 0,2 1 0 0 0,1 1 0 0 0,18-27-12 0 0,-14 29 11 0 0,-2-1 1 0 0,9-19-12 0 0,-13 24 5 0 0,2 1 0 0 0,3-5-5 0 0,22-36 14 0 0,-25 36-12 0 0,19-37 13 0 0,10-33-15 0 0,-17 38 0 0 0,3-1 0 0 0,22-49 0 0 0,92-241 72 0 0,-78 185 40 0 0,-59 148-89 0 0,-1 1-1 0 0,3-13-22 0 0,-4 14 7 0 0,0-1 0 0 0,1 1-1 0 0,4-6-6 0 0,4-4 4 0 0,-8 16-3 0 0,0 1 0 0 0,-1-1 0 0 0,0 0-1 0 0,0 0 1 0 0,-1-1-1 0 0,1-7 2 0 0,-2 9-1 0 0,0 0 0 0 0,0 0-1 0 0,1 0 1 0 0,0 0 0 0 0,0 1-1 0 0,0-1 1 0 0,2 1-1 0 0,3-7 0 0 0,0 1 0 0 0,-1-1-1 0 0,0-1 1 0 0,-1 1 0 0 0,-1-1 0 0 0,0-1 0 0 0,-2 9-1 0 0,0 0 0 0 0,0 0 0 0 0,1 0 1 0 0,-1 1-1 0 0,2 0 0 0 0,1-3 1 0 0,16-28-2 0 0,-15 15 1 0 0,-6 17 0 0 0,1 0 0 0 0,0 0 0 0 0,0 0 0 0 0,0 0 0 0 0,0 0 0 0 0,2-2 1 0 0,4-4-1 0 0,-2 2 1 0 0,0 0 0 0 0,-1 0 0 0 0,0 0-1 0 0,0-1 1 0 0,-1 0 0 0 0,1-3 0 0 0,6-13-3 0 0,1 0-1 0 0,1 1 1 0 0,10-15 3 0 0,-14 25-4 0 0,10-14 3 0 0,-13 21 1 0 0,0-1 0 0 0,-1 0 0 0 0,5-10 0 0 0,37-76 0 0 0,-43 87 0 0 0,0 0 0 0 0,1 0 0 0 0,0 1 0 0 0,4-6 0 0 0,-4 7 0 0 0,0-1 0 0 0,0 1-1 0 0,-1-1 1 0 0,0 0 0 0 0,2-6 0 0 0,1-9-6 0 0,-1 5-2 0 0,0 0 0 0 0,2 1 0 0 0,5-11 8 0 0,12-19-72 0 0,-3-1 0 0 0,-2-1 0 0 0,-1-1-1 0 0,-3-1 1 0 0,4-26 72 0 0,-16 59-123 0 0,-1-1 0 0 0,-1 1 0 0 0,0-9 123 0 0,-1-9-3725 0 0,-1 6-13228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26.152"/>
    </inkml:context>
    <inkml:brush xml:id="br0">
      <inkml:brushProperty name="width" value="0.2" units="cm"/>
      <inkml:brushProperty name="height" value="0.2" units="cm"/>
      <inkml:brushProperty name="color" value="#E71224"/>
    </inkml:brush>
  </inkml:definitions>
  <inkml:trace contextRef="#ctx0" brushRef="#br0">1 5633 6304 0 0,'0'0'321'0'0,"0"0"6"0"0,7 3 1 0 0,19 8-11 0 0,-25-11-295 0 0,-1 1 1 0 0,0-1-1 0 0,1 0 0 0 0,-1 0 0 0 0,1 0 1 0 0,-1 1-1 0 0,0-1 0 0 0,1 0 0 0 0,-1 0 1 0 0,1 0-1 0 0,-1 0 0 0 0,1 0 0 0 0,-1 0 1 0 0,0 0-1 0 0,1 0 0 0 0,-1 0 0 0 0,1 0 1 0 0,-1 0-1 0 0,1 0 0 0 0,-1 0 0 0 0,0 0 1 0 0,1 0-1 0 0,-1 0 0 0 0,1-1 0 0 0,-1 1 1 0 0,0 0-1 0 0,1 0 0 0 0,-1 0 0 0 0,0-1 1 0 0,1 1-1 0 0,-1 0 0 0 0,0-1 1 0 0,1 1-1 0 0,-1 0 0 0 0,0 0 0 0 0,1-1-22 0 0,0-14 392 0 0,0 5 283 0 0,78-93 2173 0 0,-23 32-1505 0 0,-36 39-927 0 0,-8 16-17 0 0,-2-1-1 0 0,5-10-398 0 0,12-14 545 0 0,-20 33-389 0 0,-1 0 0 0 0,-1-1 0 0 0,0 0 0 0 0,1-2-156 0 0,77-155 1627 0 0,-53 112-1286 0 0,-20 38-241 0 0,-1 0 1 0 0,0-1-1 0 0,-2 0 0 0 0,1-2-100 0 0,5-19 233 0 0,1 0 0 0 0,3 2-1 0 0,0-1 1 0 0,5-2-233 0 0,26-46 349 0 0,-20 33 77 0 0,7-4-426 0 0,11-20 672 0 0,10-25-672 0 0,27-48 584 0 0,-66 120-390 0 0,-1-1 0 0 0,2-11-194 0 0,-6 15 100 0 0,0-1 0 0 0,2 2 0 0 0,3-3-100 0 0,74-123 308 0 0,-70 114-200 0 0,15-28 35 0 0,4-7 240 0 0,13-14-383 0 0,-44 71 46 0 0,-1 0 0 0 0,0-1 0 0 0,-1 0-1 0 0,-1 0 1 0 0,-1-1-46 0 0,4-6 26 0 0,0 1 1 0 0,3-4-27 0 0,22-37 120 0 0,-10 19 230 0 0,16-40-350 0 0,9-21 85 0 0,-28 62-7 0 0,-2 0 1 0 0,13-44-79 0 0,-21 59 19 0 0,1 0 0 0 0,0 0 0 0 0,3 1 1 0 0,8-12-20 0 0,19-38 72 0 0,-9 18-25 0 0,-20 38-23 0 0,-1-1-1 0 0,0 0 0 0 0,-1-4-23 0 0,0 2 49 0 0,1 0-1 0 0,1 1 0 0 0,1 0 1 0 0,12-13-49 0 0,-7 10 37 0 0,-1-2 0 0 0,13-27-37 0 0,36-71 39 0 0,-29 55-4 0 0,18-29 27 0 0,-17 38-11 0 0,-4 6 1 0 0,-7 6 53 0 0,11-12-105 0 0,3-4 23 0 0,39-73-14 0 0,-47 79-5 0 0,8-10 0 0 0,-19 34-6 0 0,-1-2 0 0 0,1-5 2 0 0,-5 7-2 0 0,2 0 0 0 0,10-10 2 0 0,-14 23 0 0 0,-1 0 0 0 0,-1-1 0 0 0,-1-1 0 0 0,0-1 0 0 0,-1 2 0 0 0,1 2 0 0 0,1-1 0 0 0,15-18 0 0 0,16-24 2 0 0,2-2-2 0 0,-29 43-1 0 0,-1 0-1 0 0,3-8 2 0 0,83-137-6 0 0,-75 126 5 0 0,25-42 13 0 0,10-17 47 0 0,26-25-59 0 0,-72 105 6 0 0,21-28 33 0 0,6-2-39 0 0,-29 35 74 0 0,0-1-1 0 0,0-1 0 0 0,6-12-73 0 0,-17 25 18 0 0,-2 0 0 0 0,1 1 0 0 0,1 0 0 0 0,-1 0 1 0 0,1 0-1 0 0,0 1 0 0 0,0-1 0 0 0,0 1 1 0 0,0 0-1 0 0,1 0 0 0 0,2 0-18 0 0,-3-1 23 0 0,-4 5-21 0 0,0-1 0 0 0,1 1 0 0 0,-1 0 0 0 0,0-1 1 0 0,0 1-1 0 0,0 0 0 0 0,1-1 0 0 0,-1 1 0 0 0,0 0 0 0 0,0 0 0 0 0,1-1 0 0 0,-1 1 1 0 0,0 0-1 0 0,0 0 0 0 0,1 0 0 0 0,-1-1 0 0 0,0 1 0 0 0,1 0 0 0 0,-1 0 0 0 0,0 0 0 0 0,1 0 1 0 0,-1 0-1 0 0,0-1 0 0 0,1 1 0 0 0,-1 0 0 0 0,0 0 0 0 0,1 0 0 0 0,-1 0 0 0 0,0 0 1 0 0,1 0-1 0 0,-1 0 0 0 0,1 0 0 0 0,-1 0 0 0 0,0 1 0 0 0,1-1 0 0 0,-1 0 0 0 0,0 0 0 0 0,1 0 1 0 0,-1 0-3 0 0,0 0 0 0 0,0 1 1 0 0,1-1 0 0 0,-1 0 0 0 0,0 0-1 0 0,0 0 1 0 0,0 0 0 0 0,0 0 0 0 0,1 0-1 0 0,-1 1 1 0 0,0-1 0 0 0,0 0 0 0 0,0 0 0 0 0,0 0-1 0 0,1 0 1 0 0,-1 0 0 0 0,0 0 0 0 0,0 0-1 0 0,0 0 1 0 0,1 0 0 0 0,-1 0 0 0 0,0 0-1 0 0,0 0 1 0 0,1 0 0 0 0,-1 0 0 0 0,0 0-1 0 0,0 0 1 0 0,0 0 0 0 0,1 0 0 0 0,-1 0 0 0 0,0 0-1 0 0,0-1 1 0 0,0 1 0 0 0,0 0 0 0 0,1 0-1 0 0,-1 0 1 0 0,0 0 0 0 0,0 0 0 0 0,0 0-1 0 0,0-1 1 0 0,0 1 0 0 0,1 0-1 0 0,6-11 13 0 0,-7 10-13 0 0,0 0 0 0 0,1 0 0 0 0,-1 0 1 0 0,1 1-1 0 0,-1-1 0 0 0,1 0 0 0 0,-1 0 0 0 0,1 0 1 0 0,0 1-1 0 0,-1-1 0 0 0,1 0 0 0 0,0 1 0 0 0,-1-1 1 0 0,1 0-1 0 0,0 1 0 0 0,0-1 0 0 0,0 1 1 0 0,0-1-1 0 0,1 1-1 0 0,-1 0 1 0 0,1-1 0 0 0,0 1-1 0 0,0 0 1 0 0,-1-1 0 0 0,1 0-1 0 0,0 1 1 0 0,-1-1 0 0 0,1 0-1 0 0,-1 0 1 0 0,1 0 0 0 0,-1 0 0 0 0,0 0-1 0 0,2-1 1 0 0,-2 1-1 0 0,-1 0 0 0 0,1 0 0 0 0,0 1-1 0 0,-1-1 1 0 0,1 0 0 0 0,0 1 0 0 0,0-1-1 0 0,-1 1 1 0 0,1-1 0 0 0,0 1 0 0 0,0-1 0 0 0,0 1-1 0 0,0 0 1 0 0,0-1 0 0 0,0 1 0 0 0,-1 0 0 0 0,1 0-1 0 0,0 0 1 0 0,0 0 0 0 0,0-1 0 0 0,0 1-1 0 0,0 1 1 0 0,0-1 0 0 0,0 0 0 0 0,0 0 0 0 0,0 0-1 0 0,0 0 1 0 0,0 1 0 0 0,0-1 0 0 0,0 0-1 0 0,0 1 1 0 0,-1-1 0 0 0,1 1 0 0 0,0-1 0 0 0,0 1-1 0 0,0-1 1 0 0,0 1 1 0 0,0 0-3 0 0,0 0 0 0 0,-1-1 0 0 0,1 0 1 0 0,0 1-1 0 0,0-1 0 0 0,0 1 0 0 0,-1-1 0 0 0,1 0 0 0 0,0 0 0 0 0,0 1 0 0 0,0-1 0 0 0,0 0 0 0 0,0 0 1 0 0,0 0-1 0 0,-1 0 0 0 0,1 0 0 0 0,1 0 3 0 0,13 3-23 0 0,0 6 12 0 0,-12-8 7 0 0,0 0 1 0 0,0 1-1 0 0,0 0 0 0 0,0 0 0 0 0,0 0 0 0 0,0 0 1 0 0,-1 0-1 0 0,1 1 0 0 0,-1-1 0 0 0,0 1 1 0 0,0-1-1 0 0,0 1 0 0 0,0 0 0 0 0,1 2 4 0 0,7 12-29 0 0,0-1-1 0 0,9 12 30 0 0,-10-17-4 0 0,-1 0-1 0 0,-1 0 0 0 0,0 1 1 0 0,0 1-1 0 0,-1-1 1 0 0,0 5 4 0 0,24 54-9 0 0,-18-46 4 0 0,-2 0 0 0 0,0 2 5 0 0,6 25-16 0 0,4 34 16 0 0,20 79-7 0 0,-37-150 7 0 0,1 0 0 0 0,1 0 0 0 0,5 8 0 0 0,9 33 0 0 0,18 68 19 0 0,-11-43-6 0 0,26 119 21 0 0,-12-44 28 0 0,-28-100-39 0 0,3-2 0 0 0,2 0 1 0 0,4 6-24 0 0,10 14 24 0 0,7 29-24 0 0,24 56-15 0 0,0 16-8 0 0,-10-60 23 0 0,-30-57 0 0 0,10 13 0 0 0,18 48 0 0 0,28 77 7 0 0,-24-65 26 0 0,-28-67-6 0 0,-10-27-9 0 0,-1 0 0 0 0,-3 0 1 0 0,4 21-19 0 0,1 8 16 0 0,3-2 0 0 0,10 19-16 0 0,18 54 14 0 0,-17-41-12 0 0,12 42 4 0 0,-28-82 6 0 0,70 257 192 0 0,-79-297-174 0 0,0 0 0 0 0,8 12-30 0 0,-8-16 17 0 0,0 1 0 0 0,0 0 0 0 0,-1 0 0 0 0,0 6-17 0 0,1 14 30 0 0,-4-24-17 0 0,-1 1 1 0 0,2-1-1 0 0,-1 1 0 0 0,1-1 0 0 0,3 8-13 0 0,3 3 28 0 0,-2 0-1 0 0,-1 0 1 0 0,0 1-1 0 0,1 19-27 0 0,-3-18 17 0 0,2 1-1 0 0,0-1 1 0 0,8 20-17 0 0,-1-7 26 0 0,-1 1 0 0 0,-2 1 0 0 0,-1 0 0 0 0,1 22-26 0 0,19 51 94 0 0,-20-81-70 0 0,1-1 1 0 0,1 1 0 0 0,8 14-25 0 0,-10-22 23 0 0,-1 0 0 0 0,-2 1 0 0 0,0 0 0 0 0,-1 0 1 0 0,0 6-24 0 0,-3-15 11 0 0,3 7 24 0 0,1 0 0 0 0,0-1 0 0 0,10 19-35 0 0,11 33 82 0 0,-17-40-19 0 0,2 0 1 0 0,10 18-64 0 0,0 0 108 0 0,-6-22-58 0 0,-13-22-40 0 0,0-1-1 0 0,0 1 1 0 0,0 0 0 0 0,-1 0 0 0 0,2 5-10 0 0,12 44 49 0 0,-11-34-25 0 0,1 0 0 0 0,0 0 0 0 0,2-1 0 0 0,0 0 0 0 0,6 8-24 0 0,-7-15 5 0 0,-1 2-1 0 0,0-1 0 0 0,1 8-4 0 0,-1-7 12 0 0,0 1 1 0 0,7 13-13 0 0,-7-17 8 0 0,0 2 0 0 0,-1-1 0 0 0,2 6-8 0 0,6 18 9 0 0,-5-4 3 0 0,-8-29-11 0 0,0-1 0 0 0,0 1 0 0 0,1 0 0 0 0,-1-1 0 0 0,1 1 0 0 0,-1-1 0 0 0,1 1-1 0 0,0-1 1 0 0,0 1 0 0 0,0-1 0 0 0,0 0 0 0 0,0 1 0 0 0,1-1 0 0 0,-1 0 0 0 0,1 0 0 0 0,-1 0 0 0 0,1 0 0 0 0,0 0-1 0 0,0 0 1 0 0,0-1 0 0 0,0 1 0 0 0,1 1-1 0 0,-1-3 1 0 0,-2 1 0 0 0,1 0 0 0 0,0 0 0 0 0,0-1 0 0 0,0 1 0 0 0,0 0 0 0 0,0 0 0 0 0,-1 0 0 0 0,1 0 0 0 0,0 0 0 0 0,-1 0 0 0 0,1 1 0 0 0,-1-1 0 0 0,1 0 0 0 0,-1 0 0 0 0,0 0 0 0 0,1 1-2 0 0,5 26 9 0 0,-1-7 1 0 0,8 5 16 0 0,-11-23-14 0 0,-1 0 1 0 0,1 0-1 0 0,0 0 0 0 0,-1 1 1 0 0,0-1-1 0 0,0 0 0 0 0,0 1 1 0 0,0-1-1 0 0,-1 1 0 0 0,1-1 1 0 0,-1 3-12 0 0,1-2 5 0 0,-1 1 0 0 0,1-1 0 0 0,0 0 0 0 0,0 0 0 0 0,1 0 0 0 0,-1 0 0 0 0,1 0 0 0 0,1 2-5 0 0,8 24 16 0 0,-9-18-24 0 0,-2-8 1 0 0,1-1 1 0 0,-1 1-1 0 0,1 0 1 0 0,-1 0-1 0 0,1 0 0 0 0,0 0 1 0 0,1 0-1 0 0,-1-1 1 0 0,1 1-1 0 0,-1-1 0 0 0,1 1 1 0 0,0-1-1 0 0,1 0 1 0 0,-1 1-1 0 0,0-1 0 0 0,2 0 8 0 0,2-6-4348 0 0,-2 1-10871 0 0</inkml:trace>
  <inkml:trace contextRef="#ctx0" brushRef="#br0" timeOffset="50018.365">8037 5699 5320 0 0,'0'0'16'0'0,"0"0"0"0"0,0 0 1 0 0,0 0 45 0 0,0 0 155 0 0,0 0 39 0 0,0 0 1 0 0,0 0 26 0 0,0-5 81 0 0,0 1-305 0 0,1 0 155 0 0,-1 0 0 0 0,0 0 0 0 0,0 1 0 0 0,0-1-1 0 0,0 0 1 0 0,0 0 0 0 0,-1 1 0 0 0,0-1 0 0 0,-1-3-214 0 0,0 0 167 0 0,1 0 0 0 0,0-1-1 0 0,0 1 1 0 0,0-1 0 0 0,1 0 0 0 0,0 1 0 0 0,0-1 0 0 0,2-6-167 0 0,-1-10 201 0 0,-1 12-115 0 0,-1-11 165 0 0,2 0-1 0 0,0 0 0 0 0,2 0 1 0 0,3-13-251 0 0,0 2 399 0 0,-1-1 1 0 0,0-22-400 0 0,-1 16 569 0 0,5-25-569 0 0,3-19 413 0 0,-8 50-184 0 0,2 0-1 0 0,5-17-228 0 0,-3 17 172 0 0,-2-1 0 0 0,1-13-172 0 0,5-33 322 0 0,30-96 236 0 0,-19 87-468 0 0,-12 22-48 0 0,-8 47-23 0 0,0 1 0 0 0,6-19-19 0 0,36-128 56 0 0,-38 140-40 0 0,-2 0 0 0 0,0-5-16 0 0,-2 8 34 0 0,2 1 1 0 0,1-1 0 0 0,3-7-35 0 0,17-60 210 0 0,-14 47 276 0 0,13-30-486 0 0,-18 54 103 0 0,-1 0 0 0 0,-1 0 1 0 0,-1 0-1 0 0,0-5-103 0 0,1 7 87 0 0,-1 1 1 0 0,2 0-1 0 0,1 0 0 0 0,1-2-87 0 0,11-31 160 0 0,12-45 109 0 0,5-2-269 0 0,-27 73 28 0 0,-1 0 0 0 0,1-13-28 0 0,-4 16 8 0 0,1 1-1 0 0,1-1 1 0 0,0 1 0 0 0,2 0-8 0 0,-1 3 2 0 0,-2 0 1 0 0,0-1-1 0 0,-1 0 0 0 0,2-14-2 0 0,-3 12 0 0 0,1-1-1 0 0,1 1 1 0 0,6-12 0 0 0,14-35 65 0 0,10-38-65 0 0,28-103 688 0 0,-48 157-540 0 0,2 2-1 0 0,3 0 0 0 0,9-13-147 0 0,14-35 162 0 0,-21 46-126 0 0,52-113 110 0 0,39-57-146 0 0,-93 182-1 0 0,14-38 1 0 0,-18 38-2 0 0,1 1 1 0 0,4-1 1 0 0,-12 24-10 0 0,2 1 1 0 0,0 0 0 0 0,8-7 9 0 0,6-8-12 0 0,7-10-67 0 0,-1-1 0 0 0,22-40 79 0 0,86-144-206 0 0,-118 184 199 0 0,-19 33 7 0 0,0 1-1 0 0,1 0 1 0 0,0 0-1 0 0,0 0 0 0 0,6-6 1 0 0,9-12-12 0 0,0-1 0 0 0,8-16 12 0 0,-21 33-1 0 0,1 0 0 0 0,1 0 0 0 0,0 1 0 0 0,0 0 0 0 0,0 1 0 0 0,1 0 0 0 0,6-4 1 0 0,7-6-1 0 0,-7 3 5 0 0,1-1-1 0 0,8-11-3 0 0,-13 13 7 0 0,1 0-1 0 0,1 1 0 0 0,0 0 0 0 0,4-2-6 0 0,-2 4 53 0 0,0-1 0 0 0,-1-1 0 0 0,0 0 0 0 0,-1-1-1 0 0,8-11-52 0 0,-10 11 42 0 0,1 0 0 0 0,1 1 0 0 0,9-7-42 0 0,25-25 129 0 0,-9 10-25 0 0,-27 25-71 0 0,0 0-1 0 0,-1-1 0 0 0,1-2-32 0 0,-5 6 13 0 0,1 0 0 0 0,-1 1 0 0 0,1-1 0 0 0,0 1 0 0 0,1 1-1 0 0,5-4-12 0 0,29-21 45 0 0,-34 24-31 0 0,-1 0-1 0 0,1 0 1 0 0,0 1 0 0 0,2-1-14 0 0,-3 1 15 0 0,0 1 0 0 0,0-1-1 0 0,-1 0 1 0 0,1-1 0 0 0,-1 1 0 0 0,0-2-15 0 0,14-11 97 0 0,1 1 0 0 0,0 1 0 0 0,2 1 1 0 0,-1 1-1 0 0,6-2-97 0 0,-21 12 18 0 0,4-3 21 0 0,0 1 0 0 0,1 1 1 0 0,0 0-1 0 0,3 0-39 0 0,-4 2 27 0 0,-1-2 0 0 0,1 1 0 0 0,-1-1 0 0 0,1-1 0 0 0,-2 0-1 0 0,2-1-26 0 0,-4 3 21 0 0,1-1 0 0 0,0 1 0 0 0,0 0-1 0 0,0 1 1 0 0,0-1 0 0 0,8 0-21 0 0,8-2 27 0 0,-11 2 18 0 0,1 1-1 0 0,-1 1 0 0 0,0 1 1 0 0,1 0-1 0 0,-1 0 0 0 0,4 2-44 0 0,24-1 128 0 0,-24-1-73 0 0,-7 0 8 0 0,0 0-1 0 0,0 0 0 0 0,0 1 0 0 0,0 0 0 0 0,7 3-62 0 0,46 11 251 0 0,-33-9-174 0 0,-1 2 1 0 0,1 1-1 0 0,-1 1 0 0 0,14 7-77 0 0,-36-12 16 0 0,1 0 0 0 0,-1 0 0 0 0,0 0-1 0 0,6 6-15 0 0,26 18 65 0 0,-12-8 3 0 0,-23-17-55 0 0,0-1 1 0 0,0 1-1 0 0,0-1 0 0 0,0 0 0 0 0,0-1 0 0 0,1 1 0 0 0,2 0-13 0 0,4 2 8 0 0,0 1-1 0 0,-1 0 1 0 0,1 1-1 0 0,-1 0 1 0 0,-1 0-1 0 0,0 1 0 0 0,0 0 1 0 0,0 1-1 0 0,-1 0 1 0 0,0 0-1 0 0,-1 1 1 0 0,4 7-8 0 0,-1-5 2 0 0,-1 0 0 0 0,1 0 0 0 0,6 4-2 0 0,-7-8 3 0 0,-1 1-1 0 0,0 0 0 0 0,0 1 0 0 0,-1-1 1 0 0,0 1-1 0 0,-1 1 0 0 0,2 3-2 0 0,20 38 10 0 0,-17-36-2 0 0,-2 1 0 0 0,0 1 0 0 0,1 5-8 0 0,-8-18 8 0 0,1 0 0 0 0,-1 0 0 0 0,1 0 0 0 0,0 0 0 0 0,0-1 0 0 0,1 1 0 0 0,0 0-8 0 0,0 0 9 0 0,0 0 0 0 0,0-1 0 0 0,-1 2 0 0 0,0-1 0 0 0,0 0 1 0 0,0 1-1 0 0,0 1-9 0 0,2 4 13 0 0,1 1 0 0 0,0-1 0 0 0,0 0 0 0 0,2-1 0 0 0,-1 0 0 0 0,1 0 1 0 0,1 0-1 0 0,-1-1 0 0 0,10 6-13 0 0,-15-12 8 0 0,6 9 15 0 0,1 1 0 0 0,-2 0 0 0 0,0 0 0 0 0,0 1 0 0 0,-1-1 0 0 0,-1 2 0 0 0,2 4-23 0 0,3 8 9 0 0,-1-3 6 0 0,-2 1 1 0 0,0 0-1 0 0,2 17-15 0 0,-10-41 0 0 0,2 7 3 0 0,1-1 0 0 0,-1 0 0 0 0,1 0 0 0 0,1-1 0 0 0,-1 1 0 0 0,1-1 0 0 0,3 4-3 0 0,-2-3 3 0 0,-1 0 0 0 0,1 0 0 0 0,-2 1 1 0 0,1-1-1 0 0,-1 1 0 0 0,1 2-3 0 0,-2-2 2 0 0,1 0 0 0 0,0-1 0 0 0,0 0 0 0 0,1 1-1 0 0,0-1 1 0 0,0-1 0 0 0,1 1 0 0 0,2 2-2 0 0,-3-3 1 0 0,0 0 0 0 0,-1 1 0 0 0,1 0 0 0 0,-1-1 0 0 0,0 1 0 0 0,0 1-1 0 0,16 33 3 0 0,-8-23 0 0 0,-1 0 0 0 0,0 1 0 0 0,-2 1 0 0 0,0-1 0 0 0,3 15-3 0 0,32 82 17 0 0,-22-56 4 0 0,-9-27-2 0 0,7 34-19 0 0,-12-36 6 0 0,-1-3 4 0 0,0-1 1 0 0,2 0 0 0 0,1-1-1 0 0,1 1-10 0 0,1 1 18 0 0,-1 0 1 0 0,-2 1-1 0 0,0 1 0 0 0,0 17-18 0 0,10 36 15 0 0,-8-40 0 0 0,-5-22 2 0 0,0-1 0 0 0,1 0 0 0 0,3 7-17 0 0,-3-10 11 0 0,-1 0 0 0 0,0 0 0 0 0,0 9-11 0 0,-1-6 9 0 0,0-1 1 0 0,5 10-10 0 0,9 27-7 0 0,-1 5 7 0 0,-8-33-5 0 0,-6-18 3 0 0,0 0 0 0 0,0 0 0 0 0,-1 1 0 0 0,1 4 2 0 0,7 63-66 0 0,7 11 66 0 0,-2-38-22 0 0,-11-41 17 0 0,-1 0 0 0 0,0 1 0 0 0,0-1 0 0 0,-1 1-1 0 0,0 9 6 0 0,0 1-7 0 0,1 0-1 0 0,1-1 0 0 0,1 3 8 0 0,1 4-2 0 0,6 9-4 0 0,-9-30 5 0 0,0 0 0 0 0,-1 1-1 0 0,0-1 1 0 0,0 1 0 0 0,-1-1 0 0 0,1 2 1 0 0,0 10-1 0 0,2 0 1 0 0,0-1-1 0 0,1 2 1 0 0,1-1 0 0 0,-2 0 0 0 0,2 18 0 0 0,-4-26 0 0 0,0 0 0 0 0,0 0 0 0 0,1 0 0 0 0,1 0 0 0 0,0 1 0 0 0,0-2 0 0 0,-1 0 0 0 0,0 0 0 0 0,-1 1 0 0 0,0-1 0 0 0,0 4 0 0 0,1 16 7 0 0,2-1 0 0 0,1 0-1 0 0,0-1 1 0 0,2 0 0 0 0,2 0-1 0 0,3 8-6 0 0,-4 3 18 0 0,0-1 19 0 0,23 54 20 0 0,-30-85-53 0 0,1 1 0 0 0,-1 0 0 0 0,-1 0 0 0 0,0-1 0 0 0,1 3-4 0 0,6 28 22 0 0,-5-30-15 0 0,-1 1 0 0 0,0-1 1 0 0,-1 0-1 0 0,0 1 0 0 0,0-1 1 0 0,0 0-1 0 0,-1 1 0 0 0,-1 3-7 0 0,2 20 14 0 0,3 1 8 0 0,2 0 1 0 0,6 22-23 0 0,2 4 16 0 0,-2-20-9 0 0,-10-31-5 0 0,1 0 1 0 0,-1 0 0 0 0,0 1-1 0 0,0-1 1 0 0,-1 0 0 0 0,0 1-1 0 0,-1 0-2 0 0,1 9 13 0 0,1-1 0 0 0,0 1 0 0 0,2 0-1 0 0,2 10-12 0 0,9 45 29 0 0,-10-34-21 0 0,-1-15 4 0 0,-1 0-1 0 0,0 11-11 0 0,-3-21 3 0 0,2 1 0 0 0,0-1 0 0 0,2 6-3 0 0,3 20 7 0 0,0 77 10 0 0,11-12-9 0 0,-17-60-5 0 0,0-16 3 0 0,1 0 0 0 0,4 25-6 0 0,-1-22 0 0 0,-2 1 1 0 0,-1-1 0 0 0,-1 12-1 0 0,1 36-1 0 0,5-39 1 0 0,0 9 0 0 0,-8 17 3 0 0,3 74 10 0 0,-2-138-12 0 0,0 0 1 0 0,0 0-1 0 0,1 1 0 0 0,0-1 0 0 0,-1 0 0 0 0,1 0 0 0 0,0 0 1 0 0,0 0-1 0 0,0 0 0 0 0,0 0 0 0 0,0 0 0 0 0,0 0 0 0 0,1 0 0 0 0,-1-1 1 0 0,1 2-2 0 0,2 8 25 0 0,-4-11-24 0 0,0 1 0 0 0,0 0 1 0 0,0-1-1 0 0,0 1 1 0 0,0-1-1 0 0,1 1 1 0 0,-1 0-1 0 0,0-1 0 0 0,0 1 1 0 0,0-1-1 0 0,1 1 1 0 0,-1-1-1 0 0,0 1 0 0 0,0-1 1 0 0,1 1-1 0 0,-1-1 1 0 0,1 1-1 0 0,-1-1 0 0 0,0 1 1 0 0,1-1-1 0 0,0 1-1 0 0,6 9 50 0 0,-2-4 113 0 0,10-10-2984 0 0,-9 2-10618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4:56.427"/>
    </inkml:context>
    <inkml:brush xml:id="br0">
      <inkml:brushProperty name="width" value="0.2" units="cm"/>
      <inkml:brushProperty name="height" value="0.2" units="cm"/>
      <inkml:brushProperty name="color" value="#E71224"/>
    </inkml:brush>
  </inkml:definitions>
  <inkml:trace contextRef="#ctx0" brushRef="#br0">780 6492 7832 0 0,'0'0'672'0'0,"0"0"0"0"0,0 0 1 0 0,0 0-34 0 0,0 0-158 0 0,0 0-34 0 0,1-7 1 0 0,0-3-221 0 0,1 0 0 0 0,0 0 0 0 0,1 1 0 0 0,0-1 1 0 0,1-2-228 0 0,0 3 200 0 0,-2-1 0 0 0,1 1 1 0 0,-2-1-1 0 0,1 1 0 0 0,0-10-200 0 0,-1 8 140 0 0,0 0-1 0 0,1-1 1 0 0,0 1 0 0 0,2-2-140 0 0,20-77 874 0 0,-5 17-82 0 0,-3 27-407 0 0,-2 0-1 0 0,-1-6-384 0 0,5-19 347 0 0,-1 4 12 0 0,6-23 179 0 0,-5 35-202 0 0,23-64 256 0 0,-34 98-419 0 0,-1 1-1 0 0,2-13-172 0 0,-3 13 156 0 0,0 1 1 0 0,7-16-157 0 0,15-32 613 0 0,5-24-613 0 0,-14 41 319 0 0,1 1 0 0 0,13-20-319 0 0,10-23 309 0 0,164-375 747 0 0,-170 391-942 0 0,-19 45-27 0 0,-3-1 0 0 0,4-14-87 0 0,5-15 207 0 0,19-32-207 0 0,13-34 215 0 0,-36 81-68 0 0,2 2 0 0 0,3-2-147 0 0,27-55 114 0 0,75-149 152 0 0,-62 131-140 0 0,-35 66-30 0 0,2 1-1 0 0,2 2 1 0 0,24-26-96 0 0,-47 62 32 0 0,-1-1 0 0 0,0 1-1 0 0,-2-2 1 0 0,0 1 0 0 0,4-12-32 0 0,-2 4 47 0 0,1 1 0 0 0,7-11-47 0 0,38-57 180 0 0,-26 43-93 0 0,-22 36-65 0 0,0-1 1 0 0,0 1-1 0 0,-1-1 1 0 0,0 0-1 0 0,2-8-22 0 0,-5 11 28 0 0,1 0 1 0 0,1-1-1 0 0,-1 1 0 0 0,2 1 1 0 0,2-5-29 0 0,-3 6 22 0 0,0-1 0 0 0,0 0 0 0 0,-1 0-1 0 0,0-1 1 0 0,0 1 0 0 0,1-7-22 0 0,-1 4 22 0 0,0-1-1 0 0,1 1 1 0 0,0 1-1 0 0,1-1 1 0 0,0 1-1 0 0,1 0 1 0 0,5-6-22 0 0,4-5 41 0 0,-10 10-11 0 0,-1 1 0 0 0,1-1 0 0 0,-1 0-1 0 0,-1-1-29 0 0,0 2 23 0 0,0 1-1 0 0,1-1 1 0 0,-1 1 0 0 0,2 0-1 0 0,0 0-22 0 0,4 0 17 0 0,-10 9-17 0 0,1-1 1 0 0,0 1-1 0 0,-1-1 1 0 0,1 0-1 0 0,0 1 0 0 0,-1-1 1 0 0,1 1-1 0 0,0-1 1 0 0,-1 0-1 0 0,1 1 0 0 0,-1-1 1 0 0,0 0-1 0 0,1 0 1 0 0,-1 1-1 0 0,1-1 0 0 0,-1 0 1 0 0,0 0-1 0 0,0 0 1 0 0,1 0-1 0 0,-1 1 0 0 0,0-1 1 0 0,0 0-1 0 0,0 0 0 0 0,0 0 1 0 0,0-1-1 0 0,0 2 13 0 0,9-4 85 0 0,-6 9 232 0 0,-2-2-332 0 0,1-1-28 0 0,0 1 1 0 0,0-1 0 0 0,1 0-1 0 0,-1 1 1 0 0,1-1-1 0 0,-1 0 1 0 0,1-1 0 0 0,0 1-1 0 0,-1 0 1 0 0,3 0 29 0 0,5 4-2841 0 0,0 0-12145 0 0</inkml:trace>
  <inkml:trace contextRef="#ctx0" brushRef="#br0" timeOffset="3644.844">2602 2370 8096 0 0,'0'0'1048'0'0,"0"0"0"0"0,0 0 0 0 0,0 0-91 0 0,0 0-361 0 0,0 0-85 0 0,0 0 1 0 0,0 0-58 0 0,0 0-227 0 0,0 0-52 0 0,1 24 841 0 0,1-22-959 0 0,0 0 1 0 0,0 0-1 0 0,0 0 1 0 0,0 1 0 0 0,-1-1-1 0 0,1 1 1 0 0,-1-1-1 0 0,0 1 1 0 0,1 0 0 0 0,-1-1-1 0 0,0 1 1 0 0,-1 0-1 0 0,1 0 1 0 0,0 0 0 0 0,-1-1-1 0 0,0 1 1 0 0,0 0-1 0 0,0 0 1 0 0,0 0 0 0 0,0 0-1 0 0,0 0 1 0 0,-1 0-58 0 0,1 13 166 0 0,-4 222 1538 0 0,7-169-983 0 0,6 30-721 0 0,2 17 357 0 0,-3-24-3 0 0,4 0 0 0 0,4-1 0 0 0,5-1 0 0 0,20 56-354 0 0,-19-67 369 0 0,-3 9-369 0 0,13 47 311 0 0,19 26-9 0 0,10 38 164 0 0,-52-169-345 0 0,2-1-1 0 0,1 1 0 0 0,8 12-120 0 0,-8-17 72 0 0,-1-1 0 0 0,-1 2 0 0 0,-1-1 1 0 0,-2 1-1 0 0,1 6-72 0 0,4 18 215 0 0,2 1 0 0 0,12 28-215 0 0,15 51 351 0 0,-27-86-165 0 0,2-1-1 0 0,16 30-185 0 0,-22-49 42 0 0,-8-19-22 0 0,0 0-1 0 0,-1 1 0 0 0,0-1 1 0 0,0 1-1 0 0,0-1 1 0 0,0 1-1 0 0,-1-1-19 0 0,4 25 92 0 0,2-6-28 0 0,-5-14-45 0 0,1-1-1 0 0,1 1 1 0 0,-1-1 0 0 0,2 0 0 0 0,-1 0-1 0 0,2 2-18 0 0,7 0 46 0 0,-11-10-42 0 0,0-1 0 0 0,-1 1 0 0 0,1 0 0 0 0,0-1 0 0 0,0 1 0 0 0,-1 0 0 0 0,1-1 0 0 0,0 1 1 0 0,-1 0-1 0 0,1 0 0 0 0,-1 0 0 0 0,1-1 0 0 0,-1 1 0 0 0,0 0 0 0 0,1 0 0 0 0,-1 0 0 0 0,0 0 1 0 0,1 0-1 0 0,-1 0 0 0 0,0 0 0 0 0,0 0 0 0 0,0 0 0 0 0,0 0 0 0 0,0 1-4 0 0,3 13 35 0 0,0 1-1 0 0,1-1 1 0 0,2 4-35 0 0,0 4 2039 0 0,-5-23-2038 0 0,-1-1 1 0 0,0 0 0 0 0,0 1-1 0 0,1-1 1 0 0,-1 0 0 0 0,1 1-1 0 0,-1-1 1 0 0,0 0 0 0 0,1 1-1 0 0,-1-1 1 0 0,1 1 0 0 0,-1-1-1 0 0,1 1 1 0 0,0-1 0 0 0,-1 1-1 0 0,1-1 1 0 0,-1 1 0 0 0,1 0-1 0 0,0-1 1 0 0,-1 1 0 0 0,2 0-2 0 0,-1-1 4 0 0,0 1 0 0 0,0-1 0 0 0,-1 1 1 0 0,1-1-1 0 0,0 1 0 0 0,0-1 0 0 0,0 1 1 0 0,0-1-1 0 0,-1 0 0 0 0,1 0 1 0 0,0 1-1 0 0,-1-1 0 0 0,1 0 0 0 0,0 0 1 0 0,-1 0-1 0 0,1 0 0 0 0,-1 0 1 0 0,1 0-1 0 0,-1 0 0 0 0,0 0 0 0 0,1 0 1 0 0,-1 0-1 0 0,0 0 0 0 0,0 0-4 0 0,1-1 11 0 0,-1-1 0 0 0,1 1 0 0 0,-1 0 0 0 0,1 0 0 0 0,0-1 0 0 0,0 1 0 0 0,0 0 0 0 0,0 0 0 0 0,0 0 0 0 0,0 0 0 0 0,2-2-11 0 0,-2 2 14 0 0,1-1 0 0 0,-1 1 0 0 0,1 0 0 0 0,-1-1 0 0 0,0 1 0 0 0,0-1-1 0 0,0 0 1 0 0,0 1 0 0 0,0-1 0 0 0,-1 0 0 0 0,1 0 0 0 0,-1 0-14 0 0,1-3 10 0 0,-1 1 0 0 0,1 0 1 0 0,1-1-1 0 0,-1 1 0 0 0,1 0 0 0 0,2-4-10 0 0,5-22 27 0 0,-6 23-27 0 0,-1-1 0 0 0,1 1 0 0 0,1-1 0 0 0,-1 1 0 0 0,2 0 0 0 0,1-3 0 0 0,16-36 0 0 0,26-82 20 0 0,3 15 144 0 0,16-79-64 0 0,-25 60 57 0 0,3 29-110 0 0,20-89 2 0 0,50-134-9 0 0,-62 190-28 0 0,-34 83-8 0 0,1-15-4 0 0,-13 44 2 0 0,1 0 1 0 0,1 0-1 0 0,9-18-2 0 0,19-38 33 0 0,18-64-33 0 0,-39 101 6 0 0,14-46-5 0 0,-12 34-1 0 0,12-24 0 0 0,-3 9-5 0 0,10-41 5 0 0,-19 53-10 0 0,2 2 0 0 0,22-43 10 0 0,-26 63-5 0 0,-1-1 0 0 0,-2 0 0 0 0,0-7 5 0 0,12-35 0 0 0,34-87 0 0 0,-38 108 0 0 0,-15 39 0 0 0,1 0 0 0 0,1 0 0 0 0,1 0 0 0 0,8-13 0 0 0,-10 21 0 0 0,-1 1 0 0 0,-1-1 0 0 0,0 0 0 0 0,-1-1 0 0 0,2-6 0 0 0,-3 7 0 0 0,1 0 0 0 0,0 0 0 0 0,1 1 0 0 0,0-1 0 0 0,1 1 0 0 0,3-3 0 0 0,-1 1 10 0 0,0-1 1 0 0,-1 0-1 0 0,-1 0 1 0 0,0-1-1 0 0,-1 0 0 0 0,0 0 1 0 0,-2 0-11 0 0,2-2 23 0 0,10-27 28 0 0,-8 26-4 0 0,-1-1-1 0 0,2-10-46 0 0,-6 22 15 0 0,0 0 0 0 0,0 1 0 0 0,1 0 0 0 0,0 0 1 0 0,2-5-16 0 0,10-21 48 0 0,24-91 45 0 0,36-44-44 0 0,-29 68-42 0 0,-26 57 1 0 0,-9 22 4 0 0,-2-2 1 0 0,-1 1 0 0 0,4-12-13 0 0,-9 23 6 0 0,1-1 0 0 0,1 1 1 0 0,0 1-1 0 0,4-6-6 0 0,7-14 8 0 0,46-118 32 0 0,-52 133-30 0 0,-9 13-8 0 0,0 0 0 0 0,0 0-1 0 0,0 0 1 0 0,0-1 0 0 0,0 1-1 0 0,0 0 1 0 0,-1-1 0 0 0,1 1-1 0 0,0 0 1 0 0,-1-1-1 0 0,1 1 1 0 0,-1-1 0 0 0,1 1-1 0 0,-1-2-1 0 0,12-24 38 0 0,4-1-12 0 0,-13 19-10 0 0,0 1 0 0 0,0 0 0 0 0,1 0-1 0 0,0 0 1 0 0,5-6-16 0 0,-3 11 12 0 0,-6 3-11 0 0,0 0-1 0 0,0-1 0 0 0,0 1 0 0 0,1 0 1 0 0,-1 0-1 0 0,0 0 0 0 0,0 0 1 0 0,0 0-1 0 0,0 0 0 0 0,1 0 0 0 0,-1 0 1 0 0,0 0-1 0 0,0 0 0 0 0,0 0 0 0 0,0 0 1 0 0,1-1-1 0 0,-1 1 0 0 0,0 0 0 0 0,0 0 1 0 0,0 0-1 0 0,0 0 0 0 0,0 0 0 0 0,0-1 1 0 0,1 1-1 0 0,-1 0 0 0 0,0 0 1 0 0,0 0-1 0 0,0 0 0 0 0,0-1 0 0 0,0 1 1 0 0,0 0-1 0 0,0 0 0 0 0,0 0 0 0 0,0-1 1 0 0,0 1-1 0 0,0 0 0 0 0,0 0 0 0 0,0 0 1 0 0,0-1-1 0 0,0 1 0 0 0,0 0 1 0 0,0 0-1 0 0,0 0 0 0 0,0-1 0 0 0,0 1 1 0 0,0-1-1 0 0,0 1 1 0 0,0 0-1 0 0,0-1 1 0 0,0 1-1 0 0,0-1 1 0 0,0 1-1 0 0,0-1 1 0 0,0 1 0 0 0,1 0-1 0 0,-1-1 1 0 0,0 1-1 0 0,0 0 1 0 0,1-1-1 0 0,-1 1 1 0 0,0-1-1 0 0,0 1 1 0 0,1 0-1 0 0,-1 0 1 0 0,0-1 0 0 0,1 1-1 0 0,-1 0 1 0 0,0-1-1 0 0,1 1 1 0 0,-1 0-1 0 0,0 0 1 0 0,1 0-1 0 0,-1-1 0 0 0,1 1 1 0 0,-1 0 0 0 0,1 0 0 0 0,-1-1-1 0 0,1 1 1 0 0,-1 0 0 0 0,1-1 0 0 0,-1 1-1 0 0,1 0 1 0 0,-1-1 0 0 0,0 1 0 0 0,1-1-1 0 0,-1 1 1 0 0,1-1 0 0 0,-1 1 0 0 0,0-1 0 0 0,0 1-1 0 0,1-1 1 0 0,-1 1 0 0 0,0-1 0 0 0,0 1-1 0 0,0-1 1 0 0,1 0-1 0 0,-1-2 2 0 0,1 0 0 0 0,1 0-1 0 0,-1 0 1 0 0,0 0 0 0 0,1 0-1 0 0,-1 1 1 0 0,1-1 0 0 0,0 0 0 0 0,0 1-1 0 0,0 0 1 0 0,0-1 0 0 0,0 1-1 0 0,1 0 1 0 0,1-2-2 0 0,-2 4-1 0 0,-1-1 1 0 0,0 0-1 0 0,0 1 0 0 0,1-1 0 0 0,-1 0 1 0 0,0 0-1 0 0,0 0 0 0 0,0 0 0 0 0,0 0 0 0 0,0 0 1 0 0,0 0-1 0 0,0 0 0 0 0,-1 0 0 0 0,1 0 1 0 0,0 0-1 0 0,0-1 0 0 0,-1 1 0 0 0,1 0 1 0 0,-1-1-1 0 0,1 1 0 0 0,-1 0 0 0 0,0-1 1 0 0,1 0 0 0 0,2-8-7 0 0,3 7-4 0 0,-6 3 11 0 0,0 0-1 0 0,1 0 1 0 0,-1 0-1 0 0,0 0 1 0 0,0 0 0 0 0,1 0-1 0 0,-1 0 1 0 0,0 0 0 0 0,0 0-1 0 0,0 0 1 0 0,1-1 0 0 0,-1 1-1 0 0,0 0 1 0 0,0 0-1 0 0,0 0 1 0 0,1 0 0 0 0,-1 0-1 0 0,0 0 1 0 0,0 0 0 0 0,0-1-1 0 0,0 1 1 0 0,1 0 0 0 0,-1 0-1 0 0,0 0 1 0 0,0 0-1 0 0,0-1 1 0 0,0 1 0 0 0,0 0-1 0 0,0 0 1 0 0,0 0 0 0 0,1-1-1 0 0,-1 1 1 0 0,0 0-1 0 0,0 0 1 0 0,0-1 0 0 0,0 0-6 0 0,1-1 0 0 0,0 1-1 0 0,-1 0 1 0 0,1-1 0 0 0,0 1 0 0 0,0 0-1 0 0,0-1 1 0 0,0 1 0 0 0,0 0 0 0 0,0 0-1 0 0,0 0 1 0 0,1 0 0 0 0,-1 0 0 0 0,0 0-1 0 0,1 0 1 0 0,-1 0 0 0 0,0 0 0 0 0,1 1-1 0 0,0-1 7 0 0,-1 1-4 0 0,0-1 0 0 0,0 1 0 0 0,0 0-1 0 0,0 0 1 0 0,-1-1 0 0 0,1 1 0 0 0,0 0-1 0 0,0-1 1 0 0,-1 1 0 0 0,1-1-1 0 0,0 1 1 0 0,-1-1 0 0 0,1 1 0 0 0,0-1-1 0 0,-1 1 1 0 0,1-1 0 0 0,-1 0 0 0 0,1 1-1 0 0,-1-1 1 0 0,1 0 0 0 0,-1 0 0 0 0,1 1-1 0 0,-1-1 1 0 0,0 0 0 0 0,1 0-1 0 0,-1 0 1 0 0,0 1 0 0 0,0-1 0 0 0,0 0-1 0 0,0 0 5 0 0,0 1-10 0 0,0 0-4 0 0,1-1 14 0 0,0 1 0 0 0,0 0-1 0 0,0 0 1 0 0,0 0-1 0 0,0 0 1 0 0,0 0-1 0 0,0 0 1 0 0,-1 0 0 0 0,1 0-1 0 0,0 0 1 0 0,0 0-1 0 0,0 0 1 0 0,0 0 0 0 0,0 1-1 0 0,0-1 1 0 0,0 0-1 0 0,-1 1 1 0 0,1-1-1 0 0,0 1 1 0 0,0-1 0 0 0,-1 1-1 0 0,2 0 1 0 0,12 36 0 0 0,-2 1 0 0 0,-1 0 0 0 0,4 29 0 0 0,-9-27 2 0 0,0-13 3 0 0,-2 1-1 0 0,-1 0 0 0 0,-2 1-4 0 0,-1 15 3 0 0,-1 0 7 0 0,2 1 0 0 0,2-1 0 0 0,3 13-10 0 0,37 277 62 0 0,-40-304-60 0 0,23 250 14 0 0,26 235 16 0 0,-36-352-32 0 0,-6-49 0 0 0,7 10 0 0 0,6 65 0 0 0,-7-41 0 0 0,9 32 4 0 0,16 103 7 0 0,-32-210-3 0 0,-2 26-8 0 0,-3-39 5 0 0,2 0-1 0 0,7 25-4 0 0,-1-22 0 0 0,0 47 0 0 0,-6-47 0 0 0,7 20-5 0 0,5 8 5 0 0,4 26-3 0 0,17 80-5 0 0,-21-115-2 0 0,-10-48 0 0 0,-1 0-1 0 0,1 24 11 0 0,23 207 0 0 0,-10-173 55 0 0,-14-66 41 0 0,-1 1 1 0 0,-2-1-1 0 0,0 1 0 0 0,-1 16-96 0 0,10 14 183 0 0,-13-53-162 0 0,0 1 0 0 0,0 0 0 0 0,1-1 0 0 0,0 1 0 0 0,0-1 0 0 0,0 1 0 0 0,0-1 0 0 0,1 0 0 0 0,0 2-21 0 0,-2-5 3 0 0,8 38 121 0 0,-4-19-107 0 0,-3-17-12 0 0,-1 0 0 0 0,1 1 0 0 0,0-1 0 0 0,0 0 0 0 0,0 0 1 0 0,0 0-1 0 0,0 0 0 0 0,1 0 0 0 0,-1 0 0 0 0,3 2-5 0 0,-4-4 1 0 0,1 0 0 0 0,-1 0 0 0 0,1 0 0 0 0,-1 0 0 0 0,1-1 0 0 0,-1 1 0 0 0,0 0 0 0 0,1 0 0 0 0,-1 0 1 0 0,0 0-1 0 0,0 0 0 0 0,0 0 0 0 0,1 0 0 0 0,-1 0 0 0 0,0 0 0 0 0,-1 0 0 0 0,1 0 0 0 0,0 0 0 0 0,0 0 0 0 0,0 1-1 0 0,-1-1 1 0 0,1-1 0 0 0,0 1 0 0 0,0 0-1 0 0,0 0 1 0 0,0 0 0 0 0,0 0 0 0 0,0 0 0 0 0,0-1-1 0 0,0 1 1 0 0,0 0 0 0 0,0 0 0 0 0,1 0 0 0 0,-1 0 0 0 0,0 0-1 0 0,0-1 1 0 0,1 1 0 0 0,-1 0 0 0 0,1 0 0 0 0,-1-1 0 0 0,1 1-1 0 0,-1 0 1 0 0,1-1 0 0 0,0 1-1 0 0,0 1 1 0 0,0-1-1 0 0,0 1 1 0 0,0 0 0 0 0,0-1-1 0 0,-1 1 1 0 0,1-1 0 0 0,0 1-1 0 0,-1 0 1 0 0,1 0 0 0 0,-1 0-1 0 0,1-1 1 0 0,-1 1-1 0 0,0 0 1 0 0,0 0 0 0 0,0 0-1 0 0,0 0 0 0 0,-1 40-29 0 0,0-23-41 0 0,1 48-64 0 0,0-67 141 0 0,0 0 1 0 0,11 11 25 0 0,-9-10-21 0 0,0 1-1 0 0,-1-1 0 0 0,1 1 1 0 0,0 0-1 0 0,-1-1 0 0 0,1 1 1 0 0,-1 0-1 0 0,1 0 0 0 0,-1 0 0 0 0,0 1 1 0 0,0-1-1 0 0,0 0 0 0 0,0 0 1 0 0,-1 1-1 0 0,1-1 0 0 0,0 0 1 0 0,-1 1-1 0 0,0-1 0 0 0,1 0 1 0 0,-1 1-1 0 0,0-1 0 0 0,0 1 0 0 0,-1 0-11 0 0,1-1-3 0 0,0-1 1 0 0,0 0-1 0 0,0 0 0 0 0,0 0 0 0 0,0 1 0 0 0,0-1 0 0 0,0 0 0 0 0,0 0 0 0 0,0 0 0 0 0,0 0 0 0 0,1 1 0 0 0,-1-1 0 0 0,0 0 0 0 0,1 0 0 0 0,-1 0 0 0 0,1 0 0 0 0,0 0 1 0 0,-1 0-1 0 0,1 0 0 0 0,0 0 0 0 0,-1 0 0 0 0,1 0 0 0 0,0 0 0 0 0,0 0 0 0 0,0-1 0 0 0,0 1 0 0 0,0 0 0 0 0,0-1 0 0 0,1 1 3 0 0,0 1-1 0 0,-2-1-1 0 0,1 0 1 0 0,0 0-1 0 0,0 0 1 0 0,-1 1-1 0 0,1-1 1 0 0,0 0-1 0 0,-1 0 0 0 0,1 1 1 0 0,-1-1-1 0 0,0 0 1 0 0,1 1-1 0 0,-1-1 1 0 0,0 0-1 0 0,0 1 1 0 0,0-1-1 0 0,0 0 1 0 0,0 1 1 0 0,-2 31-17 0 0,1-12-12 0 0,1-19 24 0 0,0 0 1 0 0,0 1 0 0 0,0-1-1 0 0,1 1 1 0 0,-1-1 0 0 0,0 0-1 0 0,1 1 1 0 0,0-1-1 0 0,0 0 1 0 0,0 0 0 0 0,0 1-1 0 0,0-1 1 0 0,0 0 0 0 0,0 0-1 0 0,1 0 1 0 0,-1 0-1 0 0,1 0 1 0 0,0 0 4 0 0,0 1-9 0 0,0 1 1 0 0,0-1-1 0 0,-1 0 0 0 0,1 1 0 0 0,-1-1 1 0 0,1 1-1 0 0,-1 0 0 0 0,-1-1 0 0 0,1 1 1 0 0,0 2 8 0 0,4 15-48 0 0,1-9 32 0 0,-5-10 15 0 0,0-1 0 0 0,0 0 0 0 0,0 0-1 0 0,-1 0 1 0 0,1 1 0 0 0,-1-1 0 0 0,1 0-1 0 0,-1 1 1 0 0,1-1 0 0 0,-1 0 0 0 0,0 1-1 0 0,0-1 1 0 0,1 1 0 0 0,-1-1 0 0 0,0 1 1 0 0,0 3-4 0 0,0 0-1 0 0,1 0 1 0 0,0-1 0 0 0,0 1 0 0 0,0 0-1 0 0,0 0 1 0 0,2 3 4 0 0,0 1-17 0 0,-2-7 14 0 0,0 1-1 0 0,-1-1 1 0 0,0 1 0 0 0,1 0-1 0 0,-1-1 1 0 0,0 1 0 0 0,-1 0-1 0 0,1-1 1 0 0,0 2 3 0 0,-1-1-2 0 0,1 0 0 0 0,0 0 0 0 0,0 0 1 0 0,0 0-1 0 0,0-1 0 0 0,0 1 0 0 0,1 0 1 0 0,-1 0-1 0 0,1 0 0 0 0,0 0 2 0 0,6 17-15 0 0,-2 0-1 0 0,0 1 0 0 0,2 18 16 0 0,-4-24-4 0 0,0-1-1 0 0,1 0 0 0 0,1 1 0 0 0,4 8 5 0 0,12 41-13 0 0,-2 21 4 0 0,-2-40 16 0 0,-7-7 0 0 0,-7-29-5 0 0,-1 0 0 0 0,0 1 0 0 0,0-1 0 0 0,0 0 0 0 0,-1 7-2 0 0,0-10-1 0 0,-1-1 1 0 0,1 1-1 0 0,1-1 0 0 0,-1 1 1 0 0,1-1-1 0 0,0 0 0 0 0,2 4 1 0 0,6 21-6 0 0,-3-6-17 0 0,-5-18 16 0 0,0 0 1 0 0,-1 0 0 0 0,1 0 0 0 0,-1 0-1 0 0,0 1 1 0 0,-1 5 6 0 0,1-2-8 0 0,0 0-1 0 0,0 0 1 0 0,1 0-1 0 0,3 8 9 0 0,-1 0-5 0 0,-2-8 1 0 0,1 4 5 0 0,0-1 0 0 0,-1 1-1 0 0,0 0 1 0 0,-1 9-1 0 0,-1-17 3 0 0,1-1 0 0 0,0 1 0 0 0,0-1 0 0 0,0 1 0 0 0,0-1 0 0 0,1 0-1 0 0,0 0 1 0 0,0 0 0 0 0,1 0 0 0 0,-1 0 0 0 0,4 4-3 0 0,-5-7 2 0 0,0 1 0 0 0,-1-1-1 0 0,1 0 1 0 0,0 1 0 0 0,-1-1-1 0 0,1 1 1 0 0,-1-1 0 0 0,0 1-1 0 0,0-1 1 0 0,0 0 0 0 0,0 1 0 0 0,0 2-2 0 0,-1-4 4 0 0,1 1-1 0 0,0 0 1 0 0,0 0 0 0 0,0 0 0 0 0,0-1 0 0 0,0 1 0 0 0,0 0 0 0 0,0 0 0 0 0,1-1 0 0 0,-1 1 0 0 0,1 0 0 0 0,-1 0 0 0 0,1-1 0 0 0,-1 1 0 0 0,1-1 0 0 0,0 1 0 0 0,0 0 0 0 0,0-1 0 0 0,1 1-4 0 0,1 4 16 0 0,-1-1 0 0 0,0 0 0 0 0,1 1 0 0 0,-2-1 0 0 0,1 1 0 0 0,-1 0 0 0 0,1 5-16 0 0,-1 6 2 0 0,-2-14-2 0 0,1-1 1 0 0,0 0-1 0 0,0 0 0 0 0,0 1 0 0 0,1-1 1 0 0,-1 0-1 0 0,0 1 0 0 0,1-1 1 0 0,0 0-1 0 0,-1 0 0 0 0,1 0 1 0 0,0 0-1 0 0,0 0 0 0 0,0 0 0 0 0,0 0 1 0 0,2 2-1 0 0,-2-2-3 0 0,1 1 0 0 0,-1 0 1 0 0,1 0-1 0 0,-1 0 0 0 0,0 0 0 0 0,0 0 1 0 0,0 0-1 0 0,0 0 0 0 0,-1 0 1 0 0,1 0-1 0 0,-1 0 0 0 0,0 1 0 0 0,0-1 1 0 0,0 0-1 0 0,0 0 0 0 0,-1 0 1 0 0,0 3 1 0 0,2 29-71 0 0,7-10 11 0 0,-6-21 55 0 0,-1-1-1 0 0,1 1 1 0 0,-1 0 0 0 0,0-1 0 0 0,0 1 0 0 0,0 0 0 0 0,-1 0-1 0 0,1 3 7 0 0,-1-5 0 0 0,0-1-1 0 0,0 0 0 0 0,1 1 0 0 0,-1-1 0 0 0,1 1 0 0 0,-1-1 0 0 0,1 0 1 0 0,-1 1-1 0 0,1-1 0 0 0,0 0 0 0 0,-1 0 0 0 0,2 1 1 0 0,-1 0 0 0 0,0-1-1 0 0,-1 0 0 0 0,1 0 0 0 0,0 1 1 0 0,0-1-1 0 0,-1 0 0 0 0,1 1 1 0 0,-1-1-1 0 0,0 1 0 0 0,1-1 0 0 0,-1 1 1 0 0,0 1 0 0 0,0 3-3 0 0,0-4 2 0 0,0 0 0 0 0,0 0 0 0 0,0 0 0 0 0,0 0-1 0 0,0 0 1 0 0,0 0 0 0 0,1 1 0 0 0,-1-1 0 0 0,1 0 0 0 0,-1 0-1 0 0,1 0 1 0 0,0 0 0 0 0,0 0 0 0 0,0-1 0 0 0,0 1-1 0 0,0 0 2 0 0,1 1 0 0 0,-1-1-1 0 0,0 0 1 0 0,0 1-1 0 0,0-1 1 0 0,0 1-1 0 0,-1-1 1 0 0,1 1-1 0 0,0-1 0 0 0,-1 2 2 0 0,5 15-6 0 0,-4-17 5 0 0,0 1-1 0 0,0 0 0 0 0,0-1 1 0 0,-1 1-1 0 0,1 0 1 0 0,-1-1-1 0 0,1 1 0 0 0,-1 0 1 0 0,0-1-1 0 0,-1 4 1 0 0,1-4 0 0 0,0 0 0 0 0,0 0 0 0 0,0 1 0 0 0,0-1-1 0 0,0 0 1 0 0,1 0 0 0 0,-1 0 0 0 0,1 1 0 0 0,-1-1 0 0 0,1 0 0 0 0,0 0 0 0 0,0 0-1 0 0,0 0 1 0 0,0 0 0 0 0,0 0 0 0 0,0 1 1 0 0,0 0 0 0 0,0-1 1 0 0,0 1-1 0 0,0 0 0 0 0,-1 0 0 0 0,1 0 0 0 0,-1 0 0 0 0,0 0 1 0 0,0 0-1 0 0,0 0 0 0 0,0 0 0 0 0,0 0 0 0 0,-1 1-1 0 0,1 17 24 0 0,13 0 25 0 0,-10-11-44 0 0,1 1 1 0 0,1-1-1 0 0,0 0 0 0 0,0 0 1 0 0,1 0-1 0 0,3 4-5 0 0,2 11 8 0 0,-8-17-8 0 0,-3-7 0 0 0,1 1 0 0 0,0-1 0 0 0,0 1 0 0 0,-1-1 0 0 0,1 1 0 0 0,0-1-1 0 0,0 0 1 0 0,0 1 0 0 0,1-1 0 0 0,-1 0 0 0 0,0 0 0 0 0,1 1 0 0 0,-1-1-7 0 0,-1-1-1 0 0,0 1 7 0 0,-1 0-1 0 0,1 0 1 0 0,0 1 0 0 0,0-1-1 0 0,0 0 1 0 0,0 1 0 0 0,1-1-1 0 0,-1 0 1 0 0,0 1 0 0 0,0-1-1 0 0,1 0 1 0 0,-1 0 0 0 0,1 1-1 0 0,-1-1 1 0 0,1 0 0 0 0,-1 0-1 0 0,1 0 1 0 0,0 0 0 0 0,0 0-1 0 0,-1 0 1 0 0,1 0 0 0 0,0 0-1 0 0,0 0 1 0 0,0 0 0 0 0,0 0-1 0 0,0 0 1 0 0,0-1 0 0 0,0 1-1 0 0,1 0 1 0 0,-1-1 0 0 0,0 1-1 0 0,0-1 1 0 0,1 1 1 0 0,-1-1-21 0 0,0 1 0 0 0,-1-1 0 0 0,1 0 0 0 0,0 0 0 0 0,0 1 0 0 0,0-1 0 0 0,-1 0 0 0 0,1 0 0 0 0,0 0 0 0 0,0 0 0 0 0,0 0 1 0 0,0 0-1 0 0,-1 0 0 0 0,1 0 0 0 0,0 0 0 0 0,0-1 0 0 0,0 1 0 0 0,-1 0 0 0 0,1 0 0 0 0,0-1 0 0 0,0 1 0 0 0,-1 0 0 0 0,1-1 0 0 0,0 1 0 0 0,-1-1 0 0 0,1 0 21 0 0,15-16-1813 0 0,-13 11 37 0 0,16-20-15109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3:51.360"/>
    </inkml:context>
    <inkml:brush xml:id="br0">
      <inkml:brushProperty name="width" value="0.2" units="cm"/>
      <inkml:brushProperty name="height" value="0.2" units="cm"/>
      <inkml:brushProperty name="color" value="#E71224"/>
    </inkml:brush>
  </inkml:definitions>
  <inkml:trace contextRef="#ctx0" brushRef="#br0">1084 5553 4784 0 0,'0'0'152'0'0,"0"0"0"0"0,0 0 1 0 0,0 0 33 0 0,0 0 108 0 0,0 0 33 0 0,0 0 1 0 0,0 0-6 0 0,0 0-19 0 0,0 0-2 0 0,0 0-2 0 0,0 0 2 0 0,0 0-2 0 0,0 0 2 0 0,1-7-2 0 0,17-85 908 0 0,-13 57-731 0 0,-2 0 1 0 0,-1 1-1 0 0,-2-15-476 0 0,0 43 43 0 0,1-21 227 0 0,2 0 1 0 0,1 0-1 0 0,2-6-270 0 0,6-36 502 0 0,-5-8 186 0 0,-4 36-293 0 0,2 2-1 0 0,1-1 1 0 0,8-22-395 0 0,-10 45 116 0 0,-1 0-1 0 0,-1 0 1 0 0,0 0 0 0 0,-1-13-116 0 0,0 10 273 0 0,0 0-1 0 0,2 0 1 0 0,1-4-273 0 0,-4 22 9 0 0,48-189 797 0 0,-29 121-572 0 0,-7 20 546 0 0,17-38-780 0 0,-18 55 236 0 0,-2-1-1 0 0,5-28-235 0 0,-6 24 194 0 0,1 1 0 0 0,5-10-194 0 0,16-70 305 0 0,-12 56-128 0 0,-8 24-3 0 0,2 1-1 0 0,5-10-173 0 0,33-94 184 0 0,-9 28 39 0 0,-27 68-10 0 0,2 1-1 0 0,18-33-212 0 0,15-28 32 0 0,-26 54 76 0 0,18-29-108 0 0,18-11 12 0 0,-12 14-12 0 0,-22 33 0 0 0,2 2 0 0 0,2 1 0 0 0,22-24 0 0 0,-30 39-3 0 0,-1-1 0 0 0,-1-1 0 0 0,8-15 3 0 0,-13 21-19 0 0,1 1 0 0 0,17-18 19 0 0,-15 19-16 0 0,-1-2-1 0 0,12-17 17 0 0,-21 26 0 0 0,2 2 0 0 0,-1-1 0 0 0,1 1 0 0 0,1 0 0 0 0,0 1 0 0 0,9-6 0 0 0,-10 7 0 0 0,93-77 0 0 0,-95 78 11 0 0,0 1-1 0 0,1 1 0 0 0,0-1 1 0 0,0 1-1 0 0,0 0 0 0 0,1 1 0 0 0,0 0 1 0 0,-1 1-1 0 0,1-1 0 0 0,1 2 1 0 0,-1-1-11 0 0,3 1 72 0 0,1 0 0 0 0,-1 0 1 0 0,0 1-1 0 0,9 0-72 0 0,5 1 22 0 0,-14-1-4 0 0,1 1-1 0 0,0 0 1 0 0,0 1 0 0 0,-1 0 0 0 0,1 1 0 0 0,-1 0 0 0 0,1 1 0 0 0,-1 1 0 0 0,2 0-18 0 0,42 11 56 0 0,-8 7 16 0 0,-11-8-19 0 0,-33-13-47 0 0,0 0 0 0 0,0 0 1 0 0,0 0-1 0 0,0 1 0 0 0,0-1 1 0 0,0 1-1 0 0,0 0 0 0 0,-1 0 0 0 0,1 1 1 0 0,-1-1-1 0 0,0 1 0 0 0,0 0 1 0 0,1 0-1 0 0,0 1-6 0 0,-1 0 6 0 0,0-1 0 0 0,0 0 0 0 0,1 0 0 0 0,-1 0-1 0 0,1 0 1 0 0,0-1 0 0 0,0 0 0 0 0,0 1 0 0 0,0-1 0 0 0,4 1-6 0 0,15 9 46 0 0,-19-9-34 0 0,-1 0-1 0 0,0 0 1 0 0,-1 0-1 0 0,1 1 0 0 0,-1-1 1 0 0,1 1-1 0 0,-1 0 1 0 0,1 3-12 0 0,6 8 24 0 0,8 7 51 0 0,0 1-25 0 0,0 1 0 0 0,-1 0 0 0 0,-1 1-1 0 0,-2 0 1 0 0,10 26-50 0 0,-18-36 26 0 0,1 0 0 0 0,0 0-1 0 0,1-1 1 0 0,1 0-1 0 0,2 3-25 0 0,-7-13 11 0 0,0 1-1 0 0,-1 0 0 0 0,0 0 0 0 0,0 0 1 0 0,0 0-1 0 0,0 2-10 0 0,5 12 17 0 0,56 128 199 0 0,-54-130-179 0 0,-6-12-19 0 0,0 0 0 0 0,0 0-1 0 0,-1 0 1 0 0,0 1-1 0 0,1 2-17 0 0,0 6 16 0 0,-2-8 0 0 0,1 0-1 0 0,-1 1 0 0 0,1-1 1 0 0,1 0-1 0 0,-1 0 0 0 0,3 5-15 0 0,-3-8 8 0 0,-1 0 0 0 0,-1 0 0 0 0,1 0 0 0 0,0 0 1 0 0,-1 0-1 0 0,1 0 0 0 0,-1 0 0 0 0,0 0 0 0 0,0 0 0 0 0,0 0 0 0 0,-1 1 0 0 0,0 0-8 0 0,1 18 62 0 0,1-15-31 0 0,1 1-1 0 0,0-1 1 0 0,0 0-1 0 0,4 7-30 0 0,-4-9 17 0 0,0 1 1 0 0,0 0-1 0 0,0 0 0 0 0,0 0 0 0 0,-1 0 0 0 0,0 0 1 0 0,0 6-18 0 0,-1-3 26 0 0,1-1 1 0 0,0 1 0 0 0,0-1-1 0 0,0 1 1 0 0,2-1 0 0 0,0 4-27 0 0,-1-6 9 0 0,-1 1 0 0 0,0 0 1 0 0,0 0-1 0 0,-1-1 0 0 0,1 1 1 0 0,-2 0-1 0 0,1 3-9 0 0,-1-1 5 0 0,1 0 1 0 0,0-1-1 0 0,1 1 0 0 0,1 5-5 0 0,0 1 14 0 0,-1 0 0 0 0,-1 1 1 0 0,0-1-1 0 0,-2 11-14 0 0,0 19 39 0 0,2-29-35 0 0,0-12-2 0 0,-1 0 1 0 0,1 1-1 0 0,0-1 1 0 0,0 1-1 0 0,1-1 1 0 0,-1 0-1 0 0,1 1 1 0 0,0-1-1 0 0,0 0 1 0 0,0 0-1 0 0,1 0 1 0 0,0 0-1 0 0,0 0 1 0 0,1 2-3 0 0,-2-4 1 0 0,0 0 0 0 0,0 1 1 0 0,0-1-1 0 0,0 0 0 0 0,0 1 0 0 0,-1-1 0 0 0,1 1 0 0 0,-1-1 1 0 0,1 1-1 0 0,-1 1-1 0 0,0-2 1 0 0,0-1-1 0 0,0 1 1 0 0,0-1 0 0 0,0 1-1 0 0,1-1 1 0 0,-1 1 0 0 0,0-1-1 0 0,1 1 1 0 0,-1-1 0 0 0,1 1 0 0 0,0-1-1 0 0,0 1 1 0 0,-1-1 0 0 0,1 0-1 0 0,0 1 1 0 0,0-1 0 0 0,0 0 0 0 0,0 0-1 0 0,1 1 0 0 0,0-1 1 0 0,-1 1-1 0 0,0-1 1 0 0,1 0-1 0 0,-1 0 1 0 0,0 1-1 0 0,0-1 1 0 0,0 1-1 0 0,0-1 1 0 0,-1 1-1 0 0,1-1 1 0 0,0 1-1 0 0,0 0 1 0 0,-1-1-1 0 0,1 1 1 0 0,-1 0 0 0 0,0 0-1 0 0,0-1 1 0 0,1 1-1 0 0,-1 0 1 0 0,0 0-1 0 0,0-1 1 0 0,-1 1-1 0 0,1 0 0 0 0,2 19 6 0 0,11 5-9 0 0,-6-16-4 0 0,2 6 6 0 0,-9-15 1 0 0,1 1-1 0 0,-1-1 1 0 0,0 1-1 0 0,1 0 1 0 0,0 0-1 0 0,-1 0 1 0 0,1 0-1 0 0,0 0 1 0 0,0-1-1 0 0,0 1 1 0 0,0 0-1 0 0,0-1 1 0 0,0 1-1 0 0,0-1 1 0 0,1 1-1 0 0,-1-1 1 0 0,1 0-1 0 0,-1 1 1 0 0,1-1 0 0 0,12 31-46 0 0,-14-32 46 0 0,1 1 0 0 0,-1-1 0 0 0,1 1 0 0 0,-1 0 0 0 0,0-1 0 0 0,1 1 0 0 0,-1 0 0 0 0,1-1 0 0 0,-1 1 0 0 0,0 0 0 0 0,0-1 0 0 0,1 1 0 0 0,-1 0 0 0 0,0 0 0 0 0,0-1 0 0 0,0 1 0 0 0,0 0 0 0 0,0 0 0 0 0,0 0 0 0 0,0 0 0 0 0,2 9 0 0 0,62 95 10 0 0,-63-104-9 0 0,0 1 0 0 0,1-1 0 0 0,-1 0 0 0 0,0 1-1 0 0,0-1 1 0 0,1 0 0 0 0,-1 0 0 0 0,0 0 0 0 0,1 0 0 0 0,-1 0 0 0 0,1 0 0 0 0,1 0-1 0 0,-2-1 1 0 0,0 1 0 0 0,0-1-1 0 0,0 1 1 0 0,1 0 0 0 0,-1 0-1 0 0,0-1 1 0 0,0 1 0 0 0,0 0-1 0 0,0 0 1 0 0,0 0 0 0 0,0 0-1 0 0,0 0 1 0 0,0 0 0 0 0,-1 0 0 0 0,1 0-1 0 0,0 1 1 0 0,-1-1 0 0 0,1 0-1 0 0,0 2 3 0 0,0-1-1 0 0,0 1 1 0 0,1-1 0 0 0,-1 1 0 0 0,1-1 0 0 0,-1 0 0 0 0,1 0 0 0 0,0 0 0 0 0,1 2-3 0 0,14 19 36 0 0,-17-21-34 0 0,1-1-1 0 0,0 0 1 0 0,0 0-1 0 0,0 0 0 0 0,0 0 1 0 0,0 0-1 0 0,0 0 1 0 0,0 0-1 0 0,0 0 0 0 0,1 0 1 0 0,-1 0-1 0 0,0-1 1 0 0,1 1-1 0 0,-1 0 0 0 0,0-1 1 0 0,1 1-1 0 0,1-1-1 0 0,11 8 0 0 0,-11-5 0 0 0,1 0 0 0 0,0-1 0 0 0,-1 1 0 0 0,1 0 0 0 0,0-1 0 0 0,0 0 0 0 0,0 0 0 0 0,1 0 0 0 0,-1-1 0 0 0,0 1 0 0 0,5 0 0 0 0,4 9 10 0 0,3-6-4 0 0,-10-3-2 0 0,1-1 1 0 0,-1 1-1 0 0,1-1 0 0 0,0 0 0 0 0,-1 0 1 0 0,2-1-5 0 0,-4 0-1 0 0,-2 0 4 0 0,0 0-1 0 0,0-1 1 0 0,0 1 0 0 0,0 0-1 0 0,0 1 1 0 0,0-1-1 0 0,0 0 1 0 0,0 0-1 0 0,0 1 1 0 0,-1 0-1 0 0,1-1 1 0 0,0 1 0 0 0,0 0-1 0 0,0 0 1 0 0,0 0-1 0 0,-1 0 1 0 0,1 0-1 0 0,0 0 1 0 0,-1 0-1 0 0,1 1 1 0 0,0 0-3 0 0,0 0 3 0 0,0-1-1 0 0,0 1 1 0 0,0-1 0 0 0,0 0 0 0 0,0 0 0 0 0,0 1-1 0 0,0-1 1 0 0,0-1 0 0 0,0 1 0 0 0,0 0-1 0 0,1 0 1 0 0,-1-1 0 0 0,0 0 0 0 0,0 1-1 0 0,1-1 1 0 0,-1 0 0 0 0,1 0-3 0 0,48-1 27 0 0,-26 0-28 0 0,-15 0-8 0 0,0 0-1 0 0,0 0 1 0 0,-1-1-1 0 0,1 0 1 0 0,1-1 9 0 0,-11 3-1 0 0,20-5-15 0 0,-16 3 16 0 0,1 0 0 0 0,-1 1 0 0 0,1 0 0 0 0,0 0 0 0 0,0 1 0 0 0,1-1 0 0 0,-4 1 0 0 0,1-1 0 0 0,-1 1 0 0 0,1-1 0 0 0,-1 0 0 0 0,1 0 0 0 0,-1 0 0 0 0,0 0 0 0 0,1 0 0 0 0,-1 0 0 0 0,2-2 0 0 0,17-7 0 0 0,12-4 23 0 0,-28 11-18 0 0,0 1 1 0 0,-1-1-1 0 0,1 0 1 0 0,-1 0-1 0 0,1-1 0 0 0,-1 0 1 0 0,0 1-1 0 0,0-1 0 0 0,-1 0 1 0 0,1-1-6 0 0,-1 0 11 0 0,1 1 1 0 0,0 0 0 0 0,-1 0-1 0 0,1 1 1 0 0,1-1-1 0 0,-1 1 1 0 0,0 0 0 0 0,1 0-1 0 0,0 1 1 0 0,0-1-1 0 0,0 1-11 0 0,3-2 17 0 0,-1-1-1 0 0,0 1 1 0 0,0-1-1 0 0,0 0 1 0 0,-1-1-1 0 0,1 0 1 0 0,-1 0-1 0 0,2-3-16 0 0,1 0 42 0 0,2-5 16 0 0,4-4-20 0 0,-10 14-29 0 0,0 0 1 0 0,-1 0-1 0 0,1 0 1 0 0,-1-1 0 0 0,0 1-1 0 0,0-1 1 0 0,0 0 0 0 0,-1-1-1 0 0,2-2-9 0 0,-2 4 13 0 0,0-1-1 0 0,0 1 1 0 0,0 0-1 0 0,0 1 0 0 0,1-1 1 0 0,3-2-13 0 0,17-21 81 0 0,-9 9-41 0 0,-12 16-36 0 0,-1 0 0 0 0,1 0 0 0 0,-1-1 0 0 0,0 1 0 0 0,0-1 0 0 0,0 0 0 0 0,1-2-4 0 0,6-10 16 0 0,0 0-1 0 0,9-11-15 0 0,-9 14 6 0 0,0-1 0 0 0,-1 0 1 0 0,4-9-7 0 0,6-5 3 0 0,-16 25-2 0 0,1-1-1 0 0,-1 0 0 0 0,0 0 0 0 0,0 0 1 0 0,0 0-1 0 0,-1-1 0 0 0,1 1 0 0 0,-1 0 1 0 0,0-1-1 0 0,0 1 0 0 0,0-1 0 0 0,0 1-2 0 0,0 1 0 0 0,0 0 0 0 0,0-1 0 0 0,0 1 1 0 0,1-1-1 0 0,-1 1 0 0 0,0 0 0 0 0,1 0 0 0 0,0 0 0 0 0,0 0 2 0 0,0-1-3 0 0,0 1 0 0 0,-1-1 1 0 0,1 1-1 0 0,0-1 0 0 0,-1 0 0 0 0,1 0 1 0 0,0-2 2 0 0,0-2 0 0 0,1 1 1 0 0,0 0 0 0 0,0 0 0 0 0,1 1 0 0 0,-1-1-1 0 0,4-3 0 0 0,-3 4 3 0 0,0-1-1 0 0,-1 1 1 0 0,1 0-1 0 0,-1-1 0 0 0,-1 0 1 0 0,1 0-1 0 0,-1 0 1 0 0,1-2-3 0 0,3-22 20 0 0,2 0 1 0 0,1 1 0 0 0,2 0 0 0 0,0 1 0 0 0,2 0 0 0 0,9-14-21 0 0,12-29 25 0 0,-25 52 7 0 0,0 0-1 0 0,-1 0 0 0 0,-1-1 1 0 0,3-10-32 0 0,21-68 142 0 0,-14 32-128 0 0,13-48-8 0 0,-20 73-6 0 0,-6 28 0 0 0,-1 0 0 0 0,0 0 0 0 0,1-13 0 0 0,8-48 26 0 0,1-4 48 0 0,1 8-63 0 0,-8 40-10 0 0,-5 24 1 0 0,1 0-1 0 0,-1 0 0 0 0,0 0 1 0 0,-1 0-1 0 0,1-2-1 0 0,-1 0 0 0 0,0 0 0 0 0,1 0 1 0 0,0 0-1 0 0,0 1 0 0 0,1-1 0 0 0,2-6 0 0 0,0-7 0 0 0,-4 19 0 0 0,0 0 0 0 0,0-1 0 0 0,1 1 0 0 0,-1 0 0 0 0,1 0 0 0 0,-1 0 0 0 0,1-1 0 0 0,0 1 0 0 0,0 0 0 0 0,0 0 0 0 0,0 0 0 0 0,1-1 0 0 0,-1 1 0 0 0,0 0 0 0 0,0 0 0 0 0,0 0 0 0 0,-1 0 0 0 0,1 0 0 0 0,-1-1 0 0 0,1 1 0 0 0,-1 0 0 0 0,0 0 0 0 0,0 0 0 0 0,0-1 0 0 0,0 1 0 0 0,0 0 0 0 0,-1 0 0 0 0,1-1 0 0 0,-1 0 0 0 0,1 1 0 0 0,0-1 0 0 0,0 0 0 0 0,0 1 0 0 0,0-1 0 0 0,0 1 0 0 0,1-1 0 0 0,-1 0 0 0 0,1 1 0 0 0,-1-1 0 0 0,2-1 0 0 0,1-2 0 0 0,0 1 0 0 0,-1 0 0 0 0,1 0 0 0 0,-1 0 0 0 0,0 0 0 0 0,0-1 0 0 0,-1 1 0 0 0,0 0 0 0 0,0-1 0 0 0,0-2 0 0 0,0 7 0 0 0,-1-1-1 0 0,0 1 1 0 0,1-1-1 0 0,-1 1 1 0 0,1 0 0 0 0,-1-1-1 0 0,1 1 1 0 0,0 0-1 0 0,-1-1 1 0 0,1 1-1 0 0,1-1 1 0 0,4-11-3 0 0,-4 8 3 0 0,0 0-1 0 0,1 0 1 0 0,-1 0-1 0 0,1 0 1 0 0,0 0-1 0 0,1-1 1 0 0,-1 2 0 0 0,-1 1-1 0 0,0 0 1 0 0,0-1 0 0 0,0 0-1 0 0,0 1 1 0 0,0-1 0 0 0,-1 0-1 0 0,0 0 1 0 0,0 0-1 0 0,0 0 1 0 0,0 0 0 0 0,0 0-1 0 0,-1-2 1 0 0,1-2 4 0 0,0 1 0 0 0,0-1-1 0 0,1 0 1 0 0,-1 1-1 0 0,2-1 1 0 0,-1 1 0 0 0,1 0-1 0 0,0 0 1 0 0,1 0 0 0 0,0 0-1 0 0,4-5-3 0 0,-6 8 4 0 0,0 0 0 0 0,0 0-1 0 0,0-1 1 0 0,-1 1 0 0 0,0 0-1 0 0,0-1 1 0 0,0 1-1 0 0,0-3-3 0 0,0 2 7 0 0,-1 1 0 0 0,1 0 0 0 0,0 0 0 0 0,1-1 0 0 0,-1 1 0 0 0,1 0 0 0 0,0 0 0 0 0,0 0 0 0 0,2-3-7 0 0,0 0 3 0 0,1-1-1 0 0,-2 1 1 0 0,1-1-1 0 0,-1 0 1 0 0,0 1-1 0 0,1-8-2 0 0,13-29 5 0 0,6-8-7 0 0,6-9-2 0 0,-27 57 3 0 0,0 1 0 0 0,-1-1 0 0 0,1 0 0 0 0,-1 0 1 0 0,0 0-1 0 0,0 0 0 0 0,0-1 0 0 0,0 1 1 0 0,-1 0-1 0 0,1 0 0 0 0,-1 0 0 0 0,-1-5 1 0 0,2 5-2 0 0,0 0-1 0 0,0-1 0 0 0,1 1 1 0 0,-1 0-1 0 0,1 0 1 0 0,0 0-1 0 0,0 0 1 0 0,0 0-1 0 0,0 0 0 0 0,1 0 1 0 0,0 1-1 0 0,0-1 1 0 0,0 1 2 0 0,18-30-21 0 0,13-36-125 0 0,7-5 146 0 0,-20 29-23 0 0,-18 35 19 0 0,2 0-1 0 0,-1 1 0 0 0,1 0 0 0 0,0 0 1 0 0,5-7 4 0 0,11-19-6 0 0,-18 28 6 0 0,0 1-1 0 0,0 0 0 0 0,1 1 1 0 0,0-1-1 0 0,0 0 0 0 0,0 1 1 0 0,0 0 3 0 0,-1 1-1 0 0,1-1 1 0 0,-1 0-1 0 0,-1 0 0 0 0,2-3-2 0 0,15-24 14 0 0,-10 20-5 0 0,-1 0 1 0 0,0-1-1 0 0,-1 0 1 0 0,0 0-1 0 0,2-9-9 0 0,-1 3 45 0 0,-7 17-43 0 0,0 0 0 0 0,0 0 1 0 0,0 0-1 0 0,1-1 0 0 0,-1 1 1 0 0,0 0-1 0 0,1 0 0 0 0,-1 0 1 0 0,1 1-1 0 0,0-1 0 0 0,0 0 1 0 0,-1 1-1 0 0,1-1 1 0 0,0 1-1 0 0,1-1 0 0 0,-1 1 1 0 0,0 0-3 0 0,0 0 0 0 0,-1 0 0 0 0,1 0 0 0 0,-1 0 0 0 0,0 0 0 0 0,0 0 1 0 0,0-1-1 0 0,1 1 0 0 0,-1 0 0 0 0,0-1 0 0 0,0 1 0 0 0,-1-1 1 0 0,1 1-1 0 0,0-1 0 0 0,0 1 0 0 0,-1-1 0 0 0,1 0 0 0 0,-1 1 1 0 0,0-1-1 0 0,1 1 0 0 0,-1-1 0 0 0,1-1 0 0 0,-1 1 0 0 0,1 0 0 0 0,0 0 0 0 0,-1-1 0 0 0,1 1-1 0 0,1 0 1 0 0,-1 0 0 0 0,0 0 0 0 0,0 0 0 0 0,2-1 0 0 0,3-4-4 0 0,-1 0 0 0 0,1 0 0 0 0,-1 0 0 0 0,3-6 4 0 0,-4 6-6 0 0,0 0 0 0 0,1 0 0 0 0,0 1 0 0 0,4-5 6 0 0,-6 8-6 0 0,0-1-1 0 0,0 0 0 0 0,0 0 0 0 0,-1 0 1 0 0,1 0-1 0 0,-1-2 7 0 0,0 3-4 0 0,0-1-1 0 0,0 1 1 0 0,0-1-1 0 0,0 1 1 0 0,1 0 0 0 0,-1 0-1 0 0,1 0 1 0 0,0 0-1 0 0,1-1 5 0 0,4-3-6 0 0,-1 0 1 0 0,0-1-1 0 0,5-6 6 0 0,9-9-7 0 0,-16 18 7 0 0,-1 0 0 0 0,1 0 0 0 0,-1-1 0 0 0,0 1 0 0 0,3-6 0 0 0,5 0 0 0 0,-4 6 0 0 0,26-17 0 0 0,-21 14 0 0 0,8 0 0 0 0,-19 8 0 0 0,1-1 0 0 0,-1 0 0 0 0,0 0 0 0 0,0 0 0 0 0,1 0 0 0 0,-1 0 0 0 0,0 0 0 0 0,0 0 0 0 0,0-1 0 0 0,0 1 0 0 0,0-1 0 0 0,0 1 0 0 0,0-2 0 0 0,5-3 0 0 0,0 0 0 0 0,0 1 0 0 0,1 0 0 0 0,0 0 0 0 0,0 1 0 0 0,0 0 0 0 0,0 0 0 0 0,0 1 0 0 0,5-1 0 0 0,18-9 0 0 0,58-22 32 0 0,-52 31 16 0 0,-33 3-42 0 0,0 0 0 0 0,0 0 0 0 0,0 0-1 0 0,0 1 1 0 0,1 0 0 0 0,-1 0 0 0 0,0 0-1 0 0,0 0 1 0 0,1 1-6 0 0,28-1 26 0 0,78-15 0 0 0,-91 13-20 0 0,0 0-1 0 0,0 2 0 0 0,14 2-5 0 0,10-1 7 0 0,-37 0-2 0 0,-1 0 1 0 0,1 1-1 0 0,-1 0 1 0 0,1 0-1 0 0,-1 0 1 0 0,0 1-1 0 0,0 0 1 0 0,2 2-6 0 0,18 6 13 0 0,9 9-13 0 0,-31-18 2 0 0,-1 1 0 0 0,1 0 0 0 0,-1 0-1 0 0,0 0 1 0 0,1 0 0 0 0,-1 0 0 0 0,-1 1 0 0 0,1-1 0 0 0,0 1-1 0 0,1 3-1 0 0,10 12 6 0 0,5 4-6 0 0,-16-18 0 0 0,0 0 0 0 0,1-1 0 0 0,0 0 0 0 0,0 0 0 0 0,0 0 0 0 0,0 0 0 0 0,0 0 0 0 0,4 1 0 0 0,-2-1 1 0 0,0 1 0 0 0,-1 0-1 0 0,1 0 1 0 0,-1 0 0 0 0,0 1 0 0 0,-1 0-1 0 0,4 5 0 0 0,19 22 5 0 0,-19-25-4 0 0,0 0 0 0 0,0 1 1 0 0,-1 0-1 0 0,0 1 0 0 0,-1-1 1 0 0,5 10-2 0 0,-9-15 2 0 0,1 1 0 0 0,0-1 1 0 0,0 1-1 0 0,1-1 1 0 0,3 3-3 0 0,-3-2 2 0 0,0 0 0 0 0,0 0 1 0 0,-1 0-1 0 0,1 0 1 0 0,0 2-3 0 0,37 59 5 0 0,-15-26-4 0 0,-12-17-5 0 0,-9-13-1 0 0,1-1 0 0 0,0 1 0 0 0,1-1-1 0 0,0 0 1 0 0,0 0 0 0 0,1-1 0 0 0,1 1 5 0 0,-3-2-7 0 0,0 0 0 0 0,0 0-1 0 0,-1 0 1 0 0,1 1-1 0 0,-2 0 1 0 0,1 0 0 0 0,-1 0-1 0 0,0 0 1 0 0,-1 2 7 0 0,3 2-18 0 0,0 0 1 0 0,0 0 0 0 0,5 6 17 0 0,9 7-9 0 0,-14-18 7 0 0,0-1-1 0 0,-1 1 1 0 0,0 0-1 0 0,-1 0 1 0 0,0 1 0 0 0,0-1-1 0 0,3 8 3 0 0,-3-5 1 0 0,0-1 0 0 0,0 0 0 0 0,1 0 0 0 0,4 4-1 0 0,-4-4 1 0 0,1 0 0 0 0,-1 0 0 0 0,-1 1 0 0 0,0-1 1 0 0,1 6-2 0 0,16 59 3 0 0,-3 0 0 0 0,1 32-3 0 0,-10-46 4 0 0,-2-22 6 0 0,-3 0-1 0 0,1 31-9 0 0,-6-15 4 0 0,-1-23-24 0 0,2-1 0 0 0,2 0 0 0 0,4 27 20 0 0,-4-45-19 0 0,-1 1 0 0 0,-1-1-1 0 0,0 0 1 0 0,0 3 19 0 0,-1-8-10 0 0,1 1 0 0 0,0 0 0 0 0,0 0 0 0 0,0-1 1 0 0,1 1-1 0 0,1 0 0 0 0,-1-1 0 0 0,1 1 0 0 0,1-1 0 0 0,-1 1 10 0 0,1 2-1 0 0,-1 0 0 0 0,0 0 1 0 0,-1 0-1 0 0,0 0 0 0 0,-1 0 0 0 0,0 1 1 0 0,0-1-1 0 0,-2 4 1 0 0,1 12 3 0 0,1 0 29 0 0,1 36 166 0 0,-3 1 0 0 0,-9 46-198 0 0,7-69 68 0 0,1 0 0 0 0,3 21-68 0 0,-3 32 34 0 0,3-84-30 0 0,1 1 0 0 0,-1 0 0 0 0,1-1 0 0 0,2 6-4 0 0,-1-6 2 0 0,-1 0 0 0 0,0 0 0 0 0,-1-1 0 0 0,0 7-2 0 0,-15 279 30 0 0,12-240-38 0 0,3 1 0 0 0,3 20 8 0 0,4-25-16 0 0,-3-31 0 0 0,-2 1 0 0 0,1 16 16 0 0,-2-27-4 0 0,-1 0-1 0 0,2 0 0 0 0,-1 0 1 0 0,2 0-1 0 0,0 4 5 0 0,6 23-15 0 0,-4 24 7 0 0,-4-42 5 0 0,1 0-1 0 0,0 0 1 0 0,4 10 3 0 0,-3-8 6 0 0,-1 0 0 0 0,0-1 0 0 0,-1 1 0 0 0,-2 0 1 0 0,0 9-7 0 0,-1 17 9 0 0,-6 115 1 0 0,0-3-4 0 0,3-102-6 0 0,4-42 0 0 0,-1-1 0 0 0,2 1 0 0 0,0 0 0 0 0,1 12 0 0 0,4 33 16 0 0,-3 0 0 0 0,-3 36-16 0 0,-1-23 26 0 0,5 33-26 0 0,3-65 6 0 0,-4-23-5 0 0,0 1 0 0 0,0 12-1 0 0,-2-18 2 0 0,-1 3 0 0 0,2 1 0 0 0,-1 0 0 0 0,2 0-1 0 0,0 0 1 0 0,1 0 0 0 0,4 13-2 0 0,-3-17 1 0 0,-1-1-1 0 0,-1 1 1 0 0,1 9-1 0 0,-2-11 4 0 0,1 1 0 0 0,0-1-1 0 0,1 1 1 0 0,3 7-4 0 0,-3-8 4 0 0,0 0 0 0 0,0 0 1 0 0,-1 1-1 0 0,-1-1 0 0 0,1 6-4 0 0,6 34 11 0 0,-3-12 2 0 0,-4-31-11 0 0,0 0 1 0 0,0 0-1 0 0,0 0 0 0 0,1 0 0 0 0,1 5-2 0 0,20 70 56 0 0,-10-31-7 0 0,-8-30-17 0 0,0-1 0 0 0,1 0 1 0 0,4 7-33 0 0,3 4 17 0 0,13 27-12 0 0,-15-39-5 0 0,-6-8 0 0 0,1-1 0 0 0,1 0 0 0 0,7 8 0 0 0,-11-12 0 0 0,1 0 0 0 0,0 0 0 0 0,-1-1 0 0 0,0 2 0 0 0,-1-1 0 0 0,1 0 0 0 0,-1 2 0 0 0,11 24 0 0 0,10 8 0 0 0,1-2 0 0 0,6 7 0 0 0,22 32 0 0 0,-31-38 0 0 0,-18-31 0 0 0,0-1 0 0 0,1 0 0 0 0,0 0 0 0 0,0 0 0 0 0,1 0 0 0 0,0-1 0 0 0,0 1 0 0 0,0-1 0 0 0,1-1 0 0 0,0 1 0 0 0,0-1 0 0 0,0 0 0 0 0,1 0 0 0 0,-1-1-1 0 0,0 0 0 0 0,0 1-1 0 0,-1-1 1 0 0,0 1 0 0 0,0 0-1 0 0,0 1 1 0 0,1 2 1 0 0,1-2-3 0 0,-1 0 1 0 0,1 0-1 0 0,0 0 0 0 0,1-1 1 0 0,-1 0-1 0 0,1-1 0 0 0,0 0 1 0 0,2 1 2 0 0,5 1-13 0 0,-1-1 1 0 0,1-1-1 0 0,1 0 1 0 0,-1 0-1 0 0,1-2 0 0 0,-1 0 1 0 0,1-1-1 0 0,0 0 1 0 0,-1-1-1 0 0,1-1 1 0 0,0-1-1 0 0,-1 0 1 0 0,15-4 12 0 0,-26 5-27 0 0,-1 0 0 0 0,1 0-1 0 0,-1 0 1 0 0,1-1 0 0 0,-1 0 0 0 0,0 1 0 0 0,0-1-1 0 0,1 0 1 0 0,-2 0 0 0 0,1-1 0 0 0,1 0 27 0 0,9-11-3054 0 0,-3 0-11327 0 0</inkml:trace>
  <inkml:trace contextRef="#ctx0" brushRef="#br0" timeOffset="1057.566">1158 5205 5232 0 0,'0'0'488'0'0,"0"0"0"0"0,0 0 1 0 0,0 0-50 0 0,0 0-222 0 0,0 0-52 0 0,0 0-2 0 0,0 0 29 0 0,0 0 104 0 0,0 0 29 0 0,0 0-2 0 0,1 6-18 0 0,-1 16 68 0 0,-1-1 0 0 0,-1 0 0 0 0,-1 0 0 0 0,-1 0-1 0 0,-3 10-372 0 0,-6 18 1054 0 0,5-14-405 0 0,-3 0 0 0 0,-8 20-649 0 0,-11 16 1054 0 0,28-68-974 0 0,1 1 1 0 0,-1-1 0 0 0,0 1-1 0 0,0-1 1 0 0,0 0 0 0 0,0 0 0 0 0,-1 0-1 0 0,1 0-80 0 0,-1 0 51 0 0,1 0-1 0 0,0 0 0 0 0,0 0 0 0 0,0 0 1 0 0,0 0-1 0 0,0 0 0 0 0,1 0 1 0 0,-1 3-51 0 0,0-3 55 0 0,0 0 0 0 0,0 1 0 0 0,0-1 0 0 0,0 0 1 0 0,-1-1-1 0 0,1 1 0 0 0,-1 0 0 0 0,1-1 0 0 0,-1 1 1 0 0,0-1-1 0 0,0 0 0 0 0,0 0 0 0 0,-2 1-55 0 0,-24 20 377 0 0,-6 9-13 0 0,28-27-290 0 0,1 0 0 0 0,0 0 1 0 0,0 1-1 0 0,1 0 0 0 0,-1 0 0 0 0,-4 7-74 0 0,9-11 31 0 0,-1 0-1 0 0,0 1 0 0 0,0-1 0 0 0,0 0 0 0 0,-1 0 1 0 0,1 0-1 0 0,-1 0 0 0 0,1 0 0 0 0,-1-1 0 0 0,1 1 0 0 0,-1-1 1 0 0,0 1-1 0 0,0-1 0 0 0,0 0 0 0 0,0 0 0 0 0,-2 0-30 0 0,1 0 25 0 0,-1 1 1 0 0,0 0-1 0 0,1 0 0 0 0,-1 0 0 0 0,1 1 0 0 0,0-1 0 0 0,-1 1-25 0 0,-4 4 40 0 0,0-1 0 0 0,-1-1-1 0 0,1 0 1 0 0,-1 0 0 0 0,-1-1-1 0 0,1 0 1 0 0,-1 0 0 0 0,1-1-1 0 0,-5 0-39 0 0,11-2 5 0 0,-1 1 0 0 0,1 0 0 0 0,-1 0-1 0 0,1 0 1 0 0,0 1 0 0 0,0-1 0 0 0,0 1-1 0 0,0 0 1 0 0,-2 2-5 0 0,2-1 6 0 0,-1 0-1 0 0,-1 0 1 0 0,1-1-1 0 0,0 0 1 0 0,-1 0-1 0 0,0 0-5 0 0,4-2-3 0 0,-5 1-9 0 0,1 0 1 0 0,1 0-1 0 0,-1 1 1 0 0,0 0-1 0 0,1 0 0 0 0,-1 0 1 0 0,1 1-1 0 0,0-1 1 0 0,0 1-1 0 0,0 1 1 0 0,-1 1 11 0 0,5-3-19 0 0,-1 0-2150 0 0,-2-3-7980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6T20:22:17.657"/>
    </inkml:context>
    <inkml:brush xml:id="br0">
      <inkml:brushProperty name="width" value="0.2" units="cm"/>
      <inkml:brushProperty name="height" value="0.2" units="cm"/>
      <inkml:brushProperty name="color" value="#E71224"/>
    </inkml:brush>
  </inkml:definitions>
  <inkml:trace contextRef="#ctx0" brushRef="#br0">0 4922 7288 0 0,'0'0'9'0'0,"6"-6"6"0"0,-6 6-13 0 0,5-5 18 0 0,0 0 0 0 0,-1 0-1 0 0,0 0 1 0 0,0-1 0 0 0,-1 0 0 0 0,1 0-1 0 0,-1 1 1 0 0,0-2 0 0 0,-1 1 0 0 0,1 0-20 0 0,10-26 335 0 0,-10 27-286 0 0,-1-1 1 0 0,0 1-1 0 0,0 0 1 0 0,0-1-1 0 0,0 1 1 0 0,-1-3-50 0 0,1 3 45 0 0,-1-1 0 0 0,1 1 0 0 0,0-1 0 0 0,0 1 0 0 0,1 0 0 0 0,0 0 0 0 0,3-5-45 0 0,8-17 101 0 0,24-44 251 0 0,-22 49 16 0 0,-13 19-324 0 0,-1 1 0 0 0,0-1 0 0 0,0 0 0 0 0,0 0 0 0 0,0 0 0 0 0,0-1 0 0 0,0 1 0 0 0,-1 0 0 0 0,1-3-44 0 0,1-4 98 0 0,1-1 0 0 0,0 1 0 0 0,0 1 0 0 0,1-1 0 0 0,1 1 0 0 0,5-9-98 0 0,-6 10 83 0 0,-1 0 0 0 0,-1-1 1 0 0,0 0-1 0 0,0 0 0 0 0,0 1 0 0 0,-1-2 1 0 0,0-5-84 0 0,10-33 401 0 0,12-20 55 0 0,-5 16-56 0 0,-3-1 1 0 0,1-10-401 0 0,-13 47 76 0 0,1 1-1 0 0,0 0 1 0 0,1 1-1 0 0,1-1 1 0 0,3-3-76 0 0,3-8 97 0 0,-9 18-72 0 0,0 1 1 0 0,0 0 0 0 0,1 1 0 0 0,0-1 0 0 0,0 1 0 0 0,0 0-1 0 0,1 0 1 0 0,0 0 0 0 0,0 1 0 0 0,0 0 0 0 0,2-1-26 0 0,5-2 39 0 0,-9 6-23 0 0,0-1 0 0 0,-1 1-1 0 0,1-1 1 0 0,-1 1 0 0 0,0-1 0 0 0,2-2-16 0 0,-4 4 6 0 0,0 0 0 0 0,0 0 1 0 0,-1 0-1 0 0,1 0 0 0 0,0-1 0 0 0,-1 1 1 0 0,1 0-1 0 0,-1 0 0 0 0,0-1 1 0 0,1 1-1 0 0,-1 0 0 0 0,0-1 0 0 0,0 1 1 0 0,0 0-1 0 0,1-1 0 0 0,-2 1 1 0 0,1-1-1 0 0,0 1 0 0 0,0 0 0 0 0,0-1 1 0 0,-1 1-1 0 0,1 0 0 0 0,-1-1-6 0 0,-2-8 41 0 0,2 8-34 0 0,0 1-1 0 0,0-1 1 0 0,1 0-1 0 0,-1 1 1 0 0,0-1-1 0 0,1 0 1 0 0,0 0 0 0 0,-1 1-1 0 0,1-1 1 0 0,0 0-1 0 0,0 0 1 0 0,0 1-1 0 0,0-1 1 0 0,0 0 0 0 0,0 0-1 0 0,0 1 1 0 0,1-1-1 0 0,-1 0 1 0 0,1 1-1 0 0,-1-1 1 0 0,1 0 0 0 0,0 0-7 0 0,8-11 40 0 0,-7 11-30 0 0,0-1 1 0 0,0 1 0 0 0,0-1 0 0 0,0 0-1 0 0,-1 0 1 0 0,0 0 0 0 0,1 0 0 0 0,-1 0-1 0 0,0 0 1 0 0,0 0 0 0 0,0-1 0 0 0,-1 1 0 0 0,1-2-11 0 0,-1-3 18 0 0,0 6-11 0 0,0-1 0 0 0,0 1 0 0 0,0-1-1 0 0,0 1 1 0 0,1 0 0 0 0,-1-1 0 0 0,1 1 0 0 0,0-1 0 0 0,-1 1-1 0 0,1 0 1 0 0,0-1 0 0 0,0 1 0 0 0,1 0 0 0 0,-1 0-1 0 0,0 0 1 0 0,1 0 0 0 0,-1 0 0 0 0,1 0 0 0 0,0-1-7 0 0,8-4 26 0 0,-8 6-22 0 0,-1 1 0 0 0,0-1 0 0 0,1 0 0 0 0,-1 0 0 0 0,0 0 0 0 0,1 0 0 0 0,-1 0 0 0 0,0 0 0 0 0,0 0 0 0 0,0-1 0 0 0,0 1 0 0 0,0 0 0 0 0,0 0 0 0 0,-1-1 0 0 0,1 1 0 0 0,0-1 0 0 0,-1 1 0 0 0,1-1 0 0 0,-1 1 0 0 0,1-1 0 0 0,-1 1 0 0 0,0-1 0 0 0,1 1 0 0 0,-1-1 0 0 0,0 1 0 0 0,0-1 0 0 0,0 0 0 0 0,0 0-4 0 0,-5-27 44 0 0,3 21-34 0 0,1 1 0 0 0,0 0 0 0 0,0 0 1 0 0,1-1-1 0 0,0 1 0 0 0,0 0 0 0 0,1 0 1 0 0,0-6-11 0 0,11-50 151 0 0,-5 16 100 0 0,3 1 0 0 0,2 0 0 0 0,9-22-251 0 0,-11 39 133 0 0,-1-1 1 0 0,1-13-134 0 0,12-40 141 0 0,-16 66-113 0 0,0 2 60 0 0,-1 0-1 0 0,-1 0 1 0 0,0-1 0 0 0,0 1 0 0 0,-2-1-1 0 0,0 0 1 0 0,-1-11-88 0 0,-1 23 17 0 0,0 0-1 0 0,-1 0 0 0 0,1 0 1 0 0,1 0-1 0 0,-1 0 0 0 0,0 0 1 0 0,1 0-1 0 0,0 0 0 0 0,0 0 1 0 0,0 1-1 0 0,1-1 0 0 0,-1 0 1 0 0,1 1-1 0 0,0-1 0 0 0,0 0-16 0 0,1-2 32 0 0,-1-1-1 0 0,0 1 0 0 0,0-1 0 0 0,-1 1 0 0 0,1-1 0 0 0,-1 0 0 0 0,-1 0 0 0 0,1-1-31 0 0,-1-1 38 0 0,1 1 1 0 0,0 0-1 0 0,1-1 0 0 0,0 1 0 0 0,0-1-38 0 0,4-8 121 0 0,-1 0 1 0 0,1-16-122 0 0,11-34 263 0 0,-4 31-193 0 0,-2-1 1 0 0,-2 0 0 0 0,3-27-71 0 0,-9 52 13 0 0,-1 0-1 0 0,2 1 1 0 0,3-9-13 0 0,-3 9 14 0 0,-1 0-1 0 0,0 0 0 0 0,1-10-13 0 0,6-39-154 0 0,13-47 154 0 0,-16 60-142 0 0,-7 39 89 0 0,1 0 0 0 0,0-1-1 0 0,0 1 1 0 0,1 0 0 0 0,0 0-1 0 0,1 0 1 0 0,-1 0 0 0 0,5-7 53 0 0,-4 9-37 0 0,0-1 0 0 0,0 0 1 0 0,0 0-1 0 0,-1 0 0 0 0,0 0 1 0 0,0-5 36 0 0,0 4-22 0 0,0-1 0 0 0,0 1 0 0 0,1 0 0 0 0,-1 1 0 0 0,3-4 22 0 0,3-7-29 0 0,0 0-1 0 0,-2 0 0 0 0,0 0 0 0 0,2-16 30 0 0,-1 6-23 0 0,-5 22 20 0 0,0 1 0 0 0,0-1 0 0 0,1 1 0 0 0,0 0 0 0 0,0 0 0 0 0,1-2 3 0 0,16-29-8 0 0,-10 3 9 0 0,-6 18 2 0 0,1 0-1 0 0,0 1 0 0 0,6-10-2 0 0,2-3 32 0 0,-2 0 0 0 0,7-25-32 0 0,11-27 210 0 0,-16 50-81 0 0,1 1 0 0 0,1 0 1 0 0,2 0-1 0 0,0 2 0 0 0,5-4-129 0 0,-16 22 36 0 0,-1-1 0 0 0,0 0 0 0 0,0 0 0 0 0,-1 0-1 0 0,0-1 1 0 0,2-5-36 0 0,-4 6 17 0 0,2 1 1 0 0,-1-1-1 0 0,1 1 0 0 0,0 0 1 0 0,1 0-1 0 0,0 1 0 0 0,0-1 1 0 0,6-6-18 0 0,-4 7 10 0 0,-3 4 2 0 0,0-1 0 0 0,0 0 0 0 0,0 0 0 0 0,-1 0 0 0 0,0 0 0 0 0,0 0 0 0 0,0 0 0 0 0,0-1 0 0 0,-1 0 0 0 0,0 1 0 0 0,0-1 0 0 0,0 0 0 0 0,0-3-12 0 0,1 1 25 0 0,0-1-1 0 0,1 1 0 0 0,0-1 1 0 0,0 1-1 0 0,0 1 0 0 0,1-1 0 0 0,0 1 1 0 0,0-1-1 0 0,2 1-24 0 0,18-26 31 0 0,-11 11 16 0 0,1 1 1 0 0,0 0-1 0 0,10-7-47 0 0,-20 20 16 0 0,0 1 0 0 0,0-1-1 0 0,-1 1 1 0 0,1-1 0 0 0,-2-1-1 0 0,1 1 1 0 0,-1 0-1 0 0,1-3-15 0 0,-1 2 13 0 0,0 0-1 0 0,1-1 1 0 0,1 1-1 0 0,-1 1 1 0 0,1-1-1 0 0,6-6-12 0 0,11-12 76 0 0,-2-2-1 0 0,0 0 0 0 0,6-14-75 0 0,-24 38 17 0 0,1 0 0 0 0,1 0 1 0 0,-1 1-1 0 0,1-1 0 0 0,-1 1 1 0 0,1 0-1 0 0,0-1 0 0 0,1 1-17 0 0,-2 1 8 0 0,1-1-1 0 0,-1 1 1 0 0,0-1 0 0 0,0 0-1 0 0,0 0 1 0 0,0 0-1 0 0,-1 0 1 0 0,1-1-1 0 0,0-1-7 0 0,0 1 7 0 0,-1 0 0 0 0,1 0-1 0 0,1 0 1 0 0,-1 0-1 0 0,0 0 1 0 0,1 1 0 0 0,0-1-7 0 0,17-19 33 0 0,-9 8-13 0 0,0 0-1 0 0,1 0 0 0 0,1 1 1 0 0,0 1-1 0 0,8-6-19 0 0,24-22-2 0 0,-27 22 1 0 0,1 1 0 0 0,1 1 0 0 0,0 0 0 0 0,2 2 0 0 0,17-9 1 0 0,-27 18-19 0 0,0 0 1 0 0,1 1 0 0 0,0 1-1 0 0,7-2 19 0 0,-16 5-13 0 0,-1-1-1 0 0,1 0 0 0 0,0 0 0 0 0,-1 0 0 0 0,1 0 0 0 0,2-3 14 0 0,25-10-85 0 0,-9 7 48 0 0,-13 4 23 0 0,1 0 0 0 0,0 1 0 0 0,0 0 0 0 0,0 1 0 0 0,0 0 0 0 0,1 1 14 0 0,-9 1-3 0 0,1-1-1 0 0,-1 0 1 0 0,0 0-1 0 0,0 0 1 0 0,1 0-1 0 0,-1 0 0 0 0,0-1 1 0 0,0 1-1 0 0,0-1 1 0 0,-1 0-1 0 0,2 0 4 0 0,22-12-46 0 0,-7 9-9 0 0,-1 2 0 0 0,0 0 1 0 0,1 1-1 0 0,0 1 0 0 0,0 0 1 0 0,5 2 54 0 0,-24-1-2 0 0,5 0-12 0 0,-1 1-1 0 0,1 0 0 0 0,-1 0 0 0 0,0 0 0 0 0,0 1 1 0 0,1-1-1 0 0,-1 1 0 0 0,1 0 15 0 0,-1 1-9 0 0,0-2 0 0 0,0 1-1 0 0,1 0 1 0 0,-1-1 0 0 0,1 0 0 0 0,-1 0 0 0 0,1 0-1 0 0,1 0 10 0 0,-2-1-9 0 0,0 0 0 0 0,1 1 0 0 0,-1 0-1 0 0,0-1 1 0 0,0 2 0 0 0,0-1 0 0 0,0 0 9 0 0,20 6-104 0 0,-17-6 97 0 0,-1 1 0 0 0,0 0-1 0 0,0 1 1 0 0,0 0-1 0 0,0-1 1 0 0,0 2 0 0 0,4 2 7 0 0,29 14 33 0 0,-31-16 4 0 0,-1 0 1 0 0,0 0-1 0 0,-1 0 1 0 0,1 1-1 0 0,-1 0 1 0 0,3 3-38 0 0,14 10 139 0 0,8 6 101 0 0,-2 1 1 0 0,-1 1 0 0 0,0 1-1 0 0,5 9-240 0 0,-23-24-65 0 0,0-1 0 0 0,1-1 0 0 0,1 0 0 0 0,8 6 65 0 0,-16-13-44 0 0,-1 0-1 0 0,1 0 0 0 0,-1 1 1 0 0,0-1-1 0 0,-1 1 0 0 0,1 0 0 0 0,1 3 45 0 0,11 13-119 0 0,-12-16 101 0 0,1 1 0 0 0,-1-1 0 0 0,0 1-1 0 0,-1 0 1 0 0,3 4 18 0 0,-4-4-9 0 0,2-1 1 0 0,-1 1-1 0 0,1-1 0 0 0,-1 0 1 0 0,1 0-1 0 0,0 0 0 0 0,2 1 9 0 0,0 2-2 0 0,1 0-1 0 0,-1 0 0 0 0,-1 1 0 0 0,1-1 1 0 0,-1 1-1 0 0,0 1 3 0 0,14 24-14 0 0,-10-20 3 0 0,0 1 0 0 0,0 0 0 0 0,2 10 11 0 0,-6-14 3 0 0,1 1 0 0 0,0-1 0 0 0,1 0-1 0 0,0 0 1 0 0,1 0 0 0 0,2 2-3 0 0,-3-4 22 0 0,-1 0 1 0 0,0 0 0 0 0,0 0-1 0 0,-1 0 1 0 0,0 1 0 0 0,0 0-1 0 0,-1 0 1 0 0,1 6-23 0 0,0-2 1 0 0,-3-11 2 0 0,0-1 0 0 0,-1 0-1 0 0,1 1 1 0 0,0-1 0 0 0,0 1-1 0 0,0-1 1 0 0,0 0-1 0 0,0 0 1 0 0,0 0 0 0 0,0 0-1 0 0,0 1 1 0 0,1-1-3 0 0,-1 0 1 0 0,0-1 1 0 0,-1 1-1 0 0,1 0 1 0 0,0-1-1 0 0,0 1 1 0 0,-1 0-1 0 0,1 0 1 0 0,0 0-1 0 0,-1-1 1 0 0,1 1-1 0 0,-1 0 1 0 0,1 0-1 0 0,-1 0 1 0 0,0 0-1 0 0,1 0 1 0 0,-1 0-1 0 0,0 0 1 0 0,0 0-1 0 0,1 0 0 0 0,-1 0 1 0 0,0 0-1 0 0,0 1-1 0 0,0-2 0 0 0,0 1 0 0 0,0 0 0 0 0,0 0-1 0 0,1 0 1 0 0,-1 0 0 0 0,0 0 0 0 0,0 0-1 0 0,1-1 1 0 0,-1 1 0 0 0,1 0 0 0 0,-1 0 0 0 0,1-1-1 0 0,-1 1 1 0 0,1 0 0 0 0,-1-1 0 0 0,1 1-1 0 0,0 0 1 0 0,-1-1 0 0 0,1 1 0 0 0,0-1-1 0 0,0 1 1 0 0,6 7-4 0 0,1 9 0 0 0,-5-12-28 0 0,-1 0 0 0 0,0-1 0 0 0,0 1 0 0 0,0 0-1 0 0,-1 0 1 0 0,0 0 0 0 0,0 1 0 0 0,0-1 0 0 0,0 0 0 0 0,-1 4 32 0 0,0 6-6 0 0,-1-9 16 0 0,1 0-1 0 0,0-1 0 0 0,0 1 0 0 0,0-1 0 0 0,1 1 0 0 0,0-1 0 0 0,0 1 0 0 0,1-1 0 0 0,-1 1 0 0 0,1-1 0 0 0,1 3-9 0 0,1-1 69 0 0,-1 1-1 0 0,0-1 0 0 0,-1 1 0 0 0,0-1 0 0 0,0 2-68 0 0,11 31 227 0 0,-12-34-205 0 0,0-1 0 0 0,0 0 0 0 0,0 1 0 0 0,-1 0-1 0 0,1-1 1 0 0,-1 1 0 0 0,-1-1 0 0 0,1 1-1 0 0,-1 0-21 0 0,0 11 22 0 0,-8 70-1 0 0,9-29-18 0 0,1 70-83 0 0,0-123 58 0 0,0 0 0 0 0,0 0 0 0 0,0-1 1 0 0,1 1-1 0 0,-1 0 0 0 0,3 3 22 0 0,8 27-88 0 0,-11-23 37 0 0,-1 1 0 0 0,0-1-1 0 0,0 1 1 0 0,-1 0 51 0 0,-1-1-48 0 0,2-1-1 0 0,0 1 1 0 0,0 0 0 0 0,1-1-1 0 0,1 2 49 0 0,4-3-57 0 0,-6-9 51 0 0,1 0 1 0 0,0-1-1 0 0,-1 1 0 0 0,1 0 1 0 0,-1 0-1 0 0,1-1 0 0 0,-1 1 1 0 0,0 0-1 0 0,1 0 0 0 0,-1 0 0 0 0,0 0 1 0 0,1 0-1 0 0,-1-1 0 0 0,0 1 1 0 0,0 0-1 0 0,0 0 0 0 0,0 0 0 0 0,0 0 6 0 0,0 8-29 0 0,-1-7 19 0 0,1 1 1 0 0,0-1-1 0 0,-1 1 0 0 0,1-1 1 0 0,0 0-1 0 0,1 1 0 0 0,-1-1 1 0 0,0 1-1 0 0,1-1 0 0 0,-1 0 1 0 0,1 1-1 0 0,0-1 0 0 0,-1 0 0 0 0,1 0 1 0 0,1 2 9 0 0,-1-3-8 0 0,0 1 1 0 0,0-1 0 0 0,0 1-1 0 0,0-1 1 0 0,0 1 0 0 0,0 0-1 0 0,-1-1 1 0 0,1 1 0 0 0,0 0-1 0 0,-1 0 1 0 0,0-1-1 0 0,1 1 1 0 0,-1 0 0 0 0,0 0-1 0 0,0 0 1 0 0,0 0 0 0 0,0 0 7 0 0,0 1-12 0 0,0-1 0 0 0,0 0 1 0 0,0 1-1 0 0,1-1 0 0 0,-1 1 1 0 0,1-1-1 0 0,0 1 0 0 0,-1-1 1 0 0,1 0-1 0 0,0 0 0 0 0,0 1 0 0 0,2 1 12 0 0,-2 0-18 0 0,1 0 0 0 0,-1 0-1 0 0,0 0 1 0 0,0 1 0 0 0,0-1-1 0 0,-1 0 1 0 0,0 1 0 0 0,0-1-1 0 0,0 1 1 0 0,0-1 0 0 0,0 0-1 0 0,-2 3 19 0 0,1 11-36 0 0,1-8 72 0 0,-1 0-1 0 0,0 0 0 0 0,0 0 0 0 0,-1 0 0 0 0,-3 6-35 0 0,5-14 20 0 0,0 0-1 0 0,0-1 0 0 0,0 1 0 0 0,0 0 1 0 0,0 0-1 0 0,0 0 0 0 0,0-1 1 0 0,0 1-1 0 0,1 0 0 0 0,-1 0 0 0 0,1-1 1 0 0,0 2-20 0 0,-1-1 20 0 0,1-1 1 0 0,0 1-1 0 0,-1 0 1 0 0,0 0-1 0 0,1 0 1 0 0,-1-1-1 0 0,0 1 1 0 0,0 0 0 0 0,0 0-1 0 0,0 0 1 0 0,0-1-1 0 0,0 1 1 0 0,-1 0-1 0 0,1 0 1 0 0,-1 0-1 0 0,1 0-20 0 0,-1 0 31 0 0,1-1 0 0 0,0 1-1 0 0,-1 0 1 0 0,1 0-1 0 0,0 0 1 0 0,0 0 0 0 0,0 0-1 0 0,1 0 1 0 0,-1 0-1 0 0,0-1 1 0 0,1 1 0 0 0,-1 0-1 0 0,1 0 1 0 0,0 0-31 0 0,3 22 215 0 0,-4 64 335 0 0,0-88-543 0 0,0 0 0 0 0,0 0 0 0 0,1 1 0 0 0,-1-1 0 0 0,0 0 0 0 0,0 0 0 0 0,0 0 0 0 0,0 1 0 0 0,0-1 0 0 0,0 0 1 0 0,0 0-1 0 0,0 0 0 0 0,0 1 0 0 0,0-1 0 0 0,1 0 0 0 0,-1 0 0 0 0,0 0 0 0 0,0 1 0 0 0,0-1 0 0 0,0 0 0 0 0,1 0 0 0 0,-1 0 0 0 0,0 0 0 0 0,0 0 1 0 0,0 0-1 0 0,1 1 0 0 0,-1-1 0 0 0,0 0 0 0 0,0 0 0 0 0,1 0 0 0 0,-1 0 0 0 0,0 0 0 0 0,0 0 0 0 0,0 0 0 0 0,1 0 0 0 0,-1 0 0 0 0,0 0-7 0 0,1 0 4 0 0,-1 0-1 0 0,0 0 0 0 0,1 0 0 0 0,-1 0 0 0 0,0 0 0 0 0,0 0 1 0 0,1 0-1 0 0,-1 0 0 0 0,0 1 0 0 0,1-1 0 0 0,-1 0 1 0 0,0 0-1 0 0,0 0 0 0 0,1 0 0 0 0,-1 1 0 0 0,0-1 1 0 0,0 0-1 0 0,1 0 0 0 0,-1 0 0 0 0,0 1 0 0 0,0-1 0 0 0,0 0 1 0 0,0 0-1 0 0,1 1 0 0 0,-1-1 0 0 0,0 0 0 0 0,0 0 1 0 0,0 1-1 0 0,0-1 0 0 0,0 0 0 0 0,0 1 0 0 0,0-1 0 0 0,0 0 1 0 0,0 1-1 0 0,1-1 0 0 0,-1 0 0 0 0,0 0 0 0 0,-1 1-3 0 0,1 8 122 0 0,0-14-93 0 0,0 0-137 0 0,0 12-184 0 0,1-6 273 0 0,-1-1-1 0 0,1 0 1 0 0,-1 1 0 0 0,0-1-1 0 0,1 1 1 0 0,-1-1 0 0 0,1 0-1 0 0,-1 1 1 0 0,1-1 0 0 0,-1 0 0 0 0,1 1-1 0 0,-1-1 1 0 0,1 0 0 0 0,-1 0-1 0 0,1 0 1 0 0,0 1 0 0 0,-1-1-1 0 0,1 0 1 0 0,-1 0 0 0 0,1 0-1 0 0,0 0 1 0 0,-1 0 0 0 0,1 0-1 0 0,-1 0 1 0 0,1 0 0 0 0,0 0-1 0 0,-1-1 1 0 0,1 1 0 0 0,-1 0-1 0 0,1 0 20 0 0,0 0-22 0 0,0-1-1 0 0,0 1 1 0 0,0 0-1 0 0,0 0 1 0 0,0 0 0 0 0,1 0-1 0 0,-1 0 1 0 0,0 1-1 0 0,0-1 1 0 0,0 0-1 0 0,0 0 1 0 0,0 1-1 0 0,0-1 1 0 0,0 1-1 0 0,0-1 1 0 0,0 1-1 0 0,0-1 1 0 0,0 1-1 0 0,0-1 23 0 0,-1 2 0 0 0,1-1 0 0 0,0 1 0 0 0,0-1 0 0 0,0 1 0 0 0,0-1-1 0 0,0 0 1 0 0,0 0 0 0 0,1 0 0 0 0,-1 0 0 0 0,0 1 0 0 0,1-2-1 0 0,-1 1 1 0 0,1 0 0 0 0,-1 0 0 0 0,1 0 0 0 0,-1-1 0 0 0,1 1 0 0 0,-1 0-1 0 0,1-1 1 0 0,1 0 13 0 0,1 0 0 0 0,-1 1 1 0 0,0-2-1 0 0,1 1 0 0 0,-1 0 0 0 0,0-1 0 0 0,4 0-13 0 0,21-3 125 0 0,-24 4-105 0 0,-1 1 1 0 0,1-1-1 0 0,0 1 0 0 0,-1 0 1 0 0,1 0-1 0 0,-1 0 0 0 0,1 0 1 0 0,0 1-21 0 0,0-1 2 0 0,-1 1-1 0 0,0-1 1 0 0,1 0 0 0 0,-1-1 0 0 0,1 1 0 0 0,-1 0-1 0 0,1-1 1 0 0,1 0-2 0 0,4 1 0 0 0,-1 0 0 0 0,1 0 1 0 0,0 0-1 0 0,0 1 0 0 0,-1 1 0 0 0,1 0 0 0 0,3 2 0 0 0,-4-4-4 0 0,-1 1 0 0 0,0-1 0 0 0,1 0 0 0 0,-1 0 0 0 0,1-1 0 0 0,-1 0 0 0 0,1-1 0 0 0,0 1 4 0 0,0-1-5 0 0,1 0-1 0 0,-1 1 1 0 0,1 1 0 0 0,0 0 0 0 0,-1 0-1 0 0,2 0 6 0 0,1 3-4 0 0,2-1-2 0 0,0 0 1 0 0,-1 0 0 0 0,1-1 0 0 0,1-1 0 0 0,2 0 5 0 0,21-5-10 0 0,-31 3 5 0 0,0 0 0 0 0,0 0-1 0 0,0 0 1 0 0,0 1 0 0 0,0 0-1 0 0,3 0 6 0 0,-7 1-2 0 0,0 0 0 0 0,1 0 0 0 0,-1 0-1 0 0,0 0 1 0 0,1 0 0 0 0,-1 0-1 0 0,0 0 1 0 0,0 1 0 0 0,0-1 0 0 0,0 1-1 0 0,-1 0 1 0 0,3 1 2 0 0,-3-2-2 0 0,0 1-1 0 0,0-1 1 0 0,0 0-1 0 0,0 0 1 0 0,1 1-1 0 0,-1-1 1 0 0,1 0-1 0 0,-1 0 1 0 0,1-1-1 0 0,-1 1 1 0 0,1 0-1 0 0,-1 0 1 0 0,1-1-1 0 0,-1 1 1 0 0,1-1-1 0 0,0 1 1 0 0,0-1-1 0 0,-1 0 1 0 0,1 0-1 0 0,0 0 1 0 0,-1 0-1 0 0,1 0 1 0 0,0 0-1 0 0,0 0 1 0 0,-1 0-1 0 0,1-1 1 0 0,1 1 2 0 0,3-3-11 0 0,0 2 1 0 0,0-1 0 0 0,1 1 0 0 0,-1 0-1 0 0,0 0 1 0 0,1 0 0 0 0,-1 1-1 0 0,0 0 1 0 0,1 1 0 0 0,-1-1 0 0 0,0 1-1 0 0,1 0 1 0 0,-1 1 0 0 0,5 1 10 0 0,2 0-1 0 0,1-2-1 0 0,-1 1 1 0 0,1-2 0 0 0,0 1 0 0 0,0-2 0 0 0,-1 0 0 0 0,1-1-1 0 0,0 0 2 0 0,16-6 0 0 0,-23 6 0 0 0,-1 0 0 0 0,1 0 0 0 0,-1 1 0 0 0,1 0 0 0 0,6 0 0 0 0,-5 0 13 0 0,-1 0 0 0 0,1 0 0 0 0,-1 0-1 0 0,1-1 1 0 0,0-1-13 0 0,-1 1 16 0 0,1 0 0 0 0,-1 0 0 0 0,1 1 0 0 0,-1 0 0 0 0,2 1-16 0 0,22-6 112 0 0,-2 1 0 0 0,-26 5-97 0 0,1-1-1 0 0,-1 1 0 0 0,0-1 0 0 0,0 0 0 0 0,0 0 0 0 0,1 0 0 0 0,-1 0 0 0 0,0 0 1 0 0,0-1-15 0 0,0 1 13 0 0,0-1 0 0 0,0 1 0 0 0,0 0 1 0 0,1 0-1 0 0,-1 0 0 0 0,0 1 1 0 0,1-1-1 0 0,-1 1 0 0 0,1-1-13 0 0,174 1 17 0 0,-143-2-35 0 0,-26 1 26 0 0,1 1 1 0 0,0-1 0 0 0,0 2-1 0 0,6 0-8 0 0,42 11 87 0 0,-36-7 14 0 0,0 0-1 0 0,7-1-100 0 0,-1-3 71 0 0,17 2 44 0 0,-26 2-20 0 0,-1 0 0 0 0,19 9-95 0 0,-33-13 5 0 0,0 0 0 0 0,0-1 0 0 0,0 1 0 0 0,0-1-1 0 0,1 0 1 0 0,-1 0 0 0 0,0 0 0 0 0,0 0-1 0 0,4-1-4 0 0,25 0 21 0 0,-21 7-18 0 0,-11-6-2 0 0,0 1-1 0 0,0 0 1 0 0,0-1-1 0 0,-1 1 0 0 0,1-1 1 0 0,0 1-1 0 0,0-1 1 0 0,0 1-1 0 0,0-1 0 0 0,0 0 1 0 0,0 1-1 0 0,0-1 1 0 0,0 0-1 0 0,0 0 0 0 0,0 0 1 0 0,1 0-1 0 0,5 0 1 0 0,0 0 1 0 0,-1 0 1 0 0,0 0-1 0 0,1 0 0 0 0,-1 1 1 0 0,0 0-1 0 0,0 0 1 0 0,0 1-1 0 0,0-1 0 0 0,5 3-2 0 0,-7-2-26 0 0,0-1-1 0 0,1 0 0 0 0,-1 0 1 0 0,0 0-1 0 0,0-1 1 0 0,0 0-1 0 0,0 0 0 0 0,1 0 1 0 0,-1 0-1 0 0,0 0 0 0 0,2-1 27 0 0,-2 0-28 0 0,0 1 0 0 0,1-1 0 0 0,-1 1 0 0 0,0 0 0 0 0,1 0-1 0 0,-1 1 1 0 0,0-1 0 0 0,0 1 0 0 0,0 0 0 0 0,2 1 28 0 0,-4-1-6 0 0,-1 0 0 0 0,1 0 0 0 0,0-1 0 0 0,-1 1 0 0 0,1 0 0 0 0,-1-1 0 0 0,1 1 0 0 0,0-1 0 0 0,0 1 0 0 0,-1-1 0 0 0,1 0 0 0 0,0 0 0 0 0,0 0 0 0 0,-1 0 0 0 0,1 0 0 0 0,0 0 0 0 0,0-1 0 0 0,-1 1 0 0 0,1 0 0 0 0,0-1 0 0 0,-1 1 0 0 0,1-1 0 0 0,0 0 0 0 0,-1 0 0 0 0,1 1 0 0 0,-1-1 0 0 0,1-1 6 0 0,8-1 0 0 0,1 0 0 0 0,-1 1 0 0 0,1 0 0 0 0,-1 0 0 0 0,1 1 0 0 0,-1 1 0 0 0,1-1 0 0 0,0 2 0 0 0,3 0 0 0 0,8 5 17 0 0,-18-5-15 0 0,0 1 1 0 0,1-1 0 0 0,-1 0 0 0 0,1-1 0 0 0,-1 1 0 0 0,4 0-3 0 0,-4-2 0 0 0,1 0 1 0 0,0 1 0 0 0,-1-1-1 0 0,1-1 1 0 0,-1 1 0 0 0,1-1-1 0 0,-1 0 1 0 0,0 0 0 0 0,0 0 0 0 0,3-2-1 0 0,-2 1 1 0 0,-1 0 1 0 0,0 1-1 0 0,1 0 1 0 0,-1 0-1 0 0,1 1 1 0 0,-1-1 0 0 0,1 1-1 0 0,0 0 1 0 0,0 0-1 0 0,4 0-1 0 0,-7 1 2 0 0,7 0 6 0 0,0 0 1 0 0,0 0-1 0 0,-1-1 1 0 0,1 0-1 0 0,-1 0 1 0 0,1-1-1 0 0,-1 0 1 0 0,2-2-9 0 0,-3 3 33 0 0,0-1 0 0 0,-1 1 1 0 0,1-1-1 0 0,0 2 0 0 0,0-1 1 0 0,-1 1-1 0 0,1 0 0 0 0,0 1 1 0 0,0-1-1 0 0,-1 1 0 0 0,1 1 1 0 0,0-1-1 0 0,-1 1 0 0 0,1 0 1 0 0,2 2-34 0 0,-6-2 3 0 0,0-1 0 0 0,1 0 1 0 0,-1 0-1 0 0,0 0 0 0 0,0-1 1 0 0,1 1-1 0 0,-1-1 0 0 0,0 1 1 0 0,1-1-1 0 0,-1 0 0 0 0,0-1 1 0 0,1 1-1 0 0,-1 0 0 0 0,0-1 1 0 0,1 0-1 0 0,0 0-3 0 0,-1 0 0 0 0,1 0 0 0 0,0 1 0 0 0,-1-1-1 0 0,1 1 1 0 0,0 0 0 0 0,0 0 0 0 0,-1 0 0 0 0,1 0 0 0 0,0 1 0 0 0,-1 0 0 0 0,1-1 0 0 0,3 2 0 0 0,3 4-10 0 0,-9-5 8 0 0,0 0 0 0 0,1-1-1 0 0,-1 1 1 0 0,0 0 0 0 0,1 0 0 0 0,-1-1-1 0 0,1 1 1 0 0,-1-1 0 0 0,1 1 0 0 0,-1-1-1 0 0,1 0 1 0 0,-1 1 0 0 0,1-1 0 0 0,-1 0-1 0 0,1 0 1 0 0,-1 0 0 0 0,1 0 0 0 0,-1-1-1 0 0,1 1 1 0 0,0 0 2 0 0,0-1-2 0 0,1 1 0 0 0,-1-1 0 0 0,0 1 0 0 0,1 0 0 0 0,-1 0 0 0 0,1 0 0 0 0,0 0 0 0 0,-1 0 0 0 0,0 0 0 0 0,1 1 1 0 0,-1-1-1 0 0,1 1 0 0 0,-1 0 0 0 0,1-1 0 0 0,-1 1 0 0 0,0 1 0 0 0,0-1 0 0 0,1 0 0 0 0,-1 0 0 0 0,0 1 0 0 0,0-1 0 0 0,0 1 0 0 0,0 0 2 0 0,1 1 7 0 0,0-1 0 0 0,0 0-1 0 0,0 0 1 0 0,1 0 0 0 0,-1-1 0 0 0,1 1-1 0 0,-1-1 1 0 0,1 1 0 0 0,-1-1-1 0 0,1 0 1 0 0,0-1 0 0 0,-1 1 0 0 0,3-1-7 0 0,9 0 41 0 0,19-1 51 0 0,-32 1-86 0 0,-1 0 0 0 0,1 0-1 0 0,-1 0 1 0 0,1 1-1 0 0,-1-1 1 0 0,1 0-1 0 0,-1 1 1 0 0,1-1-1 0 0,-1 1 1 0 0,1 0 0 0 0,-1-1-1 0 0,1 1 1 0 0,-1 0-1 0 0,0 0 1 0 0,0 0-1 0 0,2 1-5 0 0,-2-2 0 0 0,1 1-1 0 0,-1-1 1 0 0,1 1-1 0 0,-1-1 0 0 0,1 0 1 0 0,-1 0-1 0 0,1 0 1 0 0,-1 0-1 0 0,1 0 0 0 0,-1 0 1 0 0,1 0-1 0 0,0 0 1 0 0,-1 0-1 0 0,1-1 0 0 0,-1 1 1 0 0,1-1-1 0 0,-1 1 1 0 0,0-1-1 0 0,2 0 1 0 0,17-3-21 0 0,-15 4 11 0 0,0 0 0 0 0,0-1-1 0 0,0 1 1 0 0,0-1-1 0 0,0 0 1 0 0,0 0 0 0 0,0-1-1 0 0,0 1 1 0 0,-1-1-1 0 0,5-2 11 0 0,15-5-39 0 0,-23 9 38 0 0,-1-1 0 0 0,1 1-1 0 0,0 0 1 0 0,0 0 0 0 0,0 0 0 0 0,0 0-1 0 0,0 0 1 0 0,0 0 0 0 0,0 0 0 0 0,-1 0-1 0 0,1 0 1 0 0,0 0 0 0 0,0 0 0 0 0,0 1-1 0 0,0-1 1 0 0,0 0 0 0 0,-1 0 0 0 0,1 1-1 0 0,0-1 1 0 0,0 1 0 0 0,0-1 0 0 0,-1 1-1 0 0,1-1 1 0 0,0 1 0 0 0,0 0 1 0 0,1 1 0 0 0,0 0-1 0 0,1 0 1 0 0,0 0 0 0 0,-1 0 0 0 0,1 0 0 0 0,0 0 0 0 0,0-1 0 0 0,0 1 0 0 0,0-1-1 0 0,0 0 1 0 0,0 0 0 0 0,3 0 0 0 0,9 5 0 0 0,-8-5 0 0 0,-1 1 0 0 0,1-1 0 0 0,-1 0 0 0 0,1 0 0 0 0,0-1 0 0 0,-1 0 0 0 0,1 0 0 0 0,2-1 0 0 0,11-1-10 0 0,1 1-1 0 0,-1 1 0 0 0,16 1 11 0 0,10 1-8 0 0,-45-2 11 0 0,0 0-1 0 0,0 0 0 0 0,0 0 1 0 0,0 0-1 0 0,0 0 1 0 0,0 1-1 0 0,0-1 0 0 0,0 0 1 0 0,-1 1-1 0 0,1-1 0 0 0,0 1 1 0 0,0-1-1 0 0,0 1 0 0 0,0-1 1 0 0,-1 1-1 0 0,1 0 0 0 0,0-1 1 0 0,0 1-1 0 0,-1 0 0 0 0,1 0 1 0 0,-1-1-1 0 0,1 1 1 0 0,0 1-3 0 0,-1-1 2 0 0,1-1 1 0 0,-1 1-1 0 0,1 0 1 0 0,0 0-1 0 0,-1-1 1 0 0,1 1 0 0 0,0 0-1 0 0,-1-1 1 0 0,1 1-1 0 0,0 0 1 0 0,0-1-1 0 0,0 1 1 0 0,0-1 0 0 0,-1 1-1 0 0,1-1 1 0 0,0 0-1 0 0,0 1 1 0 0,0-1-1 0 0,0 0 1 0 0,0 0 0 0 0,0 0-1 0 0,0 0 1 0 0,1 1-3 0 0,26-3 38 0 0,-16 2-24 0 0,0-1 0 0 0,-1 1 0 0 0,1 1 0 0 0,6 1-14 0 0,-6 4 10 0 0,-12-6-9 0 0,1 0 0 0 0,0 1-1 0 0,-1-1 1 0 0,1 1-1 0 0,-1-1 1 0 0,1 0-1 0 0,0 1 1 0 0,0-1-1 0 0,-1 0 1 0 0,1 0-1 0 0,0 0 1 0 0,-1 1-1 0 0,1-1 1 0 0,0 0-1 0 0,0 0 1 0 0,-1 0-1 0 0,1 0 1 0 0,0 0-1 0 0,-1 0 1 0 0,1 0-1 0 0,0-1 1 0 0,0 1 0 0 0,-1 0-1 0 0,2 0 0 0 0,34-5 9 0 0,-8 2 25 0 0,-17-4-11 0 0,-10 7-23 0 0,-1-1 1 0 0,0 1-1 0 0,1-1 0 0 0,-1 1 1 0 0,1 0-1 0 0,-1-1 1 0 0,1 1-1 0 0,-1 0 1 0 0,1-1-1 0 0,-1 1 0 0 0,1 0 1 0 0,-1-1-1 0 0,1 1 1 0 0,-1 0-1 0 0,1 0 0 0 0,-1 0 1 0 0,1 0-1 0 0,-1 0 1 0 0,1-1-1 0 0,0 1 0 0 0,-1 0 1 0 0,1 0-1 0 0,-1 0 1 0 0,1 0-1 0 0,-1 1 0 0 0,1-1 1 0 0,0 0-1 0 0,-1 0 1 0 0,1 0-1 0 0,-1 0 0 0 0,1 1 1 0 0,-1-1-1 0 0,1 0 1 0 0,-1 0-1 0 0,1 1 1 0 0,-1-1-1 0 0,1 0 0 0 0,-1 1 0 0 0,8 3 0 0 0,-7-2 0 0 0,0-1 0 0 0,0 0 0 0 0,1 0 0 0 0,-1-1 0 0 0,1 1 0 0 0,-1 0 0 0 0,1 0 0 0 0,-1-1 0 0 0,1 1 0 0 0,-1-1 0 0 0,1 1 0 0 0,-1-1 0 0 0,1 0 0 0 0,0 0 0 0 0,-1 0 0 0 0,1 0 0 0 0,0 0 0 0 0,17 2 0 0 0,-18-2 0 0 0,0 0 0 0 0,-1 1 0 0 0,1-1 0 0 0,0 0 0 0 0,0 0 0 0 0,0 0 0 0 0,0 0 0 0 0,0 0 0 0 0,-1 0 0 0 0,1 0 0 0 0,0 0 0 0 0,0 0 0 0 0,0 0 0 0 0,0 0 0 0 0,0 0 0 0 0,-1 0 0 0 0,1-1 0 0 0,0 1 0 0 0,0 0 0 0 0,0-1 0 0 0,-1 1 0 0 0,1-1 0 0 0,0 1 0 0 0,0-1 0 0 0,-1 1 0 0 0,1-1 0 0 0,0 1 0 0 0,-1-1 0 0 0,1 0 0 0 0,-1 1 0 0 0,1-1 0 0 0,-1 0 0 0 0,4 0-3 0 0,0 1 1 0 0,0-1-1 0 0,-1 1 0 0 0,1 0 0 0 0,0 0 0 0 0,0 1 0 0 0,-1-1 0 0 0,3 1 3 0 0,11 1 6 0 0,-17-3-5 0 0,0 1-1 0 0,1 0 1 0 0,-1 0-1 0 0,0-1 1 0 0,1 1 0 0 0,-1 0-1 0 0,0-1 1 0 0,0 1 0 0 0,0 0-1 0 0,0-1 1 0 0,1 1-1 0 0,-1-1 1 0 0,0 1 0 0 0,0 0-1 0 0,0-1 1 0 0,0 1-1 0 0,0 0 1 0 0,0-1 0 0 0,0 1-1 0 0,0-1 1 0 0,0 1-1 0 0,0 0 1 0 0,0-1 0 0 0,0 1-1 0 0,0-1 1 0 0,0 1-1 0 0,0 0 1 0 0,0-1 0 0 0,-1 1-1 0 0,1-1 1 0 0,0 1 0 0 0,0-1-1 0 0,0 1 1 0 0,-1-1 0 0 0,1 1 0 0 0,0-1 0 0 0,0 1 0 0 0,0-1 0 0 0,0 1 0 0 0,0-1 0 0 0,0 1-1 0 0,0-1 1 0 0,0 1 0 0 0,0-1 0 0 0,0 1 0 0 0,1 0 0 0 0,-1-1 0 0 0,0 1 0 0 0,0-1 0 0 0,0 1-1 0 0,0-1 1 0 0,1 1 0 0 0,-1-1 0 0 0,0 1 0 0 0,1 0 0 0 0,-1-1 0 0 0,0 1 0 0 0,1 0 0 0 0,-1-1-1 0 0,0 1 1 0 0,1 0 0 0 0,-1-1 0 0 0,0 1 0 0 0,1 0-1 0 0,-1 0 0 0 0,0 0 1 0 0,1 0-1 0 0,-1 0 0 0 0,0 0 1 0 0,0 0-1 0 0,0-1 0 0 0,0 1 1 0 0,1 0-1 0 0,-1 1 0 0 0,0-1 1 0 0,0 0-1 0 0,0 0 0 0 0,1 0 1 0 0,-1 0-1 0 0,0 0 0 0 0,0 0 1 0 0,0 0-1 0 0,0 0 0 0 0,1 0 1 0 0,-1 0-1 0 0,0 0 0 0 0,0 0 1 0 0,0 0-1 0 0,0 1 0 0 0,0-1 1 0 0,1 0-1 0 0,-1 0 0 0 0,0 0 1 0 0,0 0-1 0 0,0 0 0 0 0,0 1 0 0 0,0-1 1 0 0,0 0-1 0 0,0 0 0 0 0,0 0 1 0 0,0 0-1 0 0,0 1 0 0 0,0-1 1 0 0,1 0-1 0 0,-1 0 0 0 0,0 0 1 0 0,0 0-1 0 0,0 1 0 0 0,0-1 1 0 0,0 0-1 0 0,0 0 0 0 0,0 0 1 0 0,-1 1-1 0 0,1-1 0 0 0,0 0 1 0 0,0 0-1 0 0,0 0 0 0 0,0 0 1 0 0,0 1-1 0 0,-5 7-5 0 0,4-6-5 0 0,1-3 10 0 0,0 1 0 0 0,-1 0 0 0 0,1 0 0 0 0,0 0 0 0 0,0 0 0 0 0,-1-1 0 0 0,1 1 0 0 0,0 0-1 0 0,0 0 1 0 0,-1 0 0 0 0,1 0 0 0 0,0 0 0 0 0,0 0 0 0 0,-1 0 0 0 0,1 0 0 0 0,0 0 0 0 0,-1 0 0 0 0,1 0 0 0 0,0 0 0 0 0,0 0 0 0 0,-1 0 0 0 0,1 0 0 0 0,0 0 0 0 0,-1 0 0 0 0,1 0 0 0 0,0 0 0 0 0,0 0 0 0 0,-1 0 0 0 0,1 1 0 0 0,0-1 0 0 0,0 0 0 0 0,-1 0 0 0 0,1 0 0 0 0,0 0 0 0 0,0 1 0 0 0,0-1 0 0 0,-1 0 0 0 0,1 0 0 0 0,0 0 0 0 0,0 1 0 0 0,0-1 0 0 0,0 0 0 0 0,0 0 0 0 0,-1 1 0 0 0,1-1 0 0 0,0 0 0 0 0,0 0-1 0 0,0 1 1 0 0,0-1 0 0 0,0 0 0 0 0,0 1 0 0 0,0-1 0 0 0,0 0 0 0 0,0 0 0 0 0,0 1 0 0 0,0-1 0 0 0,0 0 0 0 0,0 1 0 0 0,0-1 0 0 0,0 0 0 0 0,0 0 0 0 0,0 1 0 0 0,1-1 0 0 0,-2 5 1 0 0,2-17 0 0 0,-11 11 102 0 0,7 1-2497 0 0,3 0-9164 0 0</inkml:trace>
  <inkml:trace contextRef="#ctx0" brushRef="#br0" timeOffset="2423.169">7138 2445 7384 0 0,'0'0'96'0'0,"0"0"0"0"0,-3 6 1 0 0,2-2-71 0 0,-16 28 217 0 0,16-29-180 0 0,0 0 0 0 0,0 0 0 0 0,1 0 0 0 0,0 1 0 0 0,-1-1 0 0 0,1 0 0 0 0,0 1 0 0 0,1-1 0 0 0,-1 0 0 0 0,1 2-63 0 0,0 9 556 0 0,-1-11-471 0 0,0 1 0 0 0,0-1 1 0 0,0 1-1 0 0,1-1 0 0 0,0 0 1 0 0,-1 1-1 0 0,1-1 0 0 0,1 0 1 0 0,-1 0-1 0 0,0 0 0 0 0,1 0 1 0 0,-1 0-1 0 0,1 0 0 0 0,0 0 1 0 0,0 0-1 0 0,0-1 0 0 0,0 1 1 0 0,3 2-86 0 0,-3-2 135 0 0,0 0 0 0 0,0 0 0 0 0,-1 0 1 0 0,1 1-1 0 0,-1-1 0 0 0,0 1 0 0 0,0-1 1 0 0,0 1-1 0 0,0 1-135 0 0,9 22 495 0 0,3 12 207 0 0,12 9-188 0 0,9 6-178 0 0,3 4 81 0 0,32 34 446 0 0,-45-56-447 0 0,-19-27-282 0 0,1-1 0 0 0,0 1 0 0 0,0-1 0 0 0,6 5-134 0 0,-4-3 122 0 0,-1 0 0 0 0,0 1 0 0 0,0 0 0 0 0,-1 0 0 0 0,-1 0 0 0 0,0 1 0 0 0,0 0 0 0 0,2 10-122 0 0,8 18 403 0 0,4-6-167 0 0,-15-28-191 0 0,0-1 0 0 0,-1 1 1 0 0,0 0-1 0 0,0 0 0 0 0,2 5-45 0 0,2 10 118 0 0,2 0 1 0 0,0-1-1 0 0,12 18-118 0 0,16 35 221 0 0,-19-37-156 0 0,-14-28-50 0 0,1-1 0 0 0,-2 1 1 0 0,1 0-1 0 0,-1 1 0 0 0,0 0-15 0 0,23 84 152 0 0,-23-85-138 0 0,1-1-1 0 0,0 0 1 0 0,0 1 0 0 0,0-1-1 0 0,3 2-13 0 0,14 26 65 0 0,21 36 166 0 0,-32-50-189 0 0,1 1 1 0 0,2-1-1 0 0,0-1 0 0 0,8 9-42 0 0,-18-24 4 0 0,12 26 33 0 0,-13-27-28 0 0,-1 0 0 0 0,1 0 0 0 0,0 1 0 0 0,0-1 0 0 0,0 0 0 0 0,1 0 0 0 0,-1-1 0 0 0,1 1 0 0 0,0-1 0 0 0,2 3-9 0 0,3 1 10 0 0,-1 0 1 0 0,0 0-1 0 0,0 1 1 0 0,-1 0-1 0 0,0 1 1 0 0,0-1-1 0 0,-1 1 0 0 0,0 0 1 0 0,-1 0-1 0 0,0 0 1 0 0,2 9-11 0 0,-5-16 0 0 0,0 2 1 0 0,1 1-1 0 0,-1-1 1 0 0,1 1-1 0 0,0-1 1 0 0,1 0 0 0 0,-1 0-1 0 0,1 0 1 0 0,-1 0-1 0 0,1 0 1 0 0,0-1-1 0 0,2 2 0 0 0,0 1-3 0 0,0 1 0 0 0,-1-1 0 0 0,0 1 0 0 0,0 0 0 0 0,0 0 0 0 0,-1 0 0 0 0,0 0 0 0 0,0 1 0 0 0,-1-1 0 0 0,1 6 3 0 0,14 34-24 0 0,11 13-41 0 0,-3 0 0 0 0,11 46 65 0 0,-34-101 4 0 0,1 1 0 0 0,0-1 0 0 0,0 1 0 0 0,0-1 0 0 0,3 4-4 0 0,-2-4 5 0 0,-1-1 0 0 0,0 1 0 0 0,0 0 0 0 0,0 0 0 0 0,-1 1 0 0 0,1 1-5 0 0,-1-1 15 0 0,1 1 0 0 0,-1-1 0 0 0,2 0 1 0 0,-1 0-1 0 0,1 0 0 0 0,-1-1 0 0 0,2 1 1 0 0,-1-1-1 0 0,0 0 0 0 0,1 0 0 0 0,0 0 0 0 0,5 3-15 0 0,-6-5 18 0 0,-1 1-1 0 0,1 0 0 0 0,-1 0 1 0 0,0 0-1 0 0,0 0 0 0 0,0 0 0 0 0,2 5-17 0 0,-3-5 12 0 0,0 0-1 0 0,1 1 1 0 0,0-1-1 0 0,0-1 1 0 0,0 1-1 0 0,0 0 1 0 0,0-1-1 0 0,1 0 0 0 0,0 1-11 0 0,4 2 32 0 0,0 1 0 0 0,0 0 0 0 0,-1 1-1 0 0,0 0 1 0 0,0 0 0 0 0,-1 0 0 0 0,0 1-1 0 0,0 1-31 0 0,1 0 33 0 0,0 0-1 0 0,0 0 0 0 0,0-1 1 0 0,1 0-1 0 0,1-1 0 0 0,0 1-32 0 0,-3-4 13 0 0,-1 1 0 0 0,0-1 0 0 0,0 1-1 0 0,0 0 1 0 0,-1 0 0 0 0,0 1-13 0 0,11 13 5 0 0,8 4-7 0 0,-17-18-21 0 0,0 0-1 0 0,0 1 0 0 0,0 0 1 0 0,3 5 23 0 0,4 8-53 0 0,-9-15 30 0 0,0 1-1 0 0,-1 0 1 0 0,1 0-1 0 0,-1 0 1 0 0,0 0-1 0 0,-1 0 0 0 0,2 7 24 0 0,-2-7-12 0 0,1 0 0 0 0,-1-1-1 0 0,1 1 1 0 0,0-1-1 0 0,1 1 1 0 0,-1-1 0 0 0,1 0-1 0 0,0 0 1 0 0,0 0 12 0 0,2 1 19 0 0,-1 0 1 0 0,0 1-1 0 0,-1 0 1 0 0,3 5-20 0 0,23 39 121 0 0,-22-31-55 0 0,-7-17-66 0 0,0 0 1 0 0,0 0 0 0 0,0 1 0 0 0,1-1-1 0 0,0 0 1 0 0,-1-1 0 0 0,1 1 0 0 0,0 0-1 0 0,1 0 0 0 0,-1 0 1 0 0,1 0 0 0 0,-1 1 0 0 0,0-1 0 0 0,-1 0-1 0 0,1 0 1 0 0,0 1 0 0 0,-1-1 0 0 0,0 1-1 0 0,0 0 1 0 0,0 1-1 0 0,0-1 0 0 0,1 0 0 0 0,-1 1 0 0 0,1-1 0 0 0,-1 0-1 0 0,1 0 1 0 0,0 0 0 0 0,1-1 0 0 0,0 2 0 0 0,11 8-5 0 0,-12-11 4 0 0,0 0 0 0 0,1 0 0 0 0,-1 0 1 0 0,0 0-1 0 0,0 0 0 0 0,0 0 0 0 0,-1 1 0 0 0,1-1 1 0 0,-1 1-1 0 0,1-1 0 0 0,-1 1 0 0 0,1 0 1 0 0,3 15-6 0 0,-3-13-3 0 0,0 0-1 0 0,-1 0 1 0 0,0 0-1 0 0,0 0 1 0 0,0 0 0 0 0,0 0-1 0 0,-1 1 10 0 0,1-1-8 0 0,0 1 0 0 0,0 0 0 0 0,0 0 0 0 0,1-1 0 0 0,0 1 0 0 0,0-1 0 0 0,1 1 0 0 0,-1-1 0 0 0,1 0 0 0 0,0 0 0 0 0,0 0 0 0 0,1 0 0 0 0,0-1 0 0 0,0 0 0 0 0,0 1 0 0 0,0-1 0 0 0,3 1 8 0 0,17 19-6 0 0,-24-23 11 0 0,1-1 1 0 0,-1 1 0 0 0,0-1-1 0 0,1 0 1 0 0,-1 1 0 0 0,0-1-1 0 0,1 1 1 0 0,-1-1 0 0 0,0 1-1 0 0,0-1 1 0 0,1 1 0 0 0,-1-1-1 0 0,0 1 1 0 0,0 0-1 0 0,0-1 1 0 0,0 1 0 0 0,0-1-1 0 0,0 1 1 0 0,0-1 0 0 0,0 1-1 0 0,0 0 1 0 0,0-1-6 0 0,0 1 2 0 0,0-1 0 0 0,0 1 0 0 0,0 0 0 0 0,0-1 0 0 0,0 1-1 0 0,0 0 1 0 0,0-1 0 0 0,0 1 0 0 0,1-1 0 0 0,-1 1 0 0 0,0 0 0 0 0,0-1 0 0 0,1 1 0 0 0,-1-1 0 0 0,0 1 0 0 0,1 0-1 0 0,-1-1 1 0 0,1 1-2 0 0,11 12 15 0 0,-12-12-11 0 0,1 0-1 0 0,0 0 1 0 0,-1 0-1 0 0,1 0 1 0 0,0-1-1 0 0,-1 1 1 0 0,1 0 0 0 0,0 0-1 0 0,0-1 1 0 0,0 1-1 0 0,0 0 1 0 0,0-1-1 0 0,0 1 1 0 0,0-1 0 0 0,0 1-1 0 0,0-1 1 0 0,0 0-1 0 0,0 1 1 0 0,0-1-1 0 0,0 0 1 0 0,0 0 0 0 0,0 0-1 0 0,1 0 1 0 0,-1 0-1 0 0,0 0-3 0 0,-1 32 104 0 0,0-30-101 0 0,0 0 0 0 0,0 0-1 0 0,1 0 1 0 0,-1 0 0 0 0,0-1-1 0 0,1 1 1 0 0,-1 0-1 0 0,1 0 1 0 0,0-1 0 0 0,0 1-1 0 0,-1 0 1 0 0,1-1 0 0 0,0 1-1 0 0,0-1 1 0 0,1 1 0 0 0,-1-1-1 0 0,0 1-2 0 0,8 11 11 0 0,-7-12-12 0 0,-1 1 0 0 0,-1 0 0 0 0,1 0 0 0 0,0 0 0 0 0,0 0 1 0 0,-1 0-1 0 0,1 0 0 0 0,-1 0 0 0 0,0 0 0 0 0,1 0 0 0 0,-1 0 0 0 0,0 0 0 0 0,0 0 0 0 0,0 0 0 0 0,-1 0 1 0 0,1 12-14 0 0,0-7-7 0 0,0 1 0 0 0,0-1 0 0 0,0 0 0 0 0,2 7 21 0 0,-2-14 0 0 0,0 0 0 0 0,0 0 1 0 0,0 1-1 0 0,0-1 0 0 0,0 0 0 0 0,0 0 0 0 0,0 0 0 0 0,0 0 0 0 0,0 0 0 0 0,0 0 0 0 0,0 1 0 0 0,0-1 0 0 0,0 0 0 0 0,0 0 0 0 0,0 0 0 0 0,0 0 0 0 0,0 0 0 0 0,0 0 0 0 0,-1 1 0 0 0,1-1 0 0 0,0 0 0 0 0,0 0 0 0 0,0 0 1 0 0,0 0-1 0 0,0 0 0 0 0,0 0 0 0 0,0 0 0 0 0,-1 0 0 0 0,1 0 0 0 0,0 0 0 0 0,0 0 0 0 0,0 0 0 0 0,0 1 0 0 0,0-1 0 0 0,0 0 0 0 0,-1 0 0 0 0,1 0 0 0 0,0 0 0 0 0,0 0 0 0 0,0 0 0 0 0,0 0 0 0 0,0 0 0 0 0,-1 0 1 0 0,1 0-1 0 0,0-1 0 0 0,0 1 0 0 0,0 0 0 0 0,0 0 0 0 0,0 0 0 0 0,0 0 0 0 0,-1 0 0 0 0,1 0 0 0 0,0 0 0 0 0,0 0 0 0 0,0 0 0 0 0,0 0 0 0 0,0 0 0 0 0,0 0 0 0 0,0-1 0 0 0,0 1 0 0 0,-1 0 0 0 0,-2-2-2353 0 0,0-2-9168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9/18/2019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a:t>
            </a:fld>
            <a:endParaRPr lang="en-US"/>
          </a:p>
        </p:txBody>
      </p:sp>
    </p:spTree>
    <p:extLst>
      <p:ext uri="{BB962C8B-B14F-4D97-AF65-F5344CB8AC3E}">
        <p14:creationId xmlns:p14="http://schemas.microsoft.com/office/powerpoint/2010/main" val="2476864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a:t>
            </a:fld>
            <a:endParaRPr lang="en-US"/>
          </a:p>
        </p:txBody>
      </p:sp>
    </p:spTree>
    <p:extLst>
      <p:ext uri="{BB962C8B-B14F-4D97-AF65-F5344CB8AC3E}">
        <p14:creationId xmlns:p14="http://schemas.microsoft.com/office/powerpoint/2010/main" val="1544375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35</a:t>
            </a:fld>
            <a:endParaRPr lang="en-US"/>
          </a:p>
        </p:txBody>
      </p:sp>
    </p:spTree>
    <p:extLst>
      <p:ext uri="{BB962C8B-B14F-4D97-AF65-F5344CB8AC3E}">
        <p14:creationId xmlns:p14="http://schemas.microsoft.com/office/powerpoint/2010/main" val="2327633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61</a:t>
            </a:fld>
            <a:endParaRPr lang="en-US"/>
          </a:p>
        </p:txBody>
      </p:sp>
    </p:spTree>
    <p:extLst>
      <p:ext uri="{BB962C8B-B14F-4D97-AF65-F5344CB8AC3E}">
        <p14:creationId xmlns:p14="http://schemas.microsoft.com/office/powerpoint/2010/main" val="3018520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71</a:t>
            </a:fld>
            <a:endParaRPr lang="en-US"/>
          </a:p>
        </p:txBody>
      </p:sp>
    </p:spTree>
    <p:extLst>
      <p:ext uri="{BB962C8B-B14F-4D97-AF65-F5344CB8AC3E}">
        <p14:creationId xmlns:p14="http://schemas.microsoft.com/office/powerpoint/2010/main" val="2129805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104</a:t>
            </a:fld>
            <a:endParaRPr lang="en-US"/>
          </a:p>
        </p:txBody>
      </p:sp>
    </p:spTree>
    <p:extLst>
      <p:ext uri="{BB962C8B-B14F-4D97-AF65-F5344CB8AC3E}">
        <p14:creationId xmlns:p14="http://schemas.microsoft.com/office/powerpoint/2010/main" val="519738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136</a:t>
            </a:fld>
            <a:endParaRPr lang="en-US"/>
          </a:p>
        </p:txBody>
      </p:sp>
    </p:spTree>
    <p:extLst>
      <p:ext uri="{BB962C8B-B14F-4D97-AF65-F5344CB8AC3E}">
        <p14:creationId xmlns:p14="http://schemas.microsoft.com/office/powerpoint/2010/main" val="335494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148</a:t>
            </a:fld>
            <a:endParaRPr lang="en-US"/>
          </a:p>
        </p:txBody>
      </p:sp>
    </p:spTree>
    <p:extLst>
      <p:ext uri="{BB962C8B-B14F-4D97-AF65-F5344CB8AC3E}">
        <p14:creationId xmlns:p14="http://schemas.microsoft.com/office/powerpoint/2010/main" val="1355217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800" smtClean="0">
                <a:solidFill>
                  <a:schemeClr val="tx1">
                    <a:lumMod val="75000"/>
                    <a:lumOff val="25000"/>
                  </a:schemeClr>
                </a:solidFill>
              </a:defRPr>
            </a:lvl1pPr>
            <a:lvl2pPr>
              <a:defRPr lang="en-US" sz="1800" smtClean="0">
                <a:solidFill>
                  <a:schemeClr val="tx1">
                    <a:lumMod val="75000"/>
                    <a:lumOff val="25000"/>
                  </a:schemeClr>
                </a:solidFill>
              </a:defRPr>
            </a:lvl2pPr>
            <a:lvl3pPr>
              <a:defRPr lang="en-US" sz="1800" smtClean="0">
                <a:solidFill>
                  <a:schemeClr val="tx1">
                    <a:lumMod val="75000"/>
                    <a:lumOff val="25000"/>
                  </a:schemeClr>
                </a:solidFill>
              </a:defRPr>
            </a:lvl3pPr>
            <a:lvl4pPr>
              <a:defRPr lang="en-US" sz="1800" smtClean="0">
                <a:solidFill>
                  <a:schemeClr val="tx1">
                    <a:lumMod val="75000"/>
                    <a:lumOff val="25000"/>
                  </a:schemeClr>
                </a:solidFill>
              </a:defRPr>
            </a:lvl4pPr>
            <a:lvl5pPr>
              <a:defRPr lang="en-US" sz="180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9/18/2019</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800" smtClean="0">
                <a:solidFill>
                  <a:schemeClr val="tx1">
                    <a:lumMod val="75000"/>
                    <a:lumOff val="25000"/>
                  </a:schemeClr>
                </a:solidFill>
                <a:latin typeface="+mj-lt"/>
              </a:defRPr>
            </a:lvl1pPr>
            <a:lvl2pPr>
              <a:defRPr lang="en-US" sz="1800" dirty="0" smtClean="0">
                <a:solidFill>
                  <a:schemeClr val="tx1">
                    <a:lumMod val="75000"/>
                    <a:lumOff val="25000"/>
                  </a:schemeClr>
                </a:solidFill>
              </a:defRPr>
            </a:lvl2pPr>
            <a:lvl3pPr>
              <a:defRPr lang="en-US" sz="1800" dirty="0" smtClean="0">
                <a:solidFill>
                  <a:schemeClr val="tx1">
                    <a:lumMod val="75000"/>
                    <a:lumOff val="25000"/>
                  </a:schemeClr>
                </a:solidFill>
              </a:defRPr>
            </a:lvl3pPr>
            <a:lvl4pPr>
              <a:defRPr lang="en-US" sz="1800" dirty="0" smtClean="0">
                <a:solidFill>
                  <a:schemeClr val="tx1">
                    <a:lumMod val="75000"/>
                    <a:lumOff val="25000"/>
                  </a:schemeClr>
                </a:solidFill>
              </a:defRPr>
            </a:lvl4pPr>
            <a:lvl5pPr>
              <a:defRPr lang="en-US" sz="1800" dirty="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endParaRPr lang="en-US" spc="302" dirty="0"/>
          </a:p>
        </p:txBody>
      </p:sp>
    </p:spTree>
    <p:extLst>
      <p:ext uri="{BB962C8B-B14F-4D97-AF65-F5344CB8AC3E}">
        <p14:creationId xmlns:p14="http://schemas.microsoft.com/office/powerpoint/2010/main" val="668115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19195" y="715362"/>
            <a:ext cx="11353608" cy="430887"/>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56605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9/18/2019</a:t>
            </a:fld>
            <a:endParaRPr lang="en-US"/>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602873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2857295"/>
            <a:ext cx="11752842" cy="1142744"/>
          </a:xfrm>
          <a:custGeom>
            <a:avLst/>
            <a:gdLst/>
            <a:ahLst/>
            <a:cxnLst/>
            <a:rect l="l" t="t" r="r" b="b"/>
            <a:pathLst>
              <a:path w="9720580" h="944879">
                <a:moveTo>
                  <a:pt x="9720580" y="0"/>
                </a:moveTo>
                <a:lnTo>
                  <a:pt x="0" y="0"/>
                </a:lnTo>
                <a:lnTo>
                  <a:pt x="0" y="944879"/>
                </a:lnTo>
                <a:lnTo>
                  <a:pt x="9720580" y="944879"/>
                </a:lnTo>
                <a:lnTo>
                  <a:pt x="9720580" y="0"/>
                </a:lnTo>
                <a:close/>
              </a:path>
            </a:pathLst>
          </a:custGeom>
          <a:solidFill>
            <a:srgbClr val="0066B2"/>
          </a:solidFill>
        </p:spPr>
        <p:txBody>
          <a:bodyPr wrap="square" lIns="0" tIns="0" rIns="0" bIns="0" rtlCol="0"/>
          <a:lstStyle/>
          <a:p>
            <a:endParaRPr sz="2176"/>
          </a:p>
        </p:txBody>
      </p:sp>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9/18/2019</a:t>
            </a:fld>
            <a:endParaRPr lang="en-US"/>
          </a:p>
        </p:txBody>
      </p:sp>
      <p:sp>
        <p:nvSpPr>
          <p:cNvPr id="5" name="Holder 5"/>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225917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94060" y="977942"/>
            <a:ext cx="7831134" cy="5165817"/>
          </a:xfrm>
          <a:prstGeom prst="rect">
            <a:avLst/>
          </a:prstGeom>
          <a:blipFill>
            <a:blip r:embed="rId2" cstate="print"/>
            <a:stretch>
              <a:fillRect/>
            </a:stretch>
          </a:blipFill>
        </p:spPr>
        <p:txBody>
          <a:bodyPr wrap="square" lIns="0" tIns="0" rIns="0" bIns="0" rtlCol="0"/>
          <a:lstStyle/>
          <a:p>
            <a:endParaRPr sz="2176"/>
          </a:p>
        </p:txBody>
      </p:sp>
      <p:sp>
        <p:nvSpPr>
          <p:cNvPr id="4" name="Holder 4"/>
          <p:cNvSpPr>
            <a:spLocks noGrp="1"/>
          </p:cNvSpPr>
          <p:nvPr>
            <p:ph type="sldNum" sz="quarter" idx="7"/>
          </p:nvPr>
        </p:nvSpPr>
        <p:spPr>
          <a:xfrm>
            <a:off x="322459" y="6279714"/>
            <a:ext cx="444532" cy="978191"/>
          </a:xfrm>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p>
          <a:p>
            <a:pPr marL="30711">
              <a:lnSpc>
                <a:spcPts val="2575"/>
              </a:lnSpc>
            </a:pPr>
            <a:fld id="{81D60167-4931-47E6-BA6A-407CBD079E47}" type="slidenum">
              <a:rPr spc="302" smtClean="0"/>
              <a:pPr marL="30711">
                <a:lnSpc>
                  <a:spcPts val="2575"/>
                </a:lnSpc>
              </a:pPr>
              <a:t>‹#›</a:t>
            </a:fld>
            <a:endParaRPr spc="302" dirty="0"/>
          </a:p>
        </p:txBody>
      </p:sp>
    </p:spTree>
    <p:extLst>
      <p:ext uri="{BB962C8B-B14F-4D97-AF65-F5344CB8AC3E}">
        <p14:creationId xmlns:p14="http://schemas.microsoft.com/office/powerpoint/2010/main" val="1123296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dirty="0"/>
              <a:t>Edit Master text styles</a:t>
            </a:r>
          </a:p>
          <a:p>
            <a:pPr marL="228600" lvl="0" indent="-228600" algn="l" defTabSz="914400" rtl="0" eaLnBrk="1" latinLnBrk="0" hangingPunct="1">
              <a:lnSpc>
                <a:spcPct val="90000"/>
              </a:lnSpc>
              <a:spcBef>
                <a:spcPct val="30000"/>
              </a:spcBef>
              <a:buFont typeface="Arial" panose="020B0604020202020204" pitchFamily="34" charset="0"/>
              <a:buChar char="•"/>
            </a:pPr>
            <a:r>
              <a:rPr lang="en-US" dirty="0"/>
              <a:t>Second level</a:t>
            </a:r>
          </a:p>
          <a:p>
            <a:pPr marL="685800" lvl="1" indent="-228600" algn="l" defTabSz="914400" rtl="0" eaLnBrk="1" latinLnBrk="0" hangingPunct="1">
              <a:lnSpc>
                <a:spcPct val="90000"/>
              </a:lnSpc>
              <a:spcBef>
                <a:spcPct val="30000"/>
              </a:spcBef>
              <a:buFont typeface="Arial" panose="020B0604020202020204" pitchFamily="34" charset="0"/>
              <a:buChar char="•"/>
            </a:pPr>
            <a:r>
              <a:rPr lang="en-US" dirty="0"/>
              <a:t>Third level</a:t>
            </a:r>
          </a:p>
          <a:p>
            <a:pPr marL="1143000" lvl="2" indent="-228600" algn="l" defTabSz="914400" rtl="0" eaLnBrk="1" latinLnBrk="0" hangingPunct="1">
              <a:lnSpc>
                <a:spcPct val="90000"/>
              </a:lnSpc>
              <a:spcBef>
                <a:spcPct val="30000"/>
              </a:spcBef>
              <a:buFont typeface="Arial" panose="020B0604020202020204" pitchFamily="34" charset="0"/>
              <a:buChar char="•"/>
            </a:pPr>
            <a:r>
              <a:rPr lang="en-US" dirty="0"/>
              <a:t>Fourth level</a:t>
            </a:r>
          </a:p>
          <a:p>
            <a:pPr marL="1600200" lvl="3" indent="-228600" algn="l" defTabSz="914400" rtl="0" eaLnBrk="1" latinLnBrk="0" hangingPunct="1">
              <a:lnSpc>
                <a:spcPct val="90000"/>
              </a:lnSpc>
              <a:spcBef>
                <a:spcPct val="30000"/>
              </a:spcBef>
              <a:buFont typeface="Arial" panose="020B0604020202020204" pitchFamily="34" charset="0"/>
              <a:buChar char="•"/>
            </a:pPr>
            <a:r>
              <a:rPr lang="en-US" dirty="0"/>
              <a:t>Fifth level</a:t>
            </a:r>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9/18/2019</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28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hyperlink" Target="https://stackoverflow.com/questions/1855884/determine-font-color-based-on-background-color" TargetMode="Externa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www.desmos.com/calculator/fmhotfn3qm"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hyperlink" Target="https://towardsdatascience.com/activation-functions-neural-networks-1cbd9f8d91d6" TargetMode="Externa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89.png"/><Relationship Id="rId2" Type="http://schemas.openxmlformats.org/officeDocument/2006/relationships/image" Target="../media/image85.png"/><Relationship Id="rId1" Type="http://schemas.openxmlformats.org/officeDocument/2006/relationships/slideLayout" Target="../slideLayouts/slideLayout4.xml"/><Relationship Id="rId6" Type="http://schemas.openxmlformats.org/officeDocument/2006/relationships/hyperlink" Target="https://www.desmos.com/calculator/jwjn5rwfy6" TargetMode="External"/><Relationship Id="rId5" Type="http://schemas.openxmlformats.org/officeDocument/2006/relationships/image" Target="../media/image88.png"/><Relationship Id="rId4" Type="http://schemas.openxmlformats.org/officeDocument/2006/relationships/image" Target="../media/image87.png"/></Relationships>
</file>

<file path=ppt/slides/_rels/slide11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hyperlink" Target="https://www.youtube.com/playlist?list=PLZHQObOWTQDPD3MizzM2xVFitgF8hE_ab" TargetMode="External"/><Relationship Id="rId1" Type="http://schemas.openxmlformats.org/officeDocument/2006/relationships/slideLayout" Target="../slideLayouts/slideLayout2.xml"/><Relationship Id="rId4" Type="http://schemas.openxmlformats.org/officeDocument/2006/relationships/image" Target="../media/image92.jp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hyperlink" Target="https://www.desmos.com/calculator/fmhotfn3qm" TargetMode="External"/></Relationships>
</file>

<file path=ppt/slides/_rels/slide120.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image" Target="../media/image850.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870.png"/></Relationships>
</file>

<file path=ppt/slides/_rels/slide121.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0.png"/><Relationship Id="rId7" Type="http://schemas.openxmlformats.org/officeDocument/2006/relationships/image" Target="../media/image930.png"/><Relationship Id="rId2" Type="http://schemas.openxmlformats.org/officeDocument/2006/relationships/hyperlink" Target="https://youtu.be/LyGKycYT2v0" TargetMode="External"/><Relationship Id="rId1" Type="http://schemas.openxmlformats.org/officeDocument/2006/relationships/slideLayout" Target="../slideLayouts/slideLayout2.xml"/><Relationship Id="rId6" Type="http://schemas.openxmlformats.org/officeDocument/2006/relationships/image" Target="../media/image920.png"/><Relationship Id="rId5" Type="http://schemas.openxmlformats.org/officeDocument/2006/relationships/image" Target="../media/image910.png"/><Relationship Id="rId4" Type="http://schemas.openxmlformats.org/officeDocument/2006/relationships/image" Target="../media/image900.png"/></Relationships>
</file>

<file path=ppt/slides/_rels/slide12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hyperlink" Target="https://www.desmos.com/calculator/fmhotfn3qm"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33.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122.png"/><Relationship Id="rId4" Type="http://schemas.openxmlformats.org/officeDocument/2006/relationships/customXml" Target="../ink/ink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www.desmos.com/calculator/fmhotfn3qm" TargetMode="External"/></Relationships>
</file>

<file path=ppt/slides/_rels/slide140.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60.png"/><Relationship Id="rId2" Type="http://schemas.openxmlformats.org/officeDocument/2006/relationships/customXml" Target="../ink/ink4.xml"/><Relationship Id="rId1" Type="http://schemas.openxmlformats.org/officeDocument/2006/relationships/slideLayout" Target="../slideLayouts/slideLayout2.xml"/><Relationship Id="rId6" Type="http://schemas.openxmlformats.org/officeDocument/2006/relationships/customXml" Target="../ink/ink6.xml"/><Relationship Id="rId5" Type="http://schemas.openxmlformats.org/officeDocument/2006/relationships/image" Target="../media/image150.png"/><Relationship Id="rId4" Type="http://schemas.openxmlformats.org/officeDocument/2006/relationships/customXml" Target="../ink/ink5.xml"/></Relationships>
</file>

<file path=ppt/slides/_rels/slide14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s://arxiv.org/abs/1811.11553" TargetMode="Externa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145.xml.rels><?xml version="1.0" encoding="UTF-8" standalone="yes"?>
<Relationships xmlns="http://schemas.openxmlformats.org/package/2006/relationships"><Relationship Id="rId3" Type="http://schemas.openxmlformats.org/officeDocument/2006/relationships/hyperlink" Target="https://www.nytimes.com/2019/05/22/technology/personaltech/ai-google-duplex.html" TargetMode="External"/><Relationship Id="rId2" Type="http://schemas.openxmlformats.org/officeDocument/2006/relationships/hyperlink" Target="https://gizmodo.com/facial-recognition-flags-woman-on-bus-ad-for-jaywalking-1830654750" TargetMode="External"/><Relationship Id="rId1" Type="http://schemas.openxmlformats.org/officeDocument/2006/relationships/slideLayout" Target="../slideLayouts/slideLayout2.xml"/><Relationship Id="rId6" Type="http://schemas.openxmlformats.org/officeDocument/2006/relationships/hyperlink" Target="https://www.techrepublic.com/article/ai-how-big-a-deal-is-googles-latest-alphago-breakthrough/" TargetMode="External"/><Relationship Id="rId5" Type="http://schemas.openxmlformats.org/officeDocument/2006/relationships/hyperlink" Target="https://blog.keras.io/the-limitations-of-deep-learning.html" TargetMode="External"/><Relationship Id="rId4" Type="http://schemas.openxmlformats.org/officeDocument/2006/relationships/hyperlink" Target="https://www.theringer.com/tech/2019/5/16/18625127/driverless-cars-mirage-uber-lyft-tesla-timeline-profitability" TargetMode="External"/></Relationships>
</file>

<file path=ppt/slides/_rels/slide146.xml.rels><?xml version="1.0" encoding="UTF-8" standalone="yes"?>
<Relationships xmlns="http://schemas.openxmlformats.org/package/2006/relationships"><Relationship Id="rId3" Type="http://schemas.openxmlformats.org/officeDocument/2006/relationships/hyperlink" Target="https://towardsdatascience.com/is-deep-learning-already-hitting-its-limitations-c81826082ac3" TargetMode="External"/><Relationship Id="rId2" Type="http://schemas.openxmlformats.org/officeDocument/2006/relationships/image" Target="../media/image102.jp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8" Type="http://schemas.openxmlformats.org/officeDocument/2006/relationships/image" Target="../media/image105.jpeg"/><Relationship Id="rId3" Type="http://schemas.openxmlformats.org/officeDocument/2006/relationships/image" Target="../media/image91.jpg"/><Relationship Id="rId7" Type="http://schemas.openxmlformats.org/officeDocument/2006/relationships/image" Target="../media/image104.jpg"/><Relationship Id="rId2" Type="http://schemas.openxmlformats.org/officeDocument/2006/relationships/hyperlink" Target="https://www.youtube.com/playlist?list=PLZHQObOWTQDNU6R1_67000Dx_ZCJB-3pi" TargetMode="External"/><Relationship Id="rId1" Type="http://schemas.openxmlformats.org/officeDocument/2006/relationships/slideLayout" Target="../slideLayouts/slideLayout5.xml"/><Relationship Id="rId6" Type="http://schemas.openxmlformats.org/officeDocument/2006/relationships/hyperlink" Target="https://learning.oreilly.com/library/view/grokking-deep-learning/9781617293702/" TargetMode="External"/><Relationship Id="rId11" Type="http://schemas.openxmlformats.org/officeDocument/2006/relationships/image" Target="../media/image108.jpg"/><Relationship Id="rId5" Type="http://schemas.openxmlformats.org/officeDocument/2006/relationships/image" Target="../media/image103.jpg"/><Relationship Id="rId10" Type="http://schemas.openxmlformats.org/officeDocument/2006/relationships/image" Target="../media/image107.svg"/><Relationship Id="rId4" Type="http://schemas.openxmlformats.org/officeDocument/2006/relationships/hyperlink" Target="https://www.amazon.com/Make-Your-Own-Neural-Network/dp/1530826608/ref=sr_1_1?keywords=make+your+own+neural+network&amp;qid=1555178151&amp;s=gateway&amp;sr=8-1" TargetMode="External"/><Relationship Id="rId9" Type="http://schemas.openxmlformats.org/officeDocument/2006/relationships/image" Target="../media/image106.pn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desmos.com/calculator/fvrnuhw0hy" TargetMode="Externa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5.png"/><Relationship Id="rId4" Type="http://schemas.openxmlformats.org/officeDocument/2006/relationships/image" Target="../media/image18.emf"/></Relationships>
</file>

<file path=ppt/slides/_rels/slide18.xml.rels><?xml version="1.0" encoding="UTF-8" standalone="yes"?>
<Relationships xmlns="http://schemas.openxmlformats.org/package/2006/relationships"><Relationship Id="rId3" Type="http://schemas.openxmlformats.org/officeDocument/2006/relationships/hyperlink" Target="https://www.desmos.com/calculator/xm56tvvalh"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pixabay.com/pt/subir-prussik-n%C3%B3-altas-montanhas-1366823/" TargetMode="External"/><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desmos.com/calculator/wmwfolbvdk"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50.png"/></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hyperlink" Target="http://flickr.com/photos/laughingsquid/8063605106/in/set-72157631713749905" TargetMode="External"/><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flickr.com/photos/laughingsquid/8063605106/in/set-72157631713749905" TargetMode="External"/><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desmos.com/calculator/prs2p0sofc" TargetMode="External"/><Relationship Id="rId2" Type="http://schemas.openxmlformats.org/officeDocument/2006/relationships/image" Target="../media/image360.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hyperlink" Target="https://www.desmos.com/calculator/prs2p0sofc" TargetMode="Externa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desmos.com/calculator/bsqtqfians"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desmos.com/calculator/bsqtqfians"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desmos.com/calculator/bsqtqfians"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desmos.com/calculator/cmeksxk5rk"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00.png"/></Relationships>
</file>

<file path=ppt/slides/_rels/slide45.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21.png"/></Relationships>
</file>

<file path=ppt/slides/_rels/slide46.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20.png"/></Relationships>
</file>

<file path=ppt/slides/_rels/slide47.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31.png"/></Relationships>
</file>

<file path=ppt/slides/_rels/slide48.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youtu.be/4UNkQcBrLaQ" TargetMode="External"/><Relationship Id="rId2" Type="http://schemas.openxmlformats.org/officeDocument/2006/relationships/hyperlink" Target="https://youtu.be/AAW7WRFBKdw" TargetMode="Externa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tinyurl.com/y6r7qjrp" TargetMode="Externa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8.emf"/><Relationship Id="rId5" Type="http://schemas.openxmlformats.org/officeDocument/2006/relationships/package" Target="../embeddings/Microsoft_Excel_Worksheet1.xlsx"/><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hyperlink" Target="http://priorprobability.com/2013/12/22/bayes-again/" TargetMode="External"/><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hyperlink" Target="https://en.wikipedia.org/wiki/Bayes%27_theorem"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en.wikipedia.org/wiki/Bayes%27_theorem" TargetMode="External"/><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2.xml"/><Relationship Id="rId4" Type="http://schemas.openxmlformats.org/officeDocument/2006/relationships/image" Target="../media/image57.jp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hyperlink" Target="http://en.wikipedia.org/wiki/File:Oak-forest-norris-tn1.jpg" TargetMode="External"/><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hyperlink" Target="http://simharry3.deviantart.com/art/forked-lightning-237648254" TargetMode="External"/><Relationship Id="rId5" Type="http://schemas.openxmlformats.org/officeDocument/2006/relationships/image" Target="../media/image60.jpg"/><Relationship Id="rId4" Type="http://schemas.openxmlformats.org/officeDocument/2006/relationships/image" Target="../media/image59.emf"/></Relationships>
</file>

<file path=ppt/slides/_rels/slide7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61.emf"/><Relationship Id="rId4" Type="http://schemas.openxmlformats.org/officeDocument/2006/relationships/package" Target="../embeddings/Microsoft_Excel_Worksheet3.xlsx"/></Relationships>
</file>

<file path=ppt/slides/_rels/slide7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commons.wikimedia.org/wiki/File:Python_regius_-_ball_python.jpg" TargetMode="External"/><Relationship Id="rId3" Type="http://schemas.openxmlformats.org/officeDocument/2006/relationships/hyperlink" Target="https://en.wikipedia.org/wiki/Common_swift" TargetMode="External"/><Relationship Id="rId7" Type="http://schemas.openxmlformats.org/officeDocument/2006/relationships/image" Target="../media/image9.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pixabay.com/en/prairie-dog-gophers-croissant-208539/" TargetMode="External"/><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640.png"/><Relationship Id="rId4" Type="http://schemas.openxmlformats.org/officeDocument/2006/relationships/image" Target="../media/image70.emf"/></Relationships>
</file>

<file path=ppt/slides/_rels/slide87.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650.png"/><Relationship Id="rId4" Type="http://schemas.openxmlformats.org/officeDocument/2006/relationships/image" Target="../media/image70.emf"/></Relationships>
</file>

<file path=ppt/slides/_rels/slide88.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660.png"/><Relationship Id="rId4" Type="http://schemas.openxmlformats.org/officeDocument/2006/relationships/image" Target="../media/image70.emf"/></Relationships>
</file>

<file path=ppt/slides/_rels/slide8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commons.wikimedia.org/wiki/File:Python_regius_-_ball_python.jpg" TargetMode="External"/><Relationship Id="rId3" Type="http://schemas.openxmlformats.org/officeDocument/2006/relationships/hyperlink" Target="https://en.wikipedia.org/wiki/Common_swift" TargetMode="External"/><Relationship Id="rId7" Type="http://schemas.openxmlformats.org/officeDocument/2006/relationships/image" Target="../media/image9.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pixabay.com/en/prairie-dog-gophers-croissant-208539/" TargetMode="External"/><Relationship Id="rId4" Type="http://schemas.openxmlformats.org/officeDocument/2006/relationships/image" Target="../media/image7.jpeg"/></Relationships>
</file>

<file path=ppt/slides/_rels/slide90.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73.png"/><Relationship Id="rId4" Type="http://schemas.openxmlformats.org/officeDocument/2006/relationships/image" Target="../media/image72.emf"/></Relationships>
</file>

<file path=ppt/slides/_rels/slide91.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73.png"/><Relationship Id="rId4" Type="http://schemas.openxmlformats.org/officeDocument/2006/relationships/image" Target="../media/image74.emf"/></Relationships>
</file>

<file path=ppt/slides/_rels/slide9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en.wikipedia.org/wiki/File:Appalachian_Cove_forest_on_Baxter_Creek_Trail_in_Great_Smoky_Mountains_National_Park.jpg" TargetMode="External"/><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wiki.roadtoamber.com/arden" TargetMode="External"/><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photoeverywhere.co.uk/britain/snowdonia/slides/trees4509.htm" TargetMode="External"/><Relationship Id="rId2" Type="http://schemas.openxmlformats.org/officeDocument/2006/relationships/image" Target="../media/image79.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98.xml.rels><?xml version="1.0" encoding="UTF-8" standalone="yes"?>
<Relationships xmlns="http://schemas.openxmlformats.org/package/2006/relationships"><Relationship Id="rId3" Type="http://schemas.openxmlformats.org/officeDocument/2006/relationships/hyperlink" Target="http://en.wikipedia.org/wiki/File:Oak-forest-norris-tn1.jpg" TargetMode="External"/><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en.wikipedia.org/wiki/File:Oak-forest-norris-tn1.jpg" TargetMode="External"/><Relationship Id="rId2" Type="http://schemas.openxmlformats.org/officeDocument/2006/relationships/image" Target="../media/image5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Machine Learning from Scratch</a:t>
            </a:r>
          </a:p>
        </p:txBody>
      </p:sp>
      <p:sp>
        <p:nvSpPr>
          <p:cNvPr id="3" name="Subtitle 2"/>
          <p:cNvSpPr>
            <a:spLocks noGrp="1"/>
          </p:cNvSpPr>
          <p:nvPr>
            <p:ph type="subTitle" idx="4294967295"/>
          </p:nvPr>
        </p:nvSpPr>
        <p:spPr>
          <a:xfrm>
            <a:off x="855620" y="2933105"/>
            <a:ext cx="9582736" cy="1137793"/>
          </a:xfrm>
        </p:spPr>
        <p:txBody>
          <a:bodyPr>
            <a:normAutofit/>
          </a:bodyPr>
          <a:lstStyle/>
          <a:p>
            <a:pPr marL="0" indent="0">
              <a:buNone/>
            </a:pPr>
            <a:r>
              <a:rPr lang="en-US" sz="2400" dirty="0">
                <a:solidFill>
                  <a:schemeClr val="bg1"/>
                </a:solidFill>
                <a:latin typeface="+mj-lt"/>
              </a:rPr>
              <a:t>Hacking ML without Libraries</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II</a:t>
            </a:r>
            <a:br>
              <a:rPr lang="en-US" sz="4400" dirty="0">
                <a:solidFill>
                  <a:schemeClr val="bg1"/>
                </a:solidFill>
              </a:rPr>
            </a:br>
            <a:r>
              <a:rPr lang="en-US" sz="4400" dirty="0">
                <a:solidFill>
                  <a:schemeClr val="bg1"/>
                </a:solidFill>
              </a:rPr>
              <a:t>Linear Regression and K-Means Clustering</a:t>
            </a:r>
          </a:p>
        </p:txBody>
      </p:sp>
    </p:spTree>
    <p:extLst>
      <p:ext uri="{BB962C8B-B14F-4D97-AF65-F5344CB8AC3E}">
        <p14:creationId xmlns:p14="http://schemas.microsoft.com/office/powerpoint/2010/main" val="11765503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10518364" cy="3977640"/>
          </a:xfrm>
        </p:spPr>
        <p:txBody>
          <a:bodyPr>
            <a:normAutofit lnSpcReduction="10000"/>
          </a:bodyPr>
          <a:lstStyle/>
          <a:p>
            <a:r>
              <a:rPr lang="en-US" dirty="0"/>
              <a:t>You have 100 patients. 44 have Celiac disease, 56 do not. </a:t>
            </a:r>
          </a:p>
          <a:p>
            <a:r>
              <a:rPr lang="en-US" dirty="0"/>
              <a:t>What is the GINI impurity of Celiac to non-Celiac patients?  </a:t>
            </a:r>
          </a:p>
          <a:p>
            <a:r>
              <a:rPr lang="en-US" dirty="0"/>
              <a:t>A) .4928</a:t>
            </a:r>
          </a:p>
          <a:p>
            <a:r>
              <a:rPr lang="en-US" dirty="0"/>
              <a:t>B) .44</a:t>
            </a:r>
          </a:p>
          <a:p>
            <a:r>
              <a:rPr lang="en-US" dirty="0"/>
              <a:t>C) .56</a:t>
            </a:r>
          </a:p>
          <a:p>
            <a:r>
              <a:rPr lang="en-US" dirty="0"/>
              <a:t>D) .4720</a:t>
            </a:r>
          </a:p>
          <a:p>
            <a:endParaRPr lang="en-US" dirty="0"/>
          </a:p>
        </p:txBody>
      </p:sp>
      <p:pic>
        <p:nvPicPr>
          <p:cNvPr id="5" name="Picture 4" descr="A close up of a plant&#10;&#10;Description automatically generated">
            <a:extLst>
              <a:ext uri="{FF2B5EF4-FFF2-40B4-BE49-F238E27FC236}">
                <a16:creationId xmlns:a16="http://schemas.microsoft.com/office/drawing/2014/main" id="{11F4AD28-02BA-4899-BC76-233D59FD7D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62433" y="1382423"/>
            <a:ext cx="2934660" cy="4190695"/>
          </a:xfrm>
          <a:prstGeom prst="rect">
            <a:avLst/>
          </a:prstGeom>
        </p:spPr>
      </p:pic>
    </p:spTree>
    <p:extLst>
      <p:ext uri="{BB962C8B-B14F-4D97-AF65-F5344CB8AC3E}">
        <p14:creationId xmlns:p14="http://schemas.microsoft.com/office/powerpoint/2010/main" val="12363355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10518364" cy="3977640"/>
          </a:xfrm>
        </p:spPr>
        <p:txBody>
          <a:bodyPr>
            <a:normAutofit lnSpcReduction="10000"/>
          </a:bodyPr>
          <a:lstStyle/>
          <a:p>
            <a:r>
              <a:rPr lang="en-US" dirty="0"/>
              <a:t>You have 100 patients. 44 have Celiac disease, 56 do not. </a:t>
            </a:r>
          </a:p>
          <a:p>
            <a:r>
              <a:rPr lang="en-US" dirty="0"/>
              <a:t>What is the GINI impurity of Celiac to non-Celiac patients?  </a:t>
            </a:r>
          </a:p>
          <a:p>
            <a:r>
              <a:rPr lang="en-US" dirty="0"/>
              <a:t>A) .4928</a:t>
            </a:r>
          </a:p>
          <a:p>
            <a:r>
              <a:rPr lang="en-US" dirty="0"/>
              <a:t>B) .44</a:t>
            </a:r>
          </a:p>
          <a:p>
            <a:r>
              <a:rPr lang="en-US" dirty="0"/>
              <a:t>C) .56</a:t>
            </a:r>
          </a:p>
          <a:p>
            <a:r>
              <a:rPr lang="en-US" dirty="0"/>
              <a:t>D) .4720</a:t>
            </a:r>
          </a:p>
          <a:p>
            <a:endParaRPr lang="en-US" dirty="0"/>
          </a:p>
        </p:txBody>
      </p:sp>
      <p:sp>
        <p:nvSpPr>
          <p:cNvPr id="4" name="Oval 3">
            <a:extLst>
              <a:ext uri="{FF2B5EF4-FFF2-40B4-BE49-F238E27FC236}">
                <a16:creationId xmlns:a16="http://schemas.microsoft.com/office/drawing/2014/main" id="{64A33EAD-529D-4CC8-80B9-B1F5909DE373}"/>
              </a:ext>
            </a:extLst>
          </p:cNvPr>
          <p:cNvSpPr/>
          <p:nvPr/>
        </p:nvSpPr>
        <p:spPr>
          <a:xfrm>
            <a:off x="340242" y="2727252"/>
            <a:ext cx="1371600" cy="6113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4C4797C-2CFE-4915-B513-3FE84D6CE0F4}"/>
              </a:ext>
            </a:extLst>
          </p:cNvPr>
          <p:cNvSpPr txBox="1"/>
          <p:nvPr/>
        </p:nvSpPr>
        <p:spPr>
          <a:xfrm>
            <a:off x="2020186" y="2806996"/>
            <a:ext cx="4800600" cy="914400"/>
          </a:xfrm>
          <a:prstGeom prst="rect">
            <a:avLst/>
          </a:prstGeom>
        </p:spPr>
        <p:txBody>
          <a:bodyPr vert="horz" wrap="square" lIns="91440" tIns="45720" rIns="91440" bIns="45720" rtlCol="0">
            <a:normAutofit/>
          </a:bodyPr>
          <a:lstStyle/>
          <a:p>
            <a:pPr algn="l">
              <a:spcAft>
                <a:spcPts val="2000"/>
              </a:spcAft>
            </a:pPr>
            <a:endParaRPr lang="en-US" sz="1600" dirty="0">
              <a:solidFill>
                <a:srgbClr val="FF0000"/>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64957B1-90D9-4D79-85F6-111F94D53379}"/>
                  </a:ext>
                </a:extLst>
              </p:cNvPr>
              <p:cNvSpPr txBox="1"/>
              <p:nvPr/>
            </p:nvSpPr>
            <p:spPr>
              <a:xfrm>
                <a:off x="850605" y="2687380"/>
                <a:ext cx="4800600" cy="914400"/>
              </a:xfrm>
              <a:prstGeom prst="rect">
                <a:avLst/>
              </a:prstGeom>
            </p:spPr>
            <p:txBody>
              <a:bodyPr vert="horz" wrap="square" lIns="91440" tIns="45720" rIns="91440" bIns="45720" rtlCol="0">
                <a:normAutofit fontScale="92500"/>
              </a:bodyPr>
              <a:lstStyle/>
              <a:p>
                <a:pPr>
                  <a:spcAft>
                    <a:spcPts val="2000"/>
                  </a:spcAft>
                </a:pPr>
                <a14:m>
                  <m:oMathPara xmlns:m="http://schemas.openxmlformats.org/officeDocument/2006/math">
                    <m:oMathParaPr>
                      <m:jc m:val="centerGroup"/>
                    </m:oMathParaPr>
                    <m:oMath xmlns:m="http://schemas.openxmlformats.org/officeDocument/2006/math">
                      <m:r>
                        <a:rPr lang="en-US" sz="1600" b="0" i="1" smtClean="0">
                          <a:solidFill>
                            <a:srgbClr val="FF0000"/>
                          </a:solidFill>
                          <a:latin typeface="Cambria Math" panose="02040503050406030204" pitchFamily="18" charset="0"/>
                          <a:cs typeface="Segoe UI" panose="020B0502040204020203" pitchFamily="34" charset="0"/>
                        </a:rPr>
                        <m:t>1 −</m:t>
                      </m:r>
                      <m:sSup>
                        <m:sSupPr>
                          <m:ctrlPr>
                            <a:rPr lang="en-US" sz="1600" b="0" i="1" smtClean="0">
                              <a:solidFill>
                                <a:srgbClr val="FF0000"/>
                              </a:solidFill>
                              <a:latin typeface="Cambria Math" panose="02040503050406030204" pitchFamily="18" charset="0"/>
                              <a:cs typeface="Segoe UI" panose="020B0502040204020203" pitchFamily="34" charset="0"/>
                            </a:rPr>
                          </m:ctrlPr>
                        </m:sSupPr>
                        <m:e>
                          <m:d>
                            <m:dPr>
                              <m:ctrlPr>
                                <a:rPr lang="en-US" sz="1600" i="1">
                                  <a:solidFill>
                                    <a:srgbClr val="FF0000"/>
                                  </a:solidFill>
                                  <a:latin typeface="Cambria Math" panose="02040503050406030204" pitchFamily="18" charset="0"/>
                                  <a:cs typeface="Segoe UI" panose="020B0502040204020203" pitchFamily="34" charset="0"/>
                                </a:rPr>
                              </m:ctrlPr>
                            </m:dPr>
                            <m:e>
                              <m:f>
                                <m:fPr>
                                  <m:ctrlPr>
                                    <a:rPr lang="en-US" sz="1600" i="1">
                                      <a:solidFill>
                                        <a:srgbClr val="FF0000"/>
                                      </a:solidFill>
                                      <a:latin typeface="Cambria Math" panose="02040503050406030204" pitchFamily="18" charset="0"/>
                                      <a:cs typeface="Segoe UI" panose="020B0502040204020203" pitchFamily="34" charset="0"/>
                                    </a:rPr>
                                  </m:ctrlPr>
                                </m:fPr>
                                <m:num>
                                  <m:r>
                                    <a:rPr lang="en-US" sz="1600" i="1">
                                      <a:solidFill>
                                        <a:srgbClr val="FF0000"/>
                                      </a:solidFill>
                                      <a:latin typeface="Cambria Math" panose="02040503050406030204" pitchFamily="18" charset="0"/>
                                      <a:cs typeface="Segoe UI" panose="020B0502040204020203" pitchFamily="34" charset="0"/>
                                    </a:rPr>
                                    <m:t>44</m:t>
                                  </m:r>
                                </m:num>
                                <m:den>
                                  <m:r>
                                    <a:rPr lang="en-US" sz="1600" i="1">
                                      <a:solidFill>
                                        <a:srgbClr val="FF0000"/>
                                      </a:solidFill>
                                      <a:latin typeface="Cambria Math" panose="02040503050406030204" pitchFamily="18" charset="0"/>
                                      <a:cs typeface="Segoe UI" panose="020B0502040204020203" pitchFamily="34" charset="0"/>
                                    </a:rPr>
                                    <m:t>100</m:t>
                                  </m:r>
                                </m:den>
                              </m:f>
                            </m:e>
                          </m:d>
                        </m:e>
                        <m:sup>
                          <m:r>
                            <a:rPr lang="en-US" sz="1600" b="0" i="1" smtClean="0">
                              <a:solidFill>
                                <a:srgbClr val="FF0000"/>
                              </a:solidFill>
                              <a:latin typeface="Cambria Math" panose="02040503050406030204" pitchFamily="18" charset="0"/>
                              <a:cs typeface="Segoe UI" panose="020B0502040204020203" pitchFamily="34" charset="0"/>
                            </a:rPr>
                            <m:t>2</m:t>
                          </m:r>
                        </m:sup>
                      </m:sSup>
                      <m:r>
                        <a:rPr lang="en-US" sz="1600" b="0" i="1" smtClean="0">
                          <a:solidFill>
                            <a:srgbClr val="FF0000"/>
                          </a:solidFill>
                          <a:latin typeface="Cambria Math" panose="02040503050406030204" pitchFamily="18" charset="0"/>
                          <a:cs typeface="Segoe UI" panose="020B0502040204020203" pitchFamily="34" charset="0"/>
                        </a:rPr>
                        <m:t>−</m:t>
                      </m:r>
                      <m:sSup>
                        <m:sSupPr>
                          <m:ctrlPr>
                            <a:rPr lang="en-US" sz="1600" i="1">
                              <a:solidFill>
                                <a:srgbClr val="FF0000"/>
                              </a:solidFill>
                              <a:latin typeface="Cambria Math" panose="02040503050406030204" pitchFamily="18" charset="0"/>
                              <a:cs typeface="Segoe UI" panose="020B0502040204020203" pitchFamily="34" charset="0"/>
                            </a:rPr>
                          </m:ctrlPr>
                        </m:sSupPr>
                        <m:e>
                          <m:d>
                            <m:dPr>
                              <m:ctrlPr>
                                <a:rPr lang="en-US" sz="1600" i="1">
                                  <a:solidFill>
                                    <a:srgbClr val="FF0000"/>
                                  </a:solidFill>
                                  <a:latin typeface="Cambria Math" panose="02040503050406030204" pitchFamily="18" charset="0"/>
                                  <a:cs typeface="Segoe UI" panose="020B0502040204020203" pitchFamily="34" charset="0"/>
                                </a:rPr>
                              </m:ctrlPr>
                            </m:dPr>
                            <m:e>
                              <m:f>
                                <m:fPr>
                                  <m:ctrlPr>
                                    <a:rPr lang="en-US" sz="1600" i="1">
                                      <a:solidFill>
                                        <a:srgbClr val="FF0000"/>
                                      </a:solidFill>
                                      <a:latin typeface="Cambria Math" panose="02040503050406030204" pitchFamily="18" charset="0"/>
                                      <a:cs typeface="Segoe UI" panose="020B0502040204020203" pitchFamily="34" charset="0"/>
                                    </a:rPr>
                                  </m:ctrlPr>
                                </m:fPr>
                                <m:num>
                                  <m:r>
                                    <a:rPr lang="en-US" sz="1600" b="0" i="1" smtClean="0">
                                      <a:solidFill>
                                        <a:srgbClr val="FF0000"/>
                                      </a:solidFill>
                                      <a:latin typeface="Cambria Math" panose="02040503050406030204" pitchFamily="18" charset="0"/>
                                      <a:cs typeface="Segoe UI" panose="020B0502040204020203" pitchFamily="34" charset="0"/>
                                    </a:rPr>
                                    <m:t>56</m:t>
                                  </m:r>
                                </m:num>
                                <m:den>
                                  <m:r>
                                    <a:rPr lang="en-US" sz="1600" i="1">
                                      <a:solidFill>
                                        <a:srgbClr val="FF0000"/>
                                      </a:solidFill>
                                      <a:latin typeface="Cambria Math" panose="02040503050406030204" pitchFamily="18" charset="0"/>
                                      <a:cs typeface="Segoe UI" panose="020B0502040204020203" pitchFamily="34" charset="0"/>
                                    </a:rPr>
                                    <m:t>100</m:t>
                                  </m:r>
                                </m:den>
                              </m:f>
                            </m:e>
                          </m:d>
                        </m:e>
                        <m:sup>
                          <m:r>
                            <a:rPr lang="en-US" sz="1600" i="1">
                              <a:solidFill>
                                <a:srgbClr val="FF0000"/>
                              </a:solidFill>
                              <a:latin typeface="Cambria Math" panose="02040503050406030204" pitchFamily="18" charset="0"/>
                              <a:cs typeface="Segoe UI" panose="020B0502040204020203" pitchFamily="34" charset="0"/>
                            </a:rPr>
                            <m:t>2</m:t>
                          </m:r>
                        </m:sup>
                      </m:sSup>
                      <m:r>
                        <a:rPr lang="en-US" sz="1600" b="0" i="1" smtClean="0">
                          <a:solidFill>
                            <a:srgbClr val="FF0000"/>
                          </a:solidFill>
                          <a:latin typeface="Cambria Math" panose="02040503050406030204" pitchFamily="18" charset="0"/>
                          <a:cs typeface="Segoe UI" panose="020B0502040204020203" pitchFamily="34" charset="0"/>
                        </a:rPr>
                        <m:t>= .4928</m:t>
                      </m:r>
                    </m:oMath>
                  </m:oMathPara>
                </a14:m>
                <a:endParaRPr lang="en-US" sz="1600" dirty="0">
                  <a:solidFill>
                    <a:srgbClr val="FF0000"/>
                  </a:solidFill>
                  <a:latin typeface="Segoe UI" panose="020B0502040204020203" pitchFamily="34" charset="0"/>
                  <a:cs typeface="Segoe UI" panose="020B0502040204020203" pitchFamily="34" charset="0"/>
                </a:endParaRPr>
              </a:p>
            </p:txBody>
          </p:sp>
        </mc:Choice>
        <mc:Fallback xmlns="">
          <p:sp>
            <p:nvSpPr>
              <p:cNvPr id="6" name="TextBox 5">
                <a:extLst>
                  <a:ext uri="{FF2B5EF4-FFF2-40B4-BE49-F238E27FC236}">
                    <a16:creationId xmlns:a16="http://schemas.microsoft.com/office/drawing/2014/main" id="{D64957B1-90D9-4D79-85F6-111F94D53379}"/>
                  </a:ext>
                </a:extLst>
              </p:cNvPr>
              <p:cNvSpPr txBox="1">
                <a:spLocks noRot="1" noChangeAspect="1" noMove="1" noResize="1" noEditPoints="1" noAdjustHandles="1" noChangeArrowheads="1" noChangeShapeType="1" noTextEdit="1"/>
              </p:cNvSpPr>
              <p:nvPr/>
            </p:nvSpPr>
            <p:spPr>
              <a:xfrm>
                <a:off x="850605" y="2687380"/>
                <a:ext cx="4800600" cy="914400"/>
              </a:xfrm>
              <a:prstGeom prst="rect">
                <a:avLst/>
              </a:prstGeom>
              <a:blipFill>
                <a:blip r:embed="rId2"/>
                <a:stretch>
                  <a:fillRect/>
                </a:stretch>
              </a:blipFill>
            </p:spPr>
            <p:txBody>
              <a:bodyPr/>
              <a:lstStyle/>
              <a:p>
                <a:r>
                  <a:rPr lang="en-US">
                    <a:noFill/>
                  </a:rPr>
                  <a:t> </a:t>
                </a:r>
              </a:p>
            </p:txBody>
          </p:sp>
        </mc:Fallback>
      </mc:AlternateContent>
      <p:pic>
        <p:nvPicPr>
          <p:cNvPr id="7" name="Picture 6" descr="A close up of a plant&#10;&#10;Description automatically generated">
            <a:extLst>
              <a:ext uri="{FF2B5EF4-FFF2-40B4-BE49-F238E27FC236}">
                <a16:creationId xmlns:a16="http://schemas.microsoft.com/office/drawing/2014/main" id="{5A9AB0BC-BCD5-4AE5-B622-B98537075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433" y="1382423"/>
            <a:ext cx="2934660" cy="4190695"/>
          </a:xfrm>
          <a:prstGeom prst="rect">
            <a:avLst/>
          </a:prstGeom>
        </p:spPr>
      </p:pic>
    </p:spTree>
    <p:extLst>
      <p:ext uri="{BB962C8B-B14F-4D97-AF65-F5344CB8AC3E}">
        <p14:creationId xmlns:p14="http://schemas.microsoft.com/office/powerpoint/2010/main" val="40613773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7317964" cy="4768490"/>
          </a:xfrm>
        </p:spPr>
        <p:txBody>
          <a:bodyPr/>
          <a:lstStyle/>
          <a:p>
            <a:r>
              <a:rPr lang="en-US" dirty="0"/>
              <a:t>You have 100 patients. 45 complained of stomach pain after drinking beer, the other 55 did not. </a:t>
            </a:r>
          </a:p>
          <a:p>
            <a:r>
              <a:rPr lang="en-US" dirty="0"/>
              <a:t>Of the 45 patients with stomach pain, 37 have Celiac disease. </a:t>
            </a:r>
          </a:p>
          <a:p>
            <a:r>
              <a:rPr lang="en-US" dirty="0"/>
              <a:t>Of the 55 patients without stomach pain, 7 have Celiac disease.</a:t>
            </a:r>
          </a:p>
          <a:p>
            <a:r>
              <a:rPr lang="en-US" dirty="0"/>
              <a:t>What is the weighted GINI impurity for using post-beer stomach pain to determine whether a patient has Celiac disease? </a:t>
            </a:r>
          </a:p>
          <a:p>
            <a:r>
              <a:rPr lang="en-US" dirty="0"/>
              <a:t>A) .50       B) .2537        C) .4506        D) .45</a:t>
            </a:r>
          </a:p>
          <a:p>
            <a:endParaRPr lang="en-US" dirty="0"/>
          </a:p>
        </p:txBody>
      </p:sp>
      <p:pic>
        <p:nvPicPr>
          <p:cNvPr id="5" name="Picture 4" descr="A glass of beer on a table&#10;&#10;Description automatically generated">
            <a:extLst>
              <a:ext uri="{FF2B5EF4-FFF2-40B4-BE49-F238E27FC236}">
                <a16:creationId xmlns:a16="http://schemas.microsoft.com/office/drawing/2014/main" id="{4DE37AD1-1239-4212-A8ED-8830C6F8E6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4136" y="1435608"/>
            <a:ext cx="3670031" cy="2058887"/>
          </a:xfrm>
          <a:prstGeom prst="rect">
            <a:avLst/>
          </a:prstGeom>
        </p:spPr>
      </p:pic>
    </p:spTree>
    <p:extLst>
      <p:ext uri="{BB962C8B-B14F-4D97-AF65-F5344CB8AC3E}">
        <p14:creationId xmlns:p14="http://schemas.microsoft.com/office/powerpoint/2010/main" val="406443214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7317964" cy="4768490"/>
          </a:xfrm>
        </p:spPr>
        <p:txBody>
          <a:bodyPr/>
          <a:lstStyle/>
          <a:p>
            <a:r>
              <a:rPr lang="en-US" dirty="0"/>
              <a:t>You have 100 patients. 45 complained of stomach pain after drinking beer, the other 55 did not. </a:t>
            </a:r>
          </a:p>
          <a:p>
            <a:r>
              <a:rPr lang="en-US" dirty="0"/>
              <a:t>Of the 45 patients with stomach pain, 37 have Celiac disease. </a:t>
            </a:r>
          </a:p>
          <a:p>
            <a:r>
              <a:rPr lang="en-US" dirty="0"/>
              <a:t>Of the 55 patients without stomach pain, 7 have Celiac disease.</a:t>
            </a:r>
          </a:p>
          <a:p>
            <a:r>
              <a:rPr lang="en-US" dirty="0"/>
              <a:t>What is the weighted GINI impurity for </a:t>
            </a:r>
            <a:r>
              <a:rPr lang="en-US"/>
              <a:t>using post-beer stomach </a:t>
            </a:r>
            <a:r>
              <a:rPr lang="en-US" dirty="0"/>
              <a:t>pain to determine whether a patient has Celiac disease? </a:t>
            </a:r>
          </a:p>
          <a:p>
            <a:r>
              <a:rPr lang="en-US" dirty="0"/>
              <a:t>A) .50       B) .2537        C) .4506        D) .45</a:t>
            </a:r>
          </a:p>
          <a:p>
            <a:endParaRPr lang="en-US" dirty="0"/>
          </a:p>
        </p:txBody>
      </p:sp>
      <p:pic>
        <p:nvPicPr>
          <p:cNvPr id="5" name="Picture 4" descr="A glass of beer on a table&#10;&#10;Description automatically generated">
            <a:extLst>
              <a:ext uri="{FF2B5EF4-FFF2-40B4-BE49-F238E27FC236}">
                <a16:creationId xmlns:a16="http://schemas.microsoft.com/office/drawing/2014/main" id="{4DE37AD1-1239-4212-A8ED-8830C6F8E6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4136" y="1435608"/>
            <a:ext cx="3670031" cy="2058887"/>
          </a:xfrm>
          <a:prstGeom prst="rect">
            <a:avLst/>
          </a:prstGeom>
        </p:spPr>
      </p:pic>
      <p:sp>
        <p:nvSpPr>
          <p:cNvPr id="6" name="Oval 5">
            <a:extLst>
              <a:ext uri="{FF2B5EF4-FFF2-40B4-BE49-F238E27FC236}">
                <a16:creationId xmlns:a16="http://schemas.microsoft.com/office/drawing/2014/main" id="{41FABB77-18A0-45A4-8D51-05BA4DA2368D}"/>
              </a:ext>
            </a:extLst>
          </p:cNvPr>
          <p:cNvSpPr/>
          <p:nvPr/>
        </p:nvSpPr>
        <p:spPr>
          <a:xfrm>
            <a:off x="1297172" y="5007936"/>
            <a:ext cx="1371600" cy="6113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491B6AE-0002-4DA6-B2F9-68FC65DE81B7}"/>
                  </a:ext>
                </a:extLst>
              </p:cNvPr>
              <p:cNvSpPr txBox="1"/>
              <p:nvPr/>
            </p:nvSpPr>
            <p:spPr>
              <a:xfrm>
                <a:off x="1584224" y="5767206"/>
                <a:ext cx="7453449" cy="1458575"/>
              </a:xfrm>
              <a:prstGeom prst="rect">
                <a:avLst/>
              </a:prstGeom>
            </p:spPr>
            <p:txBody>
              <a:bodyPr vert="horz" wrap="square" lIns="91440" tIns="45720" rIns="91440" bIns="45720" rtlCol="0">
                <a:normAutofit/>
              </a:bodyPr>
              <a:lstStyle/>
              <a:p>
                <a:pPr>
                  <a:spcAft>
                    <a:spcPts val="2000"/>
                  </a:spcAft>
                </a:pPr>
                <a:r>
                  <a:rPr lang="en-US" sz="2000" b="0" dirty="0">
                    <a:solidFill>
                      <a:srgbClr val="FF0000"/>
                    </a:solidFill>
                    <a:cs typeface="Segoe UI" panose="020B0502040204020203" pitchFamily="34" charset="0"/>
                  </a:rPr>
                  <a:t>(</a:t>
                </a:r>
                <a14:m>
                  <m:oMath xmlns:m="http://schemas.openxmlformats.org/officeDocument/2006/math">
                    <m:f>
                      <m:fPr>
                        <m:ctrlPr>
                          <a:rPr lang="en-US" sz="2000" b="0" i="1" smtClean="0">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45</m:t>
                        </m:r>
                      </m:num>
                      <m:den>
                        <m:r>
                          <a:rPr lang="en-US" sz="2000" b="0" i="1" smtClean="0">
                            <a:solidFill>
                              <a:srgbClr val="FF0000"/>
                            </a:solidFill>
                            <a:latin typeface="Cambria Math" panose="02040503050406030204" pitchFamily="18" charset="0"/>
                            <a:cs typeface="Segoe UI" panose="020B0502040204020203" pitchFamily="34" charset="0"/>
                          </a:rPr>
                          <m:t>100</m:t>
                        </m:r>
                      </m:den>
                    </m:f>
                    <m:r>
                      <a:rPr lang="en-US" sz="2000" b="0" i="1" smtClean="0">
                        <a:solidFill>
                          <a:srgbClr val="FF0000"/>
                        </a:solidFill>
                        <a:latin typeface="Cambria Math" panose="02040503050406030204" pitchFamily="18" charset="0"/>
                        <a:cs typeface="Segoe UI" panose="020B0502040204020203" pitchFamily="34" charset="0"/>
                      </a:rPr>
                      <m:t>)</m:t>
                    </m:r>
                    <m:d>
                      <m:dPr>
                        <m:ctrlPr>
                          <a:rPr lang="en-US" sz="2000" b="0" i="1" smtClean="0">
                            <a:solidFill>
                              <a:srgbClr val="FF0000"/>
                            </a:solidFill>
                            <a:latin typeface="Cambria Math" panose="02040503050406030204" pitchFamily="18" charset="0"/>
                            <a:cs typeface="Segoe UI" panose="020B0502040204020203" pitchFamily="34" charset="0"/>
                          </a:rPr>
                        </m:ctrlPr>
                      </m:dPr>
                      <m:e>
                        <m:r>
                          <a:rPr lang="en-US" sz="2000" b="0" i="1" smtClean="0">
                            <a:solidFill>
                              <a:srgbClr val="FF0000"/>
                            </a:solidFill>
                            <a:latin typeface="Cambria Math" panose="02040503050406030204" pitchFamily="18" charset="0"/>
                            <a:cs typeface="Segoe UI" panose="020B0502040204020203" pitchFamily="34" charset="0"/>
                          </a:rPr>
                          <m:t>1 −</m:t>
                        </m:r>
                        <m:sSup>
                          <m:sSupPr>
                            <m:ctrlPr>
                              <a:rPr lang="en-US" sz="2000" b="0" i="1" smtClean="0">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37</m:t>
                                    </m:r>
                                  </m:num>
                                  <m:den>
                                    <m:r>
                                      <a:rPr lang="en-US" sz="2000" b="0" i="1" smtClean="0">
                                        <a:solidFill>
                                          <a:srgbClr val="FF0000"/>
                                        </a:solidFill>
                                        <a:latin typeface="Cambria Math" panose="02040503050406030204" pitchFamily="18" charset="0"/>
                                        <a:cs typeface="Segoe UI" panose="020B0502040204020203" pitchFamily="34" charset="0"/>
                                      </a:rPr>
                                      <m:t>45</m:t>
                                    </m:r>
                                  </m:den>
                                </m:f>
                              </m:e>
                            </m:d>
                          </m:e>
                          <m:sup>
                            <m:r>
                              <a:rPr lang="en-US" sz="2000" b="0" i="1" smtClean="0">
                                <a:solidFill>
                                  <a:srgbClr val="FF0000"/>
                                </a:solidFill>
                                <a:latin typeface="Cambria Math" panose="02040503050406030204" pitchFamily="18" charset="0"/>
                                <a:cs typeface="Segoe UI" panose="020B0502040204020203" pitchFamily="34" charset="0"/>
                              </a:rPr>
                              <m:t>2</m:t>
                            </m:r>
                          </m:sup>
                        </m:sSup>
                        <m:r>
                          <a:rPr lang="en-US" sz="2000" b="0" i="1" smtClean="0">
                            <a:solidFill>
                              <a:srgbClr val="FF0000"/>
                            </a:solidFill>
                            <a:latin typeface="Cambria Math" panose="02040503050406030204" pitchFamily="18" charset="0"/>
                            <a:cs typeface="Segoe UI" panose="020B0502040204020203" pitchFamily="34" charset="0"/>
                          </a:rPr>
                          <m:t>−</m:t>
                        </m:r>
                        <m:sSup>
                          <m:sSupPr>
                            <m:ctrlPr>
                              <a:rPr lang="en-US" sz="2000" i="1">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8</m:t>
                                    </m:r>
                                  </m:num>
                                  <m:den>
                                    <m:r>
                                      <a:rPr lang="en-US" sz="2000" b="0" i="1" smtClean="0">
                                        <a:solidFill>
                                          <a:srgbClr val="FF0000"/>
                                        </a:solidFill>
                                        <a:latin typeface="Cambria Math" panose="02040503050406030204" pitchFamily="18" charset="0"/>
                                        <a:cs typeface="Segoe UI" panose="020B0502040204020203" pitchFamily="34" charset="0"/>
                                      </a:rPr>
                                      <m:t>45</m:t>
                                    </m:r>
                                  </m:den>
                                </m:f>
                              </m:e>
                            </m:d>
                          </m:e>
                          <m:sup>
                            <m:r>
                              <a:rPr lang="en-US" sz="2000" i="1">
                                <a:solidFill>
                                  <a:srgbClr val="FF0000"/>
                                </a:solidFill>
                                <a:latin typeface="Cambria Math" panose="02040503050406030204" pitchFamily="18" charset="0"/>
                                <a:cs typeface="Segoe UI" panose="020B0502040204020203" pitchFamily="34" charset="0"/>
                              </a:rPr>
                              <m:t>2</m:t>
                            </m:r>
                          </m:sup>
                        </m:sSup>
                      </m:e>
                    </m:d>
                  </m:oMath>
                </a14:m>
                <a:r>
                  <a:rPr lang="en-US" sz="2000" dirty="0">
                    <a:solidFill>
                      <a:srgbClr val="FF0000"/>
                    </a:solidFill>
                    <a:latin typeface="Segoe UI" panose="020B0502040204020203" pitchFamily="34" charset="0"/>
                    <a:cs typeface="Segoe UI" panose="020B0502040204020203" pitchFamily="34" charset="0"/>
                  </a:rPr>
                  <a:t>+ </a:t>
                </a:r>
                <a:r>
                  <a:rPr lang="en-US" sz="2000" dirty="0">
                    <a:solidFill>
                      <a:srgbClr val="FF0000"/>
                    </a:solidFill>
                    <a:cs typeface="Segoe UI" panose="020B0502040204020203" pitchFamily="34" charset="0"/>
                  </a:rPr>
                  <a:t>(</a:t>
                </a:r>
                <a14:m>
                  <m:oMath xmlns:m="http://schemas.openxmlformats.org/officeDocument/2006/math">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55</m:t>
                        </m:r>
                      </m:num>
                      <m:den>
                        <m:r>
                          <a:rPr lang="en-US" sz="2000" i="1">
                            <a:solidFill>
                              <a:srgbClr val="FF0000"/>
                            </a:solidFill>
                            <a:latin typeface="Cambria Math" panose="02040503050406030204" pitchFamily="18" charset="0"/>
                            <a:cs typeface="Segoe UI" panose="020B0502040204020203" pitchFamily="34" charset="0"/>
                          </a:rPr>
                          <m:t>100</m:t>
                        </m:r>
                      </m:den>
                    </m:f>
                    <m:r>
                      <a:rPr lang="en-US" sz="2000" i="1">
                        <a:solidFill>
                          <a:srgbClr val="FF0000"/>
                        </a:solidFill>
                        <a:latin typeface="Cambria Math" panose="02040503050406030204" pitchFamily="18" charset="0"/>
                        <a:cs typeface="Segoe UI" panose="020B0502040204020203" pitchFamily="34" charset="0"/>
                      </a:rPr>
                      <m:t>)</m:t>
                    </m:r>
                    <m:d>
                      <m:dPr>
                        <m:ctrlPr>
                          <a:rPr lang="en-US" sz="2000" i="1">
                            <a:solidFill>
                              <a:srgbClr val="FF0000"/>
                            </a:solidFill>
                            <a:latin typeface="Cambria Math" panose="02040503050406030204" pitchFamily="18" charset="0"/>
                            <a:cs typeface="Segoe UI" panose="020B0502040204020203" pitchFamily="34" charset="0"/>
                          </a:rPr>
                        </m:ctrlPr>
                      </m:dPr>
                      <m:e>
                        <m:r>
                          <a:rPr lang="en-US" sz="2000" i="1">
                            <a:solidFill>
                              <a:srgbClr val="FF0000"/>
                            </a:solidFill>
                            <a:latin typeface="Cambria Math" panose="02040503050406030204" pitchFamily="18" charset="0"/>
                            <a:cs typeface="Segoe UI" panose="020B0502040204020203" pitchFamily="34" charset="0"/>
                          </a:rPr>
                          <m:t>1 −</m:t>
                        </m:r>
                        <m:sSup>
                          <m:sSupPr>
                            <m:ctrlPr>
                              <a:rPr lang="en-US" sz="2000" i="1">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7</m:t>
                                    </m:r>
                                  </m:num>
                                  <m:den>
                                    <m:r>
                                      <a:rPr lang="en-US" sz="2000" b="0" i="1" smtClean="0">
                                        <a:solidFill>
                                          <a:srgbClr val="FF0000"/>
                                        </a:solidFill>
                                        <a:latin typeface="Cambria Math" panose="02040503050406030204" pitchFamily="18" charset="0"/>
                                        <a:cs typeface="Segoe UI" panose="020B0502040204020203" pitchFamily="34" charset="0"/>
                                      </a:rPr>
                                      <m:t>5</m:t>
                                    </m:r>
                                    <m:r>
                                      <a:rPr lang="en-US" sz="2000" i="1">
                                        <a:solidFill>
                                          <a:srgbClr val="FF0000"/>
                                        </a:solidFill>
                                        <a:latin typeface="Cambria Math" panose="02040503050406030204" pitchFamily="18" charset="0"/>
                                        <a:cs typeface="Segoe UI" panose="020B0502040204020203" pitchFamily="34" charset="0"/>
                                      </a:rPr>
                                      <m:t>5</m:t>
                                    </m:r>
                                  </m:den>
                                </m:f>
                              </m:e>
                            </m:d>
                          </m:e>
                          <m:sup>
                            <m:r>
                              <a:rPr lang="en-US" sz="2000" i="1">
                                <a:solidFill>
                                  <a:srgbClr val="FF0000"/>
                                </a:solidFill>
                                <a:latin typeface="Cambria Math" panose="02040503050406030204" pitchFamily="18" charset="0"/>
                                <a:cs typeface="Segoe UI" panose="020B0502040204020203" pitchFamily="34" charset="0"/>
                              </a:rPr>
                              <m:t>2</m:t>
                            </m:r>
                          </m:sup>
                        </m:sSup>
                        <m:r>
                          <a:rPr lang="en-US" sz="2000" i="1">
                            <a:solidFill>
                              <a:srgbClr val="FF0000"/>
                            </a:solidFill>
                            <a:latin typeface="Cambria Math" panose="02040503050406030204" pitchFamily="18" charset="0"/>
                            <a:cs typeface="Segoe UI" panose="020B0502040204020203" pitchFamily="34" charset="0"/>
                          </a:rPr>
                          <m:t>−</m:t>
                        </m:r>
                        <m:sSup>
                          <m:sSupPr>
                            <m:ctrlPr>
                              <a:rPr lang="en-US" sz="2000" i="1">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4</m:t>
                                    </m:r>
                                    <m:r>
                                      <a:rPr lang="en-US" sz="2000" i="1">
                                        <a:solidFill>
                                          <a:srgbClr val="FF0000"/>
                                        </a:solidFill>
                                        <a:latin typeface="Cambria Math" panose="02040503050406030204" pitchFamily="18" charset="0"/>
                                        <a:cs typeface="Segoe UI" panose="020B0502040204020203" pitchFamily="34" charset="0"/>
                                      </a:rPr>
                                      <m:t>8</m:t>
                                    </m:r>
                                  </m:num>
                                  <m:den>
                                    <m:r>
                                      <a:rPr lang="en-US" sz="2000" b="0" i="1" smtClean="0">
                                        <a:solidFill>
                                          <a:srgbClr val="FF0000"/>
                                        </a:solidFill>
                                        <a:latin typeface="Cambria Math" panose="02040503050406030204" pitchFamily="18" charset="0"/>
                                        <a:cs typeface="Segoe UI" panose="020B0502040204020203" pitchFamily="34" charset="0"/>
                                      </a:rPr>
                                      <m:t>5</m:t>
                                    </m:r>
                                    <m:r>
                                      <a:rPr lang="en-US" sz="2000" i="1">
                                        <a:solidFill>
                                          <a:srgbClr val="FF0000"/>
                                        </a:solidFill>
                                        <a:latin typeface="Cambria Math" panose="02040503050406030204" pitchFamily="18" charset="0"/>
                                        <a:cs typeface="Segoe UI" panose="020B0502040204020203" pitchFamily="34" charset="0"/>
                                      </a:rPr>
                                      <m:t>5</m:t>
                                    </m:r>
                                  </m:den>
                                </m:f>
                              </m:e>
                            </m:d>
                          </m:e>
                          <m:sup>
                            <m:r>
                              <a:rPr lang="en-US" sz="2000" i="1">
                                <a:solidFill>
                                  <a:srgbClr val="FF0000"/>
                                </a:solidFill>
                                <a:latin typeface="Cambria Math" panose="02040503050406030204" pitchFamily="18" charset="0"/>
                                <a:cs typeface="Segoe UI" panose="020B0502040204020203" pitchFamily="34" charset="0"/>
                              </a:rPr>
                              <m:t>2</m:t>
                            </m:r>
                          </m:sup>
                        </m:sSup>
                      </m:e>
                    </m:d>
                    <m:r>
                      <a:rPr lang="en-US" sz="2000" b="0" i="1" smtClean="0">
                        <a:solidFill>
                          <a:srgbClr val="FF0000"/>
                        </a:solidFill>
                        <a:latin typeface="Cambria Math" panose="02040503050406030204" pitchFamily="18" charset="0"/>
                        <a:cs typeface="Segoe UI" panose="020B0502040204020203" pitchFamily="34" charset="0"/>
                      </a:rPr>
                      <m:t>= .2537</m:t>
                    </m:r>
                  </m:oMath>
                </a14:m>
                <a:endParaRPr lang="en-US" sz="2000" dirty="0">
                  <a:solidFill>
                    <a:srgbClr val="FF0000"/>
                  </a:solidFill>
                  <a:latin typeface="Segoe UI" panose="020B0502040204020203" pitchFamily="34" charset="0"/>
                  <a:cs typeface="Segoe UI" panose="020B0502040204020203" pitchFamily="34" charset="0"/>
                </a:endParaRPr>
              </a:p>
              <a:p>
                <a:pPr>
                  <a:spcAft>
                    <a:spcPts val="2000"/>
                  </a:spcAft>
                </a:pPr>
                <a:endParaRPr lang="en-US" sz="2000" dirty="0">
                  <a:solidFill>
                    <a:srgbClr val="FF0000"/>
                  </a:solidFill>
                  <a:latin typeface="Segoe UI" panose="020B0502040204020203" pitchFamily="34" charset="0"/>
                  <a:cs typeface="Segoe UI" panose="020B0502040204020203" pitchFamily="34" charset="0"/>
                </a:endParaRPr>
              </a:p>
            </p:txBody>
          </p:sp>
        </mc:Choice>
        <mc:Fallback xmlns="">
          <p:sp>
            <p:nvSpPr>
              <p:cNvPr id="7" name="TextBox 6">
                <a:extLst>
                  <a:ext uri="{FF2B5EF4-FFF2-40B4-BE49-F238E27FC236}">
                    <a16:creationId xmlns:a16="http://schemas.microsoft.com/office/drawing/2014/main" id="{F491B6AE-0002-4DA6-B2F9-68FC65DE81B7}"/>
                  </a:ext>
                </a:extLst>
              </p:cNvPr>
              <p:cNvSpPr txBox="1">
                <a:spLocks noRot="1" noChangeAspect="1" noMove="1" noResize="1" noEditPoints="1" noAdjustHandles="1" noChangeArrowheads="1" noChangeShapeType="1" noTextEdit="1"/>
              </p:cNvSpPr>
              <p:nvPr/>
            </p:nvSpPr>
            <p:spPr>
              <a:xfrm>
                <a:off x="1584224" y="5767206"/>
                <a:ext cx="7453449" cy="1458575"/>
              </a:xfrm>
              <a:prstGeom prst="rect">
                <a:avLst/>
              </a:prstGeom>
              <a:blipFill>
                <a:blip r:embed="rId3"/>
                <a:stretch>
                  <a:fillRect l="-899"/>
                </a:stretch>
              </a:blipFill>
            </p:spPr>
            <p:txBody>
              <a:bodyPr/>
              <a:lstStyle/>
              <a:p>
                <a:r>
                  <a:rPr lang="en-US">
                    <a:noFill/>
                  </a:rPr>
                  <a:t> </a:t>
                </a:r>
              </a:p>
            </p:txBody>
          </p:sp>
        </mc:Fallback>
      </mc:AlternateContent>
    </p:spTree>
    <p:extLst>
      <p:ext uri="{BB962C8B-B14F-4D97-AF65-F5344CB8AC3E}">
        <p14:creationId xmlns:p14="http://schemas.microsoft.com/office/powerpoint/2010/main" val="35266474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VI</a:t>
            </a:r>
            <a:br>
              <a:rPr lang="en-US" sz="4400" dirty="0">
                <a:solidFill>
                  <a:schemeClr val="bg1"/>
                </a:solidFill>
              </a:rPr>
            </a:br>
            <a:r>
              <a:rPr lang="en-US" sz="4400" dirty="0">
                <a:solidFill>
                  <a:schemeClr val="bg1"/>
                </a:solidFill>
              </a:rPr>
              <a:t>Neural Networks</a:t>
            </a:r>
          </a:p>
        </p:txBody>
      </p:sp>
    </p:spTree>
    <p:extLst>
      <p:ext uri="{BB962C8B-B14F-4D97-AF65-F5344CB8AC3E}">
        <p14:creationId xmlns:p14="http://schemas.microsoft.com/office/powerpoint/2010/main" val="395995934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09BF5-4B73-45F2-A862-2401A5C4C412}"/>
              </a:ext>
            </a:extLst>
          </p:cNvPr>
          <p:cNvSpPr>
            <a:spLocks noGrp="1"/>
          </p:cNvSpPr>
          <p:nvPr>
            <p:ph type="title"/>
          </p:nvPr>
        </p:nvSpPr>
        <p:spPr/>
        <p:txBody>
          <a:bodyPr/>
          <a:lstStyle/>
          <a:p>
            <a:r>
              <a:rPr lang="en-US" dirty="0"/>
              <a:t>What Are Neural Networks?</a:t>
            </a:r>
          </a:p>
        </p:txBody>
      </p:sp>
      <p:sp>
        <p:nvSpPr>
          <p:cNvPr id="3" name="Content Placeholder 2">
            <a:extLst>
              <a:ext uri="{FF2B5EF4-FFF2-40B4-BE49-F238E27FC236}">
                <a16:creationId xmlns:a16="http://schemas.microsoft.com/office/drawing/2014/main" id="{D3EBE5C7-1D7E-4F83-B237-68FFF4B87664}"/>
              </a:ext>
            </a:extLst>
          </p:cNvPr>
          <p:cNvSpPr>
            <a:spLocks noGrp="1"/>
          </p:cNvSpPr>
          <p:nvPr>
            <p:ph sz="quarter" idx="10"/>
          </p:nvPr>
        </p:nvSpPr>
        <p:spPr>
          <a:xfrm>
            <a:off x="539495" y="1435607"/>
            <a:ext cx="6688619" cy="4529763"/>
          </a:xfrm>
        </p:spPr>
        <p:txBody>
          <a:bodyPr>
            <a:normAutofit fontScale="92500" lnSpcReduction="10000"/>
          </a:bodyPr>
          <a:lstStyle/>
          <a:p>
            <a:r>
              <a:rPr lang="en-US" b="1" dirty="0">
                <a:solidFill>
                  <a:srgbClr val="FF0000"/>
                </a:solidFill>
              </a:rPr>
              <a:t>Neural networks </a:t>
            </a:r>
            <a:r>
              <a:rPr lang="en-US" dirty="0"/>
              <a:t>are multi-layered regressions that accept numeric inputs and produce numeric outputs, through a series of “middle layers” of multiplication and addition.</a:t>
            </a:r>
          </a:p>
          <a:p>
            <a:pPr marL="285750" indent="-285750">
              <a:buFont typeface="Arial" panose="020B0604020202020204" pitchFamily="34" charset="0"/>
              <a:buChar char="•"/>
            </a:pPr>
            <a:r>
              <a:rPr lang="en-US" dirty="0"/>
              <a:t>A series of weights are multiplied and added against one input layer which feeds into another.</a:t>
            </a:r>
          </a:p>
          <a:p>
            <a:pPr marL="285750" indent="-285750">
              <a:buFont typeface="Arial" panose="020B0604020202020204" pitchFamily="34" charset="0"/>
              <a:buChar char="•"/>
            </a:pPr>
            <a:r>
              <a:rPr lang="en-US" dirty="0"/>
              <a:t>Practical applications of neural networks include recognition and generation of image, audio, video, and language. </a:t>
            </a:r>
          </a:p>
          <a:p>
            <a:r>
              <a:rPr lang="en-US" dirty="0"/>
              <a:t>Neural networks are utilized to employ </a:t>
            </a:r>
            <a:r>
              <a:rPr lang="en-US" b="1" dirty="0">
                <a:solidFill>
                  <a:srgbClr val="FF0000"/>
                </a:solidFill>
              </a:rPr>
              <a:t>deep learning</a:t>
            </a:r>
            <a:r>
              <a:rPr lang="en-US" dirty="0">
                <a:solidFill>
                  <a:schemeClr val="tx1"/>
                </a:solidFill>
              </a:rPr>
              <a:t>,</a:t>
            </a:r>
            <a:r>
              <a:rPr lang="en-US" dirty="0"/>
              <a:t> which utilizes middle layers hence the name “deep”. </a:t>
            </a:r>
          </a:p>
          <a:p>
            <a:endParaRPr lang="en-US" dirty="0"/>
          </a:p>
        </p:txBody>
      </p:sp>
      <p:pic>
        <p:nvPicPr>
          <p:cNvPr id="7" name="Picture 6" descr="A picture containing invertebrate, animal&#10;&#10;Description automatically generated">
            <a:extLst>
              <a:ext uri="{FF2B5EF4-FFF2-40B4-BE49-F238E27FC236}">
                <a16:creationId xmlns:a16="http://schemas.microsoft.com/office/drawing/2014/main" id="{B595FF3E-35CB-4D69-BA17-FCD838427C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4964" y="1546395"/>
            <a:ext cx="3776475" cy="2124267"/>
          </a:xfrm>
          <a:prstGeom prst="rect">
            <a:avLst/>
          </a:prstGeom>
        </p:spPr>
      </p:pic>
    </p:spTree>
    <p:extLst>
      <p:ext uri="{BB962C8B-B14F-4D97-AF65-F5344CB8AC3E}">
        <p14:creationId xmlns:p14="http://schemas.microsoft.com/office/powerpoint/2010/main" val="12282337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376B-A81B-4EB7-A1E6-A8DA285CF31F}"/>
              </a:ext>
            </a:extLst>
          </p:cNvPr>
          <p:cNvSpPr>
            <a:spLocks noGrp="1"/>
          </p:cNvSpPr>
          <p:nvPr>
            <p:ph type="title"/>
          </p:nvPr>
        </p:nvSpPr>
        <p:spPr>
          <a:xfrm>
            <a:off x="521207" y="448056"/>
            <a:ext cx="9327643" cy="640080"/>
          </a:xfrm>
        </p:spPr>
        <p:txBody>
          <a:bodyPr>
            <a:normAutofit/>
          </a:bodyPr>
          <a:lstStyle/>
          <a:p>
            <a:r>
              <a:rPr lang="en-US" dirty="0"/>
              <a:t>Neural Networks - Theoretical versus Practical Applications</a:t>
            </a:r>
          </a:p>
        </p:txBody>
      </p:sp>
      <p:sp>
        <p:nvSpPr>
          <p:cNvPr id="3" name="Content Placeholder 2">
            <a:extLst>
              <a:ext uri="{FF2B5EF4-FFF2-40B4-BE49-F238E27FC236}">
                <a16:creationId xmlns:a16="http://schemas.microsoft.com/office/drawing/2014/main" id="{7C7C068E-4616-4CC8-B67F-3A19F5C67B2F}"/>
              </a:ext>
            </a:extLst>
          </p:cNvPr>
          <p:cNvSpPr>
            <a:spLocks noGrp="1"/>
          </p:cNvSpPr>
          <p:nvPr>
            <p:ph sz="quarter" idx="10"/>
          </p:nvPr>
        </p:nvSpPr>
        <p:spPr>
          <a:xfrm>
            <a:off x="539495" y="1435608"/>
            <a:ext cx="6877119" cy="5422392"/>
          </a:xfrm>
        </p:spPr>
        <p:txBody>
          <a:bodyPr>
            <a:normAutofit fontScale="92500" lnSpcReduction="10000"/>
          </a:bodyPr>
          <a:lstStyle/>
          <a:p>
            <a:r>
              <a:rPr lang="en-US" dirty="0"/>
              <a:t>Neural networks have usefulness in certain domains, but it is important to discern </a:t>
            </a:r>
            <a:r>
              <a:rPr lang="en-US" dirty="0">
                <a:solidFill>
                  <a:schemeClr val="tx1"/>
                </a:solidFill>
              </a:rPr>
              <a:t>theoretical versus practical </a:t>
            </a:r>
            <a:r>
              <a:rPr lang="en-US" dirty="0"/>
              <a:t>capabilities.</a:t>
            </a:r>
          </a:p>
          <a:p>
            <a:pPr marL="285750" indent="-285750">
              <a:buFont typeface="Arial" panose="020B0604020202020204" pitchFamily="34" charset="0"/>
              <a:buChar char="•"/>
            </a:pPr>
            <a:r>
              <a:rPr lang="en-US" b="1" dirty="0">
                <a:solidFill>
                  <a:srgbClr val="FF0000"/>
                </a:solidFill>
              </a:rPr>
              <a:t>Theoretical capabilities </a:t>
            </a:r>
            <a:r>
              <a:rPr lang="en-US" dirty="0"/>
              <a:t>range from interesting research ideas to sensational science fiction, like artificial general intelligence.  </a:t>
            </a:r>
          </a:p>
          <a:p>
            <a:pPr marL="285750" indent="-285750">
              <a:buFont typeface="Arial" panose="020B0604020202020204" pitchFamily="34" charset="0"/>
              <a:buChar char="•"/>
            </a:pPr>
            <a:r>
              <a:rPr lang="en-US" b="1" dirty="0">
                <a:solidFill>
                  <a:srgbClr val="FF0000"/>
                </a:solidFill>
              </a:rPr>
              <a:t>Practical capabilities </a:t>
            </a:r>
            <a:r>
              <a:rPr lang="en-US" dirty="0"/>
              <a:t>are often narrow tasks like image/audio/video/language recognition and generation. </a:t>
            </a:r>
          </a:p>
          <a:p>
            <a:pPr marL="285750" indent="-285750">
              <a:buFont typeface="Arial" panose="020B0604020202020204" pitchFamily="34" charset="0"/>
              <a:buChar char="•"/>
            </a:pPr>
            <a:r>
              <a:rPr lang="en-US" dirty="0"/>
              <a:t>Discerning the above will help prevent confusion and not chase red herrings caused by hype. </a:t>
            </a:r>
          </a:p>
          <a:p>
            <a:r>
              <a:rPr lang="en-US" dirty="0"/>
              <a:t>Neural networks are </a:t>
            </a:r>
            <a:r>
              <a:rPr lang="en-US" i="1" dirty="0"/>
              <a:t>loosely </a:t>
            </a:r>
            <a:r>
              <a:rPr lang="en-US" dirty="0"/>
              <a:t>inspired by biological brains but are by no means a replication of them, so keep that in mind when managing expectations. </a:t>
            </a:r>
            <a:endParaRPr lang="en-US" i="1" dirty="0"/>
          </a:p>
          <a:p>
            <a:pPr marL="285750" indent="-285750">
              <a:buFont typeface="Arial" panose="020B0604020202020204" pitchFamily="34" charset="0"/>
              <a:buChar char="•"/>
            </a:pPr>
            <a:endParaRPr lang="en-US" dirty="0"/>
          </a:p>
        </p:txBody>
      </p:sp>
      <p:pic>
        <p:nvPicPr>
          <p:cNvPr id="4" name="Picture 3" descr="A person holding a microphone&#10;&#10;Description automatically generated">
            <a:extLst>
              <a:ext uri="{FF2B5EF4-FFF2-40B4-BE49-F238E27FC236}">
                <a16:creationId xmlns:a16="http://schemas.microsoft.com/office/drawing/2014/main" id="{F77FBBB6-135D-4450-A60C-B10A7B0ABC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18297" y="1365938"/>
            <a:ext cx="3934207" cy="2950655"/>
          </a:xfrm>
          <a:prstGeom prst="rect">
            <a:avLst/>
          </a:prstGeom>
        </p:spPr>
      </p:pic>
      <p:sp>
        <p:nvSpPr>
          <p:cNvPr id="5" name="TextBox 4">
            <a:extLst>
              <a:ext uri="{FF2B5EF4-FFF2-40B4-BE49-F238E27FC236}">
                <a16:creationId xmlns:a16="http://schemas.microsoft.com/office/drawing/2014/main" id="{592C0586-69FB-4F82-B6D4-947354F68815}"/>
              </a:ext>
            </a:extLst>
          </p:cNvPr>
          <p:cNvSpPr txBox="1"/>
          <p:nvPr/>
        </p:nvSpPr>
        <p:spPr>
          <a:xfrm>
            <a:off x="7689850" y="4356100"/>
            <a:ext cx="4279900" cy="946150"/>
          </a:xfrm>
          <a:prstGeom prst="rect">
            <a:avLst/>
          </a:prstGeom>
        </p:spPr>
        <p:txBody>
          <a:bodyPr vert="horz" wrap="square" lIns="91440" tIns="45720" rIns="91440" bIns="45720" rtlCol="0">
            <a:normAutofit/>
          </a:bodyPr>
          <a:lstStyle/>
          <a:p>
            <a:pPr algn="l">
              <a:spcAft>
                <a:spcPts val="2000"/>
              </a:spcAft>
            </a:pPr>
            <a:r>
              <a:rPr lang="en-US" sz="1400" dirty="0">
                <a:solidFill>
                  <a:prstClr val="black">
                    <a:lumMod val="75000"/>
                    <a:lumOff val="25000"/>
                  </a:prstClr>
                </a:solidFill>
                <a:latin typeface="Segoe UI" panose="020B0502040204020203" pitchFamily="34" charset="0"/>
                <a:cs typeface="Segoe UI" panose="020B0502040204020203" pitchFamily="34" charset="0"/>
              </a:rPr>
              <a:t>A typical stock photo for AI articles and media, which often contain anthropomorphized androids and other science fiction imagery.</a:t>
            </a:r>
          </a:p>
        </p:txBody>
      </p:sp>
    </p:spTree>
    <p:extLst>
      <p:ext uri="{BB962C8B-B14F-4D97-AF65-F5344CB8AC3E}">
        <p14:creationId xmlns:p14="http://schemas.microsoft.com/office/powerpoint/2010/main" val="167733734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2653372"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a:t>
            </a:r>
            <a:r>
              <a:rPr spc="109" dirty="0">
                <a:solidFill>
                  <a:schemeClr val="tx1">
                    <a:lumMod val="95000"/>
                    <a:lumOff val="5000"/>
                  </a:schemeClr>
                </a:solidFill>
              </a:rPr>
              <a:t> </a:t>
            </a:r>
            <a:r>
              <a:rPr spc="284" dirty="0">
                <a:solidFill>
                  <a:schemeClr val="tx1">
                    <a:lumMod val="95000"/>
                    <a:lumOff val="5000"/>
                  </a:schemeClr>
                </a:solidFill>
              </a:rPr>
              <a:t>Problem</a:t>
            </a:r>
          </a:p>
        </p:txBody>
      </p:sp>
      <p:sp>
        <p:nvSpPr>
          <p:cNvPr id="9" name="object 9"/>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107</a:t>
            </a:fld>
            <a:endParaRPr spc="302" dirty="0"/>
          </a:p>
        </p:txBody>
      </p:sp>
      <p:sp>
        <p:nvSpPr>
          <p:cNvPr id="3" name="object 3"/>
          <p:cNvSpPr txBox="1"/>
          <p:nvPr/>
        </p:nvSpPr>
        <p:spPr>
          <a:xfrm>
            <a:off x="383880" y="1377014"/>
            <a:ext cx="11254567" cy="648114"/>
          </a:xfrm>
          <a:prstGeom prst="rect">
            <a:avLst/>
          </a:prstGeom>
        </p:spPr>
        <p:txBody>
          <a:bodyPr vert="horz" wrap="square" lIns="0" tIns="32246" rIns="0" bIns="0" rtlCol="0">
            <a:spAutoFit/>
          </a:bodyPr>
          <a:lstStyle/>
          <a:p>
            <a:pPr marL="15356" marR="6142">
              <a:lnSpc>
                <a:spcPts val="2418"/>
              </a:lnSpc>
              <a:spcBef>
                <a:spcPts val="254"/>
              </a:spcBef>
            </a:pPr>
            <a:r>
              <a:rPr sz="2055" b="1" spc="181" dirty="0">
                <a:latin typeface="Arial"/>
                <a:cs typeface="Arial"/>
              </a:rPr>
              <a:t>Suppose</a:t>
            </a:r>
            <a:r>
              <a:rPr sz="2055" b="1" spc="151" dirty="0">
                <a:latin typeface="Arial"/>
                <a:cs typeface="Arial"/>
              </a:rPr>
              <a:t> </a:t>
            </a:r>
            <a:r>
              <a:rPr sz="2055" b="1" spc="284" dirty="0">
                <a:latin typeface="Arial"/>
                <a:cs typeface="Arial"/>
              </a:rPr>
              <a:t>we</a:t>
            </a:r>
            <a:r>
              <a:rPr sz="2055" b="1" spc="151" dirty="0">
                <a:latin typeface="Arial"/>
                <a:cs typeface="Arial"/>
              </a:rPr>
              <a:t> </a:t>
            </a:r>
            <a:r>
              <a:rPr sz="2055" b="1" spc="260" dirty="0">
                <a:latin typeface="Arial"/>
                <a:cs typeface="Arial"/>
              </a:rPr>
              <a:t>wanted</a:t>
            </a:r>
            <a:r>
              <a:rPr sz="2055" b="1" spc="157" dirty="0">
                <a:latin typeface="Arial"/>
                <a:cs typeface="Arial"/>
              </a:rPr>
              <a:t> </a:t>
            </a:r>
            <a:r>
              <a:rPr sz="2055" b="1" spc="224" dirty="0">
                <a:latin typeface="Arial"/>
                <a:cs typeface="Arial"/>
              </a:rPr>
              <a:t>to</a:t>
            </a:r>
            <a:r>
              <a:rPr sz="2055" b="1" spc="151" dirty="0">
                <a:latin typeface="Arial"/>
                <a:cs typeface="Arial"/>
              </a:rPr>
              <a:t> </a:t>
            </a:r>
            <a:r>
              <a:rPr sz="2055" b="1" spc="242" dirty="0">
                <a:latin typeface="Arial"/>
                <a:cs typeface="Arial"/>
              </a:rPr>
              <a:t>take</a:t>
            </a:r>
            <a:r>
              <a:rPr sz="2055" b="1" spc="157" dirty="0">
                <a:latin typeface="Arial"/>
                <a:cs typeface="Arial"/>
              </a:rPr>
              <a:t> </a:t>
            </a:r>
            <a:r>
              <a:rPr sz="2055" b="1" spc="247" dirty="0">
                <a:latin typeface="Arial"/>
                <a:cs typeface="Arial"/>
              </a:rPr>
              <a:t>a</a:t>
            </a:r>
            <a:r>
              <a:rPr sz="2055" b="1" spc="157" dirty="0">
                <a:latin typeface="Arial"/>
                <a:cs typeface="Arial"/>
              </a:rPr>
              <a:t> </a:t>
            </a:r>
            <a:r>
              <a:rPr sz="2055" b="1" spc="200" dirty="0">
                <a:latin typeface="Arial"/>
                <a:cs typeface="Arial"/>
              </a:rPr>
              <a:t>background</a:t>
            </a:r>
            <a:r>
              <a:rPr sz="2055" b="1" spc="145" dirty="0">
                <a:latin typeface="Arial"/>
                <a:cs typeface="Arial"/>
              </a:rPr>
              <a:t> </a:t>
            </a:r>
            <a:r>
              <a:rPr sz="2055" b="1" spc="151" dirty="0">
                <a:latin typeface="Arial"/>
                <a:cs typeface="Arial"/>
              </a:rPr>
              <a:t>color</a:t>
            </a:r>
            <a:r>
              <a:rPr sz="2055" b="1" spc="169" dirty="0">
                <a:latin typeface="Arial"/>
                <a:cs typeface="Arial"/>
              </a:rPr>
              <a:t> </a:t>
            </a:r>
            <a:r>
              <a:rPr sz="2055" b="1" spc="193" dirty="0">
                <a:latin typeface="Arial"/>
                <a:cs typeface="Arial"/>
              </a:rPr>
              <a:t>(in</a:t>
            </a:r>
            <a:r>
              <a:rPr sz="2055" b="1" spc="169" dirty="0">
                <a:latin typeface="Arial"/>
                <a:cs typeface="Arial"/>
              </a:rPr>
              <a:t> </a:t>
            </a:r>
            <a:r>
              <a:rPr sz="2055" b="1" spc="97" dirty="0">
                <a:latin typeface="Arial"/>
                <a:cs typeface="Arial"/>
              </a:rPr>
              <a:t>RGB</a:t>
            </a:r>
            <a:r>
              <a:rPr sz="2055" b="1" spc="157" dirty="0">
                <a:latin typeface="Arial"/>
                <a:cs typeface="Arial"/>
              </a:rPr>
              <a:t> </a:t>
            </a:r>
            <a:r>
              <a:rPr sz="2055" b="1" spc="200" dirty="0">
                <a:latin typeface="Arial"/>
                <a:cs typeface="Arial"/>
              </a:rPr>
              <a:t>values)</a:t>
            </a:r>
            <a:r>
              <a:rPr sz="2055" b="1" spc="145" dirty="0">
                <a:latin typeface="Arial"/>
                <a:cs typeface="Arial"/>
              </a:rPr>
              <a:t> </a:t>
            </a:r>
            <a:r>
              <a:rPr sz="2055" b="1" spc="230" dirty="0">
                <a:latin typeface="Arial"/>
                <a:cs typeface="Arial"/>
              </a:rPr>
              <a:t>and</a:t>
            </a:r>
            <a:r>
              <a:rPr sz="2055" b="1" spc="145" dirty="0">
                <a:latin typeface="Arial"/>
                <a:cs typeface="Arial"/>
              </a:rPr>
              <a:t> </a:t>
            </a:r>
            <a:r>
              <a:rPr sz="2055" b="1" spc="206" dirty="0">
                <a:latin typeface="Arial"/>
                <a:cs typeface="Arial"/>
              </a:rPr>
              <a:t>predict  </a:t>
            </a:r>
            <a:r>
              <a:rPr sz="2055" b="1" spc="247" dirty="0">
                <a:latin typeface="Arial"/>
                <a:cs typeface="Arial"/>
              </a:rPr>
              <a:t>a </a:t>
            </a:r>
            <a:r>
              <a:rPr sz="2055" b="1" spc="206" dirty="0">
                <a:latin typeface="Arial"/>
                <a:cs typeface="Arial"/>
              </a:rPr>
              <a:t>light/dark </a:t>
            </a:r>
            <a:r>
              <a:rPr sz="2055" b="1" spc="218" dirty="0">
                <a:latin typeface="Arial"/>
                <a:cs typeface="Arial"/>
              </a:rPr>
              <a:t>font </a:t>
            </a:r>
            <a:r>
              <a:rPr sz="2055" b="1" spc="193" dirty="0">
                <a:latin typeface="Arial"/>
                <a:cs typeface="Arial"/>
              </a:rPr>
              <a:t>for</a:t>
            </a:r>
            <a:r>
              <a:rPr sz="2055" b="1" spc="-73" dirty="0">
                <a:latin typeface="Arial"/>
                <a:cs typeface="Arial"/>
              </a:rPr>
              <a:t> </a:t>
            </a:r>
            <a:r>
              <a:rPr sz="2055" b="1" spc="218" dirty="0">
                <a:latin typeface="Arial"/>
                <a:cs typeface="Arial"/>
              </a:rPr>
              <a:t>it.</a:t>
            </a:r>
            <a:endParaRPr sz="2055" dirty="0">
              <a:latin typeface="Arial"/>
              <a:cs typeface="Arial"/>
            </a:endParaRPr>
          </a:p>
        </p:txBody>
      </p:sp>
      <p:sp>
        <p:nvSpPr>
          <p:cNvPr id="4" name="object 4"/>
          <p:cNvSpPr txBox="1"/>
          <p:nvPr/>
        </p:nvSpPr>
        <p:spPr>
          <a:xfrm>
            <a:off x="383880" y="3374721"/>
            <a:ext cx="10594295" cy="333296"/>
          </a:xfrm>
          <a:prstGeom prst="rect">
            <a:avLst/>
          </a:prstGeom>
        </p:spPr>
        <p:txBody>
          <a:bodyPr vert="horz" wrap="square" lIns="0" tIns="16891" rIns="0" bIns="0" rtlCol="0">
            <a:spAutoFit/>
          </a:bodyPr>
          <a:lstStyle/>
          <a:p>
            <a:pPr marL="15356">
              <a:spcBef>
                <a:spcPts val="133"/>
              </a:spcBef>
            </a:pPr>
            <a:r>
              <a:rPr sz="2055" b="1" spc="200" dirty="0">
                <a:latin typeface="Arial"/>
                <a:cs typeface="Arial"/>
              </a:rPr>
              <a:t>If </a:t>
            </a:r>
            <a:r>
              <a:rPr sz="2055" b="1" spc="187" dirty="0">
                <a:latin typeface="Arial"/>
                <a:cs typeface="Arial"/>
              </a:rPr>
              <a:t>you </a:t>
            </a:r>
            <a:r>
              <a:rPr sz="2055" b="1" spc="181" dirty="0">
                <a:solidFill>
                  <a:srgbClr val="9FABD3"/>
                </a:solidFill>
                <a:latin typeface="Arial"/>
                <a:cs typeface="Arial"/>
                <a:hlinkClick r:id="rId2"/>
              </a:rPr>
              <a:t>search </a:t>
            </a:r>
            <a:r>
              <a:rPr sz="2055" b="1" spc="212" dirty="0">
                <a:solidFill>
                  <a:srgbClr val="9FABD3"/>
                </a:solidFill>
                <a:latin typeface="Arial"/>
                <a:cs typeface="Arial"/>
                <a:hlinkClick r:id="rId2"/>
              </a:rPr>
              <a:t>around </a:t>
            </a:r>
            <a:r>
              <a:rPr sz="2055" b="1" spc="193" dirty="0">
                <a:solidFill>
                  <a:srgbClr val="9FABD3"/>
                </a:solidFill>
                <a:latin typeface="Arial"/>
                <a:cs typeface="Arial"/>
                <a:hlinkClick r:id="rId2"/>
              </a:rPr>
              <a:t>Stack </a:t>
            </a:r>
            <a:r>
              <a:rPr sz="2055" b="1" spc="206" dirty="0">
                <a:solidFill>
                  <a:srgbClr val="9FABD3"/>
                </a:solidFill>
                <a:latin typeface="Arial"/>
                <a:cs typeface="Arial"/>
                <a:hlinkClick r:id="rId2"/>
              </a:rPr>
              <a:t>Overflow</a:t>
            </a:r>
            <a:r>
              <a:rPr sz="2055" b="1" spc="206" dirty="0">
                <a:latin typeface="Arial"/>
                <a:cs typeface="Arial"/>
              </a:rPr>
              <a:t>, </a:t>
            </a:r>
            <a:r>
              <a:rPr sz="2055" b="1" spc="247" dirty="0">
                <a:latin typeface="Arial"/>
                <a:cs typeface="Arial"/>
              </a:rPr>
              <a:t>there </a:t>
            </a:r>
            <a:r>
              <a:rPr sz="2055" b="1" spc="109" dirty="0">
                <a:latin typeface="Arial"/>
                <a:cs typeface="Arial"/>
              </a:rPr>
              <a:t>is </a:t>
            </a:r>
            <a:r>
              <a:rPr sz="2055" b="1" spc="247" dirty="0">
                <a:latin typeface="Arial"/>
                <a:cs typeface="Arial"/>
              </a:rPr>
              <a:t>a </a:t>
            </a:r>
            <a:r>
              <a:rPr sz="2055" b="1" spc="169" dirty="0">
                <a:latin typeface="Arial"/>
                <a:cs typeface="Arial"/>
              </a:rPr>
              <a:t>nice </a:t>
            </a:r>
            <a:r>
              <a:rPr sz="2055" b="1" spc="218" dirty="0">
                <a:latin typeface="Arial"/>
                <a:cs typeface="Arial"/>
              </a:rPr>
              <a:t>formula </a:t>
            </a:r>
            <a:r>
              <a:rPr sz="2055" b="1" spc="224" dirty="0">
                <a:latin typeface="Arial"/>
                <a:cs typeface="Arial"/>
              </a:rPr>
              <a:t>to </a:t>
            </a:r>
            <a:r>
              <a:rPr sz="2055" b="1" spc="187" dirty="0">
                <a:latin typeface="Arial"/>
                <a:cs typeface="Arial"/>
              </a:rPr>
              <a:t>do</a:t>
            </a:r>
            <a:r>
              <a:rPr sz="2055" b="1" spc="-333" dirty="0">
                <a:latin typeface="Arial"/>
                <a:cs typeface="Arial"/>
              </a:rPr>
              <a:t> </a:t>
            </a:r>
            <a:r>
              <a:rPr sz="2055" b="1" spc="169" dirty="0">
                <a:latin typeface="Arial"/>
                <a:cs typeface="Arial"/>
              </a:rPr>
              <a:t>this:</a:t>
            </a:r>
            <a:endParaRPr sz="2055">
              <a:latin typeface="Arial"/>
              <a:cs typeface="Arial"/>
            </a:endParaRPr>
          </a:p>
        </p:txBody>
      </p:sp>
      <p:sp>
        <p:nvSpPr>
          <p:cNvPr id="5" name="object 5"/>
          <p:cNvSpPr txBox="1"/>
          <p:nvPr/>
        </p:nvSpPr>
        <p:spPr>
          <a:xfrm>
            <a:off x="309021" y="5057610"/>
            <a:ext cx="10879901" cy="1307666"/>
          </a:xfrm>
          <a:prstGeom prst="rect">
            <a:avLst/>
          </a:prstGeom>
        </p:spPr>
        <p:txBody>
          <a:bodyPr vert="horz" wrap="square" lIns="0" tIns="16891" rIns="0" bIns="0" rtlCol="0">
            <a:spAutoFit/>
          </a:bodyPr>
          <a:lstStyle/>
          <a:p>
            <a:pPr marL="15356">
              <a:spcBef>
                <a:spcPts val="133"/>
              </a:spcBef>
            </a:pPr>
            <a:r>
              <a:rPr lang="en-US" sz="2055" b="1" spc="206" dirty="0">
                <a:latin typeface="Arial"/>
                <a:cs typeface="Arial"/>
              </a:rPr>
              <a:t>If you are unsure of the underlying model, you could solve this with logistic regression or decisions trees. </a:t>
            </a:r>
          </a:p>
          <a:p>
            <a:pPr marL="15356">
              <a:spcBef>
                <a:spcPts val="133"/>
              </a:spcBef>
            </a:pPr>
            <a:endParaRPr lang="en-US" sz="2055" b="1" spc="206" dirty="0">
              <a:latin typeface="Arial"/>
              <a:cs typeface="Arial"/>
            </a:endParaRPr>
          </a:p>
          <a:p>
            <a:pPr marL="15356">
              <a:spcBef>
                <a:spcPts val="133"/>
              </a:spcBef>
            </a:pPr>
            <a:r>
              <a:rPr lang="en-US" sz="2055" b="1" spc="206" dirty="0">
                <a:latin typeface="Arial"/>
                <a:cs typeface="Arial"/>
              </a:rPr>
              <a:t>But let’s use a neural network. </a:t>
            </a:r>
          </a:p>
        </p:txBody>
      </p:sp>
      <p:sp>
        <p:nvSpPr>
          <p:cNvPr id="6" name="object 6"/>
          <p:cNvSpPr/>
          <p:nvPr/>
        </p:nvSpPr>
        <p:spPr>
          <a:xfrm>
            <a:off x="2542816" y="4216185"/>
            <a:ext cx="5722820" cy="492729"/>
          </a:xfrm>
          <a:prstGeom prst="rect">
            <a:avLst/>
          </a:prstGeom>
          <a:blipFill>
            <a:blip r:embed="rId3" cstate="print"/>
            <a:stretch>
              <a:fillRect/>
            </a:stretch>
          </a:blipFill>
        </p:spPr>
        <p:txBody>
          <a:bodyPr wrap="square" lIns="0" tIns="0" rIns="0" bIns="0" rtlCol="0"/>
          <a:lstStyle/>
          <a:p>
            <a:endParaRPr sz="2176"/>
          </a:p>
        </p:txBody>
      </p:sp>
      <p:sp>
        <p:nvSpPr>
          <p:cNvPr id="7" name="object 7"/>
          <p:cNvSpPr txBox="1"/>
          <p:nvPr/>
        </p:nvSpPr>
        <p:spPr>
          <a:xfrm>
            <a:off x="5748972" y="233671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8" name="object 8"/>
          <p:cNvSpPr txBox="1"/>
          <p:nvPr/>
        </p:nvSpPr>
        <p:spPr>
          <a:xfrm>
            <a:off x="3648387" y="2336712"/>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419195" y="1759561"/>
            <a:ext cx="10793145" cy="728158"/>
          </a:xfrm>
          <a:prstGeom prst="rect">
            <a:avLst/>
          </a:prstGeom>
        </p:spPr>
        <p:txBody>
          <a:bodyPr vert="horz" wrap="square" lIns="0" tIns="35316" rIns="0" bIns="0" rtlCol="0">
            <a:spAutoFit/>
          </a:bodyPr>
          <a:lstStyle/>
          <a:p>
            <a:pPr marL="15356" marR="6142">
              <a:lnSpc>
                <a:spcPts val="2745"/>
              </a:lnSpc>
              <a:spcBef>
                <a:spcPts val="277"/>
              </a:spcBef>
            </a:pPr>
            <a:r>
              <a:rPr sz="2358" b="1" spc="206" dirty="0">
                <a:latin typeface="Arial"/>
                <a:cs typeface="Arial"/>
              </a:rPr>
              <a:t>Let’s </a:t>
            </a:r>
            <a:r>
              <a:rPr sz="2358" b="1" spc="254" dirty="0">
                <a:latin typeface="Arial"/>
                <a:cs typeface="Arial"/>
              </a:rPr>
              <a:t>represent </a:t>
            </a:r>
            <a:r>
              <a:rPr sz="2358" b="1" spc="224" dirty="0">
                <a:latin typeface="Arial"/>
                <a:cs typeface="Arial"/>
              </a:rPr>
              <a:t>background </a:t>
            </a:r>
            <a:r>
              <a:rPr sz="2358" b="1" spc="169" dirty="0">
                <a:latin typeface="Arial"/>
                <a:cs typeface="Arial"/>
              </a:rPr>
              <a:t>color </a:t>
            </a:r>
            <a:r>
              <a:rPr sz="2358" b="1" spc="181" dirty="0">
                <a:latin typeface="Arial"/>
                <a:cs typeface="Arial"/>
              </a:rPr>
              <a:t>as </a:t>
            </a:r>
            <a:r>
              <a:rPr sz="2358" b="1" spc="326" dirty="0">
                <a:latin typeface="Arial"/>
                <a:cs typeface="Arial"/>
              </a:rPr>
              <a:t>3 </a:t>
            </a:r>
            <a:r>
              <a:rPr sz="2358" b="1" spc="230" dirty="0">
                <a:latin typeface="Arial"/>
                <a:cs typeface="Arial"/>
              </a:rPr>
              <a:t>numeric </a:t>
            </a:r>
            <a:r>
              <a:rPr sz="2358" b="1" spc="103" dirty="0">
                <a:latin typeface="Arial"/>
                <a:cs typeface="Arial"/>
              </a:rPr>
              <a:t>RGB </a:t>
            </a:r>
            <a:r>
              <a:rPr sz="2358" b="1" spc="218" dirty="0">
                <a:latin typeface="Arial"/>
                <a:cs typeface="Arial"/>
              </a:rPr>
              <a:t>inputs,</a:t>
            </a:r>
            <a:r>
              <a:rPr sz="2358" b="1" spc="-121" dirty="0">
                <a:latin typeface="Arial"/>
                <a:cs typeface="Arial"/>
              </a:rPr>
              <a:t> </a:t>
            </a:r>
            <a:r>
              <a:rPr sz="2358" b="1" spc="247" dirty="0">
                <a:latin typeface="Arial"/>
                <a:cs typeface="Arial"/>
              </a:rPr>
              <a:t>and  </a:t>
            </a:r>
            <a:r>
              <a:rPr sz="2358" b="1" spc="230" dirty="0">
                <a:latin typeface="Arial"/>
                <a:cs typeface="Arial"/>
              </a:rPr>
              <a:t>predict </a:t>
            </a:r>
            <a:r>
              <a:rPr sz="2358" b="1" spc="284" dirty="0">
                <a:latin typeface="Arial"/>
                <a:cs typeface="Arial"/>
              </a:rPr>
              <a:t>whether </a:t>
            </a:r>
            <a:r>
              <a:rPr sz="2358" b="1" spc="277" dirty="0">
                <a:latin typeface="Arial"/>
                <a:cs typeface="Arial"/>
              </a:rPr>
              <a:t>a </a:t>
            </a:r>
            <a:r>
              <a:rPr sz="2358" b="1" spc="163" dirty="0">
                <a:latin typeface="Arial"/>
                <a:cs typeface="Arial"/>
              </a:rPr>
              <a:t>DARK/LIGHT </a:t>
            </a:r>
            <a:r>
              <a:rPr sz="2358" b="1" spc="247" dirty="0">
                <a:latin typeface="Arial"/>
                <a:cs typeface="Arial"/>
              </a:rPr>
              <a:t>font </a:t>
            </a:r>
            <a:r>
              <a:rPr sz="2358" b="1" spc="193" dirty="0">
                <a:latin typeface="Arial"/>
                <a:cs typeface="Arial"/>
              </a:rPr>
              <a:t>should </a:t>
            </a:r>
            <a:r>
              <a:rPr sz="2358" b="1" spc="266" dirty="0">
                <a:latin typeface="Arial"/>
                <a:cs typeface="Arial"/>
              </a:rPr>
              <a:t>be</a:t>
            </a:r>
            <a:r>
              <a:rPr sz="2358" b="1" spc="-224" dirty="0">
                <a:latin typeface="Arial"/>
                <a:cs typeface="Arial"/>
              </a:rPr>
              <a:t> </a:t>
            </a:r>
            <a:r>
              <a:rPr sz="2358" b="1" spc="224" dirty="0">
                <a:latin typeface="Arial"/>
                <a:cs typeface="Arial"/>
              </a:rPr>
              <a:t>used.</a:t>
            </a:r>
            <a:endParaRPr sz="2358">
              <a:latin typeface="Arial"/>
              <a:cs typeface="Arial"/>
            </a:endParaRPr>
          </a:p>
        </p:txBody>
      </p:sp>
      <p:sp>
        <p:nvSpPr>
          <p:cNvPr id="4" name="object 4"/>
          <p:cNvSpPr/>
          <p:nvPr/>
        </p:nvSpPr>
        <p:spPr>
          <a:xfrm>
            <a:off x="2968153" y="3227514"/>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20"/>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40"/>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20"/>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FF0000"/>
          </a:solidFill>
        </p:spPr>
        <p:txBody>
          <a:bodyPr wrap="square" lIns="0" tIns="0" rIns="0" bIns="0" rtlCol="0"/>
          <a:lstStyle/>
          <a:p>
            <a:endParaRPr sz="2176"/>
          </a:p>
        </p:txBody>
      </p:sp>
      <p:sp>
        <p:nvSpPr>
          <p:cNvPr id="5" name="object 5"/>
          <p:cNvSpPr/>
          <p:nvPr/>
        </p:nvSpPr>
        <p:spPr>
          <a:xfrm>
            <a:off x="2968153" y="3227514"/>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20"/>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40"/>
                </a:lnTo>
                <a:lnTo>
                  <a:pt x="223770" y="544333"/>
                </a:lnTo>
                <a:lnTo>
                  <a:pt x="176702" y="531873"/>
                </a:lnTo>
                <a:lnTo>
                  <a:pt x="133773" y="511951"/>
                </a:lnTo>
                <a:lnTo>
                  <a:pt x="95641" y="485254"/>
                </a:lnTo>
                <a:lnTo>
                  <a:pt x="62966" y="452475"/>
                </a:lnTo>
                <a:lnTo>
                  <a:pt x="36406" y="414302"/>
                </a:lnTo>
                <a:lnTo>
                  <a:pt x="16619" y="371425"/>
                </a:lnTo>
                <a:lnTo>
                  <a:pt x="4264" y="324534"/>
                </a:lnTo>
                <a:lnTo>
                  <a:pt x="0" y="274320"/>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968153" y="322751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633032" y="389085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3049536" y="338260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968153" y="3981452"/>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19"/>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39"/>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19"/>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009900"/>
          </a:solidFill>
        </p:spPr>
        <p:txBody>
          <a:bodyPr wrap="square" lIns="0" tIns="0" rIns="0" bIns="0" rtlCol="0"/>
          <a:lstStyle/>
          <a:p>
            <a:endParaRPr sz="2176"/>
          </a:p>
        </p:txBody>
      </p:sp>
      <p:sp>
        <p:nvSpPr>
          <p:cNvPr id="10" name="object 10"/>
          <p:cNvSpPr/>
          <p:nvPr/>
        </p:nvSpPr>
        <p:spPr>
          <a:xfrm>
            <a:off x="2968153" y="3981452"/>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19"/>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39"/>
                </a:lnTo>
                <a:lnTo>
                  <a:pt x="223770" y="544333"/>
                </a:lnTo>
                <a:lnTo>
                  <a:pt x="176702" y="531873"/>
                </a:lnTo>
                <a:lnTo>
                  <a:pt x="133773" y="511951"/>
                </a:lnTo>
                <a:lnTo>
                  <a:pt x="95641" y="485254"/>
                </a:lnTo>
                <a:lnTo>
                  <a:pt x="62966" y="452475"/>
                </a:lnTo>
                <a:lnTo>
                  <a:pt x="36406" y="414302"/>
                </a:lnTo>
                <a:lnTo>
                  <a:pt x="16619" y="371425"/>
                </a:lnTo>
                <a:lnTo>
                  <a:pt x="4264" y="324534"/>
                </a:lnTo>
                <a:lnTo>
                  <a:pt x="0" y="274319"/>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968153" y="3981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633032"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3049536" y="4136539"/>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968153" y="4755354"/>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20"/>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40"/>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20"/>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3333FF"/>
          </a:solidFill>
        </p:spPr>
        <p:txBody>
          <a:bodyPr wrap="square" lIns="0" tIns="0" rIns="0" bIns="0" rtlCol="0"/>
          <a:lstStyle/>
          <a:p>
            <a:endParaRPr sz="2176"/>
          </a:p>
        </p:txBody>
      </p:sp>
      <p:sp>
        <p:nvSpPr>
          <p:cNvPr id="15" name="object 15"/>
          <p:cNvSpPr/>
          <p:nvPr/>
        </p:nvSpPr>
        <p:spPr>
          <a:xfrm>
            <a:off x="2968153" y="4755354"/>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20"/>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40"/>
                </a:lnTo>
                <a:lnTo>
                  <a:pt x="223770" y="544333"/>
                </a:lnTo>
                <a:lnTo>
                  <a:pt x="176702" y="531873"/>
                </a:lnTo>
                <a:lnTo>
                  <a:pt x="133773" y="511951"/>
                </a:lnTo>
                <a:lnTo>
                  <a:pt x="95641" y="485254"/>
                </a:lnTo>
                <a:lnTo>
                  <a:pt x="62966" y="452475"/>
                </a:lnTo>
                <a:lnTo>
                  <a:pt x="36406" y="414302"/>
                </a:lnTo>
                <a:lnTo>
                  <a:pt x="16619" y="371425"/>
                </a:lnTo>
                <a:lnTo>
                  <a:pt x="4264" y="324534"/>
                </a:lnTo>
                <a:lnTo>
                  <a:pt x="0" y="274320"/>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968153" y="475535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633032" y="54186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3049536" y="4910440"/>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6570473" y="3599109"/>
            <a:ext cx="661808" cy="663343"/>
          </a:xfrm>
          <a:custGeom>
            <a:avLst/>
            <a:gdLst/>
            <a:ahLst/>
            <a:cxnLst/>
            <a:rect l="l" t="t" r="r" b="b"/>
            <a:pathLst>
              <a:path w="547370" h="548639">
                <a:moveTo>
                  <a:pt x="273050" y="0"/>
                </a:moveTo>
                <a:lnTo>
                  <a:pt x="222878" y="4264"/>
                </a:lnTo>
                <a:lnTo>
                  <a:pt x="176104" y="16619"/>
                </a:lnTo>
                <a:lnTo>
                  <a:pt x="133397" y="36406"/>
                </a:lnTo>
                <a:lnTo>
                  <a:pt x="95424" y="62966"/>
                </a:lnTo>
                <a:lnTo>
                  <a:pt x="62855" y="95641"/>
                </a:lnTo>
                <a:lnTo>
                  <a:pt x="36359" y="133773"/>
                </a:lnTo>
                <a:lnTo>
                  <a:pt x="16605" y="176702"/>
                </a:lnTo>
                <a:lnTo>
                  <a:pt x="4262" y="223770"/>
                </a:lnTo>
                <a:lnTo>
                  <a:pt x="0" y="274319"/>
                </a:lnTo>
                <a:lnTo>
                  <a:pt x="4262" y="324534"/>
                </a:lnTo>
                <a:lnTo>
                  <a:pt x="16605" y="371425"/>
                </a:lnTo>
                <a:lnTo>
                  <a:pt x="36359" y="414302"/>
                </a:lnTo>
                <a:lnTo>
                  <a:pt x="62855" y="452475"/>
                </a:lnTo>
                <a:lnTo>
                  <a:pt x="95424" y="485254"/>
                </a:lnTo>
                <a:lnTo>
                  <a:pt x="133397" y="511951"/>
                </a:lnTo>
                <a:lnTo>
                  <a:pt x="176104" y="531873"/>
                </a:lnTo>
                <a:lnTo>
                  <a:pt x="222878" y="544333"/>
                </a:lnTo>
                <a:lnTo>
                  <a:pt x="273050" y="548639"/>
                </a:lnTo>
                <a:lnTo>
                  <a:pt x="323599" y="544333"/>
                </a:lnTo>
                <a:lnTo>
                  <a:pt x="370667" y="531873"/>
                </a:lnTo>
                <a:lnTo>
                  <a:pt x="413596" y="511951"/>
                </a:lnTo>
                <a:lnTo>
                  <a:pt x="451728" y="485254"/>
                </a:lnTo>
                <a:lnTo>
                  <a:pt x="484403" y="452475"/>
                </a:lnTo>
                <a:lnTo>
                  <a:pt x="510963" y="414302"/>
                </a:lnTo>
                <a:lnTo>
                  <a:pt x="530750" y="371425"/>
                </a:lnTo>
                <a:lnTo>
                  <a:pt x="543105" y="324534"/>
                </a:lnTo>
                <a:lnTo>
                  <a:pt x="547370" y="274319"/>
                </a:lnTo>
                <a:lnTo>
                  <a:pt x="543105" y="223770"/>
                </a:lnTo>
                <a:lnTo>
                  <a:pt x="530750" y="176702"/>
                </a:lnTo>
                <a:lnTo>
                  <a:pt x="510963" y="133773"/>
                </a:lnTo>
                <a:lnTo>
                  <a:pt x="484403" y="95641"/>
                </a:lnTo>
                <a:lnTo>
                  <a:pt x="451728" y="62966"/>
                </a:lnTo>
                <a:lnTo>
                  <a:pt x="413596" y="36406"/>
                </a:lnTo>
                <a:lnTo>
                  <a:pt x="370667" y="16619"/>
                </a:lnTo>
                <a:lnTo>
                  <a:pt x="323599" y="4264"/>
                </a:lnTo>
                <a:lnTo>
                  <a:pt x="273050" y="0"/>
                </a:lnTo>
                <a:close/>
              </a:path>
            </a:pathLst>
          </a:custGeom>
          <a:solidFill>
            <a:srgbClr val="EDEDED"/>
          </a:solidFill>
        </p:spPr>
        <p:txBody>
          <a:bodyPr wrap="square" lIns="0" tIns="0" rIns="0" bIns="0" rtlCol="0"/>
          <a:lstStyle/>
          <a:p>
            <a:endParaRPr sz="2176"/>
          </a:p>
        </p:txBody>
      </p:sp>
      <p:sp>
        <p:nvSpPr>
          <p:cNvPr id="20" name="object 20"/>
          <p:cNvSpPr/>
          <p:nvPr/>
        </p:nvSpPr>
        <p:spPr>
          <a:xfrm>
            <a:off x="6570473" y="3599109"/>
            <a:ext cx="661808" cy="663343"/>
          </a:xfrm>
          <a:custGeom>
            <a:avLst/>
            <a:gdLst/>
            <a:ahLst/>
            <a:cxnLst/>
            <a:rect l="l" t="t" r="r" b="b"/>
            <a:pathLst>
              <a:path w="547370" h="548639">
                <a:moveTo>
                  <a:pt x="273050" y="0"/>
                </a:moveTo>
                <a:lnTo>
                  <a:pt x="323599" y="4264"/>
                </a:lnTo>
                <a:lnTo>
                  <a:pt x="370667" y="16619"/>
                </a:lnTo>
                <a:lnTo>
                  <a:pt x="413596" y="36406"/>
                </a:lnTo>
                <a:lnTo>
                  <a:pt x="451728" y="62966"/>
                </a:lnTo>
                <a:lnTo>
                  <a:pt x="484403" y="95641"/>
                </a:lnTo>
                <a:lnTo>
                  <a:pt x="510963" y="133773"/>
                </a:lnTo>
                <a:lnTo>
                  <a:pt x="530750" y="176702"/>
                </a:lnTo>
                <a:lnTo>
                  <a:pt x="543105" y="223770"/>
                </a:lnTo>
                <a:lnTo>
                  <a:pt x="547370" y="274319"/>
                </a:lnTo>
                <a:lnTo>
                  <a:pt x="543105" y="324534"/>
                </a:lnTo>
                <a:lnTo>
                  <a:pt x="530750" y="371425"/>
                </a:lnTo>
                <a:lnTo>
                  <a:pt x="510963" y="414302"/>
                </a:lnTo>
                <a:lnTo>
                  <a:pt x="484403" y="452475"/>
                </a:lnTo>
                <a:lnTo>
                  <a:pt x="451728" y="485254"/>
                </a:lnTo>
                <a:lnTo>
                  <a:pt x="413596" y="511951"/>
                </a:lnTo>
                <a:lnTo>
                  <a:pt x="370667" y="531873"/>
                </a:lnTo>
                <a:lnTo>
                  <a:pt x="323599" y="544333"/>
                </a:lnTo>
                <a:lnTo>
                  <a:pt x="273050" y="548639"/>
                </a:lnTo>
                <a:lnTo>
                  <a:pt x="222878" y="544333"/>
                </a:lnTo>
                <a:lnTo>
                  <a:pt x="176104" y="531873"/>
                </a:lnTo>
                <a:lnTo>
                  <a:pt x="133397" y="511951"/>
                </a:lnTo>
                <a:lnTo>
                  <a:pt x="95424" y="485254"/>
                </a:lnTo>
                <a:lnTo>
                  <a:pt x="62855" y="452475"/>
                </a:lnTo>
                <a:lnTo>
                  <a:pt x="36359" y="414302"/>
                </a:lnTo>
                <a:lnTo>
                  <a:pt x="16605" y="371425"/>
                </a:lnTo>
                <a:lnTo>
                  <a:pt x="4262" y="324534"/>
                </a:lnTo>
                <a:lnTo>
                  <a:pt x="0" y="274319"/>
                </a:lnTo>
                <a:lnTo>
                  <a:pt x="4262" y="223770"/>
                </a:lnTo>
                <a:lnTo>
                  <a:pt x="16605" y="176702"/>
                </a:lnTo>
                <a:lnTo>
                  <a:pt x="36359" y="133773"/>
                </a:lnTo>
                <a:lnTo>
                  <a:pt x="62855" y="95641"/>
                </a:lnTo>
                <a:lnTo>
                  <a:pt x="95424" y="62966"/>
                </a:lnTo>
                <a:lnTo>
                  <a:pt x="133397" y="36406"/>
                </a:lnTo>
                <a:lnTo>
                  <a:pt x="176104" y="16619"/>
                </a:lnTo>
                <a:lnTo>
                  <a:pt x="222878" y="4264"/>
                </a:lnTo>
                <a:lnTo>
                  <a:pt x="27305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6570473" y="35991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7233818" y="42624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txBox="1"/>
          <p:nvPr/>
        </p:nvSpPr>
        <p:spPr>
          <a:xfrm>
            <a:off x="6808478" y="3754196"/>
            <a:ext cx="187333"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0</a:t>
            </a:r>
            <a:endParaRPr sz="1935">
              <a:latin typeface="Tahoma"/>
              <a:cs typeface="Tahoma"/>
            </a:endParaRPr>
          </a:p>
        </p:txBody>
      </p:sp>
      <p:sp>
        <p:nvSpPr>
          <p:cNvPr id="24" name="object 24"/>
          <p:cNvSpPr/>
          <p:nvPr/>
        </p:nvSpPr>
        <p:spPr>
          <a:xfrm>
            <a:off x="6570473" y="4373009"/>
            <a:ext cx="661808" cy="663343"/>
          </a:xfrm>
          <a:custGeom>
            <a:avLst/>
            <a:gdLst/>
            <a:ahLst/>
            <a:cxnLst/>
            <a:rect l="l" t="t" r="r" b="b"/>
            <a:pathLst>
              <a:path w="547370" h="548639">
                <a:moveTo>
                  <a:pt x="273050" y="0"/>
                </a:moveTo>
                <a:lnTo>
                  <a:pt x="222878" y="4264"/>
                </a:lnTo>
                <a:lnTo>
                  <a:pt x="176104" y="16619"/>
                </a:lnTo>
                <a:lnTo>
                  <a:pt x="133397" y="36406"/>
                </a:lnTo>
                <a:lnTo>
                  <a:pt x="95424" y="62966"/>
                </a:lnTo>
                <a:lnTo>
                  <a:pt x="62855" y="95641"/>
                </a:lnTo>
                <a:lnTo>
                  <a:pt x="36359" y="133773"/>
                </a:lnTo>
                <a:lnTo>
                  <a:pt x="16605" y="176702"/>
                </a:lnTo>
                <a:lnTo>
                  <a:pt x="4262" y="223770"/>
                </a:lnTo>
                <a:lnTo>
                  <a:pt x="0" y="274319"/>
                </a:lnTo>
                <a:lnTo>
                  <a:pt x="4262" y="324534"/>
                </a:lnTo>
                <a:lnTo>
                  <a:pt x="16605" y="371425"/>
                </a:lnTo>
                <a:lnTo>
                  <a:pt x="36359" y="414302"/>
                </a:lnTo>
                <a:lnTo>
                  <a:pt x="62855" y="452475"/>
                </a:lnTo>
                <a:lnTo>
                  <a:pt x="95424" y="485254"/>
                </a:lnTo>
                <a:lnTo>
                  <a:pt x="133397" y="511951"/>
                </a:lnTo>
                <a:lnTo>
                  <a:pt x="176104" y="531873"/>
                </a:lnTo>
                <a:lnTo>
                  <a:pt x="222878" y="544333"/>
                </a:lnTo>
                <a:lnTo>
                  <a:pt x="273050" y="548639"/>
                </a:lnTo>
                <a:lnTo>
                  <a:pt x="323599" y="544333"/>
                </a:lnTo>
                <a:lnTo>
                  <a:pt x="370667" y="531873"/>
                </a:lnTo>
                <a:lnTo>
                  <a:pt x="413596" y="511951"/>
                </a:lnTo>
                <a:lnTo>
                  <a:pt x="451728" y="485254"/>
                </a:lnTo>
                <a:lnTo>
                  <a:pt x="484403" y="452475"/>
                </a:lnTo>
                <a:lnTo>
                  <a:pt x="510963" y="414302"/>
                </a:lnTo>
                <a:lnTo>
                  <a:pt x="530750" y="371425"/>
                </a:lnTo>
                <a:lnTo>
                  <a:pt x="543105" y="324534"/>
                </a:lnTo>
                <a:lnTo>
                  <a:pt x="547370" y="274319"/>
                </a:lnTo>
                <a:lnTo>
                  <a:pt x="543105" y="223770"/>
                </a:lnTo>
                <a:lnTo>
                  <a:pt x="530750" y="176702"/>
                </a:lnTo>
                <a:lnTo>
                  <a:pt x="510963" y="133773"/>
                </a:lnTo>
                <a:lnTo>
                  <a:pt x="484403" y="95641"/>
                </a:lnTo>
                <a:lnTo>
                  <a:pt x="451728" y="62966"/>
                </a:lnTo>
                <a:lnTo>
                  <a:pt x="413596" y="36406"/>
                </a:lnTo>
                <a:lnTo>
                  <a:pt x="370667" y="16619"/>
                </a:lnTo>
                <a:lnTo>
                  <a:pt x="323599" y="4264"/>
                </a:lnTo>
                <a:lnTo>
                  <a:pt x="273050" y="0"/>
                </a:lnTo>
                <a:close/>
              </a:path>
            </a:pathLst>
          </a:custGeom>
          <a:solidFill>
            <a:srgbClr val="000000"/>
          </a:solidFill>
        </p:spPr>
        <p:txBody>
          <a:bodyPr wrap="square" lIns="0" tIns="0" rIns="0" bIns="0" rtlCol="0"/>
          <a:lstStyle/>
          <a:p>
            <a:endParaRPr sz="2176"/>
          </a:p>
        </p:txBody>
      </p:sp>
      <p:sp>
        <p:nvSpPr>
          <p:cNvPr id="25" name="object 25"/>
          <p:cNvSpPr/>
          <p:nvPr/>
        </p:nvSpPr>
        <p:spPr>
          <a:xfrm>
            <a:off x="6570473" y="4373009"/>
            <a:ext cx="661808" cy="663343"/>
          </a:xfrm>
          <a:custGeom>
            <a:avLst/>
            <a:gdLst/>
            <a:ahLst/>
            <a:cxnLst/>
            <a:rect l="l" t="t" r="r" b="b"/>
            <a:pathLst>
              <a:path w="547370" h="548639">
                <a:moveTo>
                  <a:pt x="273050" y="0"/>
                </a:moveTo>
                <a:lnTo>
                  <a:pt x="323599" y="4264"/>
                </a:lnTo>
                <a:lnTo>
                  <a:pt x="370667" y="16619"/>
                </a:lnTo>
                <a:lnTo>
                  <a:pt x="413596" y="36406"/>
                </a:lnTo>
                <a:lnTo>
                  <a:pt x="451728" y="62966"/>
                </a:lnTo>
                <a:lnTo>
                  <a:pt x="484403" y="95641"/>
                </a:lnTo>
                <a:lnTo>
                  <a:pt x="510963" y="133773"/>
                </a:lnTo>
                <a:lnTo>
                  <a:pt x="530750" y="176702"/>
                </a:lnTo>
                <a:lnTo>
                  <a:pt x="543105" y="223770"/>
                </a:lnTo>
                <a:lnTo>
                  <a:pt x="547370" y="274319"/>
                </a:lnTo>
                <a:lnTo>
                  <a:pt x="543105" y="324534"/>
                </a:lnTo>
                <a:lnTo>
                  <a:pt x="530750" y="371425"/>
                </a:lnTo>
                <a:lnTo>
                  <a:pt x="510963" y="414302"/>
                </a:lnTo>
                <a:lnTo>
                  <a:pt x="484403" y="452475"/>
                </a:lnTo>
                <a:lnTo>
                  <a:pt x="451728" y="485254"/>
                </a:lnTo>
                <a:lnTo>
                  <a:pt x="413596" y="511951"/>
                </a:lnTo>
                <a:lnTo>
                  <a:pt x="370667" y="531873"/>
                </a:lnTo>
                <a:lnTo>
                  <a:pt x="323599" y="544333"/>
                </a:lnTo>
                <a:lnTo>
                  <a:pt x="273050" y="548639"/>
                </a:lnTo>
                <a:lnTo>
                  <a:pt x="222878" y="544333"/>
                </a:lnTo>
                <a:lnTo>
                  <a:pt x="176104" y="531873"/>
                </a:lnTo>
                <a:lnTo>
                  <a:pt x="133397" y="511951"/>
                </a:lnTo>
                <a:lnTo>
                  <a:pt x="95424" y="485254"/>
                </a:lnTo>
                <a:lnTo>
                  <a:pt x="62855" y="452475"/>
                </a:lnTo>
                <a:lnTo>
                  <a:pt x="36359" y="414302"/>
                </a:lnTo>
                <a:lnTo>
                  <a:pt x="16605" y="371425"/>
                </a:lnTo>
                <a:lnTo>
                  <a:pt x="4262" y="324534"/>
                </a:lnTo>
                <a:lnTo>
                  <a:pt x="0" y="274319"/>
                </a:lnTo>
                <a:lnTo>
                  <a:pt x="4262" y="223770"/>
                </a:lnTo>
                <a:lnTo>
                  <a:pt x="16605" y="176702"/>
                </a:lnTo>
                <a:lnTo>
                  <a:pt x="36359" y="133773"/>
                </a:lnTo>
                <a:lnTo>
                  <a:pt x="62855" y="95641"/>
                </a:lnTo>
                <a:lnTo>
                  <a:pt x="95424" y="62966"/>
                </a:lnTo>
                <a:lnTo>
                  <a:pt x="133397" y="36406"/>
                </a:lnTo>
                <a:lnTo>
                  <a:pt x="176104" y="16619"/>
                </a:lnTo>
                <a:lnTo>
                  <a:pt x="222878" y="4264"/>
                </a:lnTo>
                <a:lnTo>
                  <a:pt x="273050" y="0"/>
                </a:lnTo>
                <a:close/>
              </a:path>
            </a:pathLst>
          </a:custGeom>
          <a:ln w="3175">
            <a:solidFill>
              <a:srgbClr val="3364A3"/>
            </a:solidFill>
          </a:ln>
        </p:spPr>
        <p:txBody>
          <a:bodyPr wrap="square" lIns="0" tIns="0" rIns="0" bIns="0" rtlCol="0"/>
          <a:lstStyle/>
          <a:p>
            <a:endParaRPr sz="2176"/>
          </a:p>
        </p:txBody>
      </p:sp>
      <p:sp>
        <p:nvSpPr>
          <p:cNvPr id="26" name="object 26"/>
          <p:cNvSpPr/>
          <p:nvPr/>
        </p:nvSpPr>
        <p:spPr>
          <a:xfrm>
            <a:off x="6570473" y="43730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7233818" y="50363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 name="object 28"/>
          <p:cNvSpPr txBox="1"/>
          <p:nvPr/>
        </p:nvSpPr>
        <p:spPr>
          <a:xfrm>
            <a:off x="6808478" y="4528096"/>
            <a:ext cx="187333" cy="313279"/>
          </a:xfrm>
          <a:prstGeom prst="rect">
            <a:avLst/>
          </a:prstGeom>
        </p:spPr>
        <p:txBody>
          <a:bodyPr vert="horz" wrap="square" lIns="0" tIns="15355" rIns="0" bIns="0" rtlCol="0">
            <a:spAutoFit/>
          </a:bodyPr>
          <a:lstStyle/>
          <a:p>
            <a:pPr marL="15356">
              <a:spcBef>
                <a:spcPts val="121"/>
              </a:spcBef>
            </a:pPr>
            <a:r>
              <a:rPr sz="1935" spc="169" dirty="0">
                <a:solidFill>
                  <a:srgbClr val="FFFFFF"/>
                </a:solidFill>
                <a:latin typeface="Tahoma"/>
                <a:cs typeface="Tahoma"/>
              </a:rPr>
              <a:t>1</a:t>
            </a:r>
            <a:endParaRPr sz="1935">
              <a:latin typeface="Tahoma"/>
              <a:cs typeface="Tahoma"/>
            </a:endParaRPr>
          </a:p>
        </p:txBody>
      </p:sp>
      <p:sp>
        <p:nvSpPr>
          <p:cNvPr id="29" name="object 29"/>
          <p:cNvSpPr/>
          <p:nvPr/>
        </p:nvSpPr>
        <p:spPr>
          <a:xfrm>
            <a:off x="4405395" y="3318111"/>
            <a:ext cx="1438779" cy="2100586"/>
          </a:xfrm>
          <a:custGeom>
            <a:avLst/>
            <a:gdLst/>
            <a:ahLst/>
            <a:cxnLst/>
            <a:rect l="l" t="t" r="r" b="b"/>
            <a:pathLst>
              <a:path w="1189989" h="1737360">
                <a:moveTo>
                  <a:pt x="990600" y="0"/>
                </a:moveTo>
                <a:lnTo>
                  <a:pt x="198120" y="0"/>
                </a:lnTo>
                <a:lnTo>
                  <a:pt x="155954" y="5776"/>
                </a:lnTo>
                <a:lnTo>
                  <a:pt x="115521" y="21949"/>
                </a:lnTo>
                <a:lnTo>
                  <a:pt x="78554" y="46786"/>
                </a:lnTo>
                <a:lnTo>
                  <a:pt x="46786" y="78554"/>
                </a:lnTo>
                <a:lnTo>
                  <a:pt x="21949" y="115521"/>
                </a:lnTo>
                <a:lnTo>
                  <a:pt x="5776" y="155954"/>
                </a:lnTo>
                <a:lnTo>
                  <a:pt x="0" y="198119"/>
                </a:lnTo>
                <a:lnTo>
                  <a:pt x="0" y="1539240"/>
                </a:lnTo>
                <a:lnTo>
                  <a:pt x="5776" y="1581405"/>
                </a:lnTo>
                <a:lnTo>
                  <a:pt x="21949" y="1621838"/>
                </a:lnTo>
                <a:lnTo>
                  <a:pt x="46786" y="1658805"/>
                </a:lnTo>
                <a:lnTo>
                  <a:pt x="78554" y="1690573"/>
                </a:lnTo>
                <a:lnTo>
                  <a:pt x="115521" y="1715410"/>
                </a:lnTo>
                <a:lnTo>
                  <a:pt x="155954" y="1731583"/>
                </a:lnTo>
                <a:lnTo>
                  <a:pt x="198120" y="1737360"/>
                </a:lnTo>
                <a:lnTo>
                  <a:pt x="990600" y="1737360"/>
                </a:lnTo>
                <a:lnTo>
                  <a:pt x="1032835" y="1731583"/>
                </a:lnTo>
                <a:lnTo>
                  <a:pt x="1073449" y="1715410"/>
                </a:lnTo>
                <a:lnTo>
                  <a:pt x="1110664" y="1690573"/>
                </a:lnTo>
                <a:lnTo>
                  <a:pt x="1142703" y="1658805"/>
                </a:lnTo>
                <a:lnTo>
                  <a:pt x="1167789" y="1621838"/>
                </a:lnTo>
                <a:lnTo>
                  <a:pt x="1184143" y="1581405"/>
                </a:lnTo>
                <a:lnTo>
                  <a:pt x="1189990" y="1539240"/>
                </a:lnTo>
                <a:lnTo>
                  <a:pt x="1189990" y="198119"/>
                </a:lnTo>
                <a:lnTo>
                  <a:pt x="1184143" y="155954"/>
                </a:lnTo>
                <a:lnTo>
                  <a:pt x="1167789" y="115521"/>
                </a:lnTo>
                <a:lnTo>
                  <a:pt x="1142703" y="78554"/>
                </a:lnTo>
                <a:lnTo>
                  <a:pt x="1110664" y="46786"/>
                </a:lnTo>
                <a:lnTo>
                  <a:pt x="1073449" y="21949"/>
                </a:lnTo>
                <a:lnTo>
                  <a:pt x="1032835" y="5776"/>
                </a:lnTo>
                <a:lnTo>
                  <a:pt x="990600" y="0"/>
                </a:lnTo>
                <a:close/>
              </a:path>
            </a:pathLst>
          </a:custGeom>
          <a:solidFill>
            <a:srgbClr val="719ECE"/>
          </a:solidFill>
        </p:spPr>
        <p:txBody>
          <a:bodyPr wrap="square" lIns="0" tIns="0" rIns="0" bIns="0" rtlCol="0"/>
          <a:lstStyle/>
          <a:p>
            <a:endParaRPr sz="2176"/>
          </a:p>
        </p:txBody>
      </p:sp>
      <p:sp>
        <p:nvSpPr>
          <p:cNvPr id="30" name="object 30"/>
          <p:cNvSpPr/>
          <p:nvPr/>
        </p:nvSpPr>
        <p:spPr>
          <a:xfrm>
            <a:off x="4405395" y="3318111"/>
            <a:ext cx="1438779" cy="2100586"/>
          </a:xfrm>
          <a:custGeom>
            <a:avLst/>
            <a:gdLst/>
            <a:ahLst/>
            <a:cxnLst/>
            <a:rect l="l" t="t" r="r" b="b"/>
            <a:pathLst>
              <a:path w="1189989" h="1737360">
                <a:moveTo>
                  <a:pt x="198120" y="0"/>
                </a:moveTo>
                <a:lnTo>
                  <a:pt x="155954" y="5776"/>
                </a:lnTo>
                <a:lnTo>
                  <a:pt x="115521" y="21949"/>
                </a:lnTo>
                <a:lnTo>
                  <a:pt x="78554" y="46786"/>
                </a:lnTo>
                <a:lnTo>
                  <a:pt x="46786" y="78554"/>
                </a:lnTo>
                <a:lnTo>
                  <a:pt x="21949" y="115521"/>
                </a:lnTo>
                <a:lnTo>
                  <a:pt x="5776" y="155954"/>
                </a:lnTo>
                <a:lnTo>
                  <a:pt x="0" y="198119"/>
                </a:lnTo>
                <a:lnTo>
                  <a:pt x="0" y="1539240"/>
                </a:lnTo>
                <a:lnTo>
                  <a:pt x="5776" y="1581405"/>
                </a:lnTo>
                <a:lnTo>
                  <a:pt x="21949" y="1621838"/>
                </a:lnTo>
                <a:lnTo>
                  <a:pt x="46786" y="1658805"/>
                </a:lnTo>
                <a:lnTo>
                  <a:pt x="78554" y="1690573"/>
                </a:lnTo>
                <a:lnTo>
                  <a:pt x="115521" y="1715410"/>
                </a:lnTo>
                <a:lnTo>
                  <a:pt x="155954" y="1731583"/>
                </a:lnTo>
                <a:lnTo>
                  <a:pt x="198120" y="1737360"/>
                </a:lnTo>
                <a:lnTo>
                  <a:pt x="990600" y="1737360"/>
                </a:lnTo>
                <a:lnTo>
                  <a:pt x="1032835" y="1731583"/>
                </a:lnTo>
                <a:lnTo>
                  <a:pt x="1073449" y="1715410"/>
                </a:lnTo>
                <a:lnTo>
                  <a:pt x="1110664" y="1690573"/>
                </a:lnTo>
                <a:lnTo>
                  <a:pt x="1142703" y="1658805"/>
                </a:lnTo>
                <a:lnTo>
                  <a:pt x="1167789" y="1621838"/>
                </a:lnTo>
                <a:lnTo>
                  <a:pt x="1184143" y="1581405"/>
                </a:lnTo>
                <a:lnTo>
                  <a:pt x="1189990" y="1539240"/>
                </a:lnTo>
                <a:lnTo>
                  <a:pt x="1189990" y="198119"/>
                </a:lnTo>
                <a:lnTo>
                  <a:pt x="1184143" y="155954"/>
                </a:lnTo>
                <a:lnTo>
                  <a:pt x="1167789" y="115521"/>
                </a:lnTo>
                <a:lnTo>
                  <a:pt x="1142703" y="78554"/>
                </a:lnTo>
                <a:lnTo>
                  <a:pt x="1110664" y="46786"/>
                </a:lnTo>
                <a:lnTo>
                  <a:pt x="1073449" y="21949"/>
                </a:lnTo>
                <a:lnTo>
                  <a:pt x="1032835" y="5776"/>
                </a:lnTo>
                <a:lnTo>
                  <a:pt x="990600" y="0"/>
                </a:lnTo>
                <a:lnTo>
                  <a:pt x="19812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4405395" y="3318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p:nvPr/>
        </p:nvSpPr>
        <p:spPr>
          <a:xfrm>
            <a:off x="5844175" y="54186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p:nvPr/>
        </p:nvSpPr>
        <p:spPr>
          <a:xfrm>
            <a:off x="3742052" y="3539223"/>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4" name="object 34"/>
          <p:cNvSpPr txBox="1"/>
          <p:nvPr/>
        </p:nvSpPr>
        <p:spPr>
          <a:xfrm>
            <a:off x="4557412" y="4012163"/>
            <a:ext cx="1867956" cy="676088"/>
          </a:xfrm>
          <a:prstGeom prst="rect">
            <a:avLst/>
          </a:prstGeom>
        </p:spPr>
        <p:txBody>
          <a:bodyPr vert="horz" wrap="square" lIns="0" tIns="34549" rIns="0" bIns="0" rtlCol="0">
            <a:spAutoFit/>
          </a:bodyPr>
          <a:lstStyle/>
          <a:p>
            <a:pPr marL="220352" marR="6142" indent="-205765">
              <a:lnSpc>
                <a:spcPts val="2527"/>
              </a:lnSpc>
              <a:spcBef>
                <a:spcPts val="272"/>
              </a:spcBef>
              <a:tabLst>
                <a:tab pos="1391982" algn="l"/>
                <a:tab pos="1851882" algn="l"/>
              </a:tabLst>
            </a:pPr>
            <a:r>
              <a:rPr sz="2176" spc="163" dirty="0">
                <a:latin typeface="Tahoma"/>
                <a:cs typeface="Tahoma"/>
              </a:rPr>
              <a:t>Mystery  Math	</a:t>
            </a:r>
            <a:r>
              <a:rPr sz="2176" u="sng" spc="163" dirty="0">
                <a:uFill>
                  <a:solidFill>
                    <a:srgbClr val="2B3D4F"/>
                  </a:solidFill>
                </a:uFill>
                <a:latin typeface="Times New Roman"/>
                <a:cs typeface="Times New Roman"/>
              </a:rPr>
              <a:t> 	</a:t>
            </a:r>
            <a:endParaRPr sz="2176">
              <a:latin typeface="Times New Roman"/>
              <a:cs typeface="Times New Roman"/>
            </a:endParaRPr>
          </a:p>
        </p:txBody>
      </p:sp>
      <p:sp>
        <p:nvSpPr>
          <p:cNvPr id="35" name="object 35"/>
          <p:cNvSpPr/>
          <p:nvPr/>
        </p:nvSpPr>
        <p:spPr>
          <a:xfrm>
            <a:off x="4130539" y="3483945"/>
            <a:ext cx="164300" cy="110557"/>
          </a:xfrm>
          <a:custGeom>
            <a:avLst/>
            <a:gdLst/>
            <a:ahLst/>
            <a:cxnLst/>
            <a:rect l="l" t="t" r="r" b="b"/>
            <a:pathLst>
              <a:path w="135889" h="91439">
                <a:moveTo>
                  <a:pt x="0" y="0"/>
                </a:moveTo>
                <a:lnTo>
                  <a:pt x="0" y="91439"/>
                </a:lnTo>
                <a:lnTo>
                  <a:pt x="135889" y="45719"/>
                </a:lnTo>
                <a:lnTo>
                  <a:pt x="0" y="0"/>
                </a:lnTo>
                <a:close/>
              </a:path>
            </a:pathLst>
          </a:custGeom>
          <a:solidFill>
            <a:srgbClr val="2B3D4F"/>
          </a:solidFill>
        </p:spPr>
        <p:txBody>
          <a:bodyPr wrap="square" lIns="0" tIns="0" rIns="0" bIns="0" rtlCol="0"/>
          <a:lstStyle/>
          <a:p>
            <a:endParaRPr sz="2176"/>
          </a:p>
        </p:txBody>
      </p:sp>
      <p:sp>
        <p:nvSpPr>
          <p:cNvPr id="36" name="object 36"/>
          <p:cNvSpPr/>
          <p:nvPr/>
        </p:nvSpPr>
        <p:spPr>
          <a:xfrm>
            <a:off x="3738982" y="4322337"/>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7" name="object 37"/>
          <p:cNvSpPr/>
          <p:nvPr/>
        </p:nvSpPr>
        <p:spPr>
          <a:xfrm>
            <a:off x="4125932" y="4268594"/>
            <a:ext cx="165836" cy="109022"/>
          </a:xfrm>
          <a:custGeom>
            <a:avLst/>
            <a:gdLst/>
            <a:ahLst/>
            <a:cxnLst/>
            <a:rect l="l" t="t" r="r" b="b"/>
            <a:pathLst>
              <a:path w="137160" h="90170">
                <a:moveTo>
                  <a:pt x="0" y="0"/>
                </a:moveTo>
                <a:lnTo>
                  <a:pt x="0" y="90169"/>
                </a:lnTo>
                <a:lnTo>
                  <a:pt x="137160" y="44450"/>
                </a:lnTo>
                <a:lnTo>
                  <a:pt x="0" y="0"/>
                </a:lnTo>
                <a:close/>
              </a:path>
            </a:pathLst>
          </a:custGeom>
          <a:solidFill>
            <a:srgbClr val="2B3D4F"/>
          </a:solidFill>
        </p:spPr>
        <p:txBody>
          <a:bodyPr wrap="square" lIns="0" tIns="0" rIns="0" bIns="0" rtlCol="0"/>
          <a:lstStyle/>
          <a:p>
            <a:endParaRPr sz="2176"/>
          </a:p>
        </p:txBody>
      </p:sp>
      <p:sp>
        <p:nvSpPr>
          <p:cNvPr id="38" name="object 38"/>
          <p:cNvSpPr/>
          <p:nvPr/>
        </p:nvSpPr>
        <p:spPr>
          <a:xfrm>
            <a:off x="3734374" y="5105450"/>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9" name="object 39"/>
          <p:cNvSpPr/>
          <p:nvPr/>
        </p:nvSpPr>
        <p:spPr>
          <a:xfrm>
            <a:off x="4122862" y="5051707"/>
            <a:ext cx="164300" cy="109022"/>
          </a:xfrm>
          <a:custGeom>
            <a:avLst/>
            <a:gdLst/>
            <a:ahLst/>
            <a:cxnLst/>
            <a:rect l="l" t="t" r="r" b="b"/>
            <a:pathLst>
              <a:path w="135889" h="90170">
                <a:moveTo>
                  <a:pt x="0" y="0"/>
                </a:moveTo>
                <a:lnTo>
                  <a:pt x="0" y="90169"/>
                </a:lnTo>
                <a:lnTo>
                  <a:pt x="135889" y="44450"/>
                </a:lnTo>
                <a:lnTo>
                  <a:pt x="0" y="0"/>
                </a:lnTo>
                <a:close/>
              </a:path>
            </a:pathLst>
          </a:custGeom>
          <a:solidFill>
            <a:srgbClr val="2B3D4F"/>
          </a:solidFill>
        </p:spPr>
        <p:txBody>
          <a:bodyPr wrap="square" lIns="0" tIns="0" rIns="0" bIns="0" rtlCol="0"/>
          <a:lstStyle/>
          <a:p>
            <a:endParaRPr sz="2176"/>
          </a:p>
        </p:txBody>
      </p:sp>
      <p:sp>
        <p:nvSpPr>
          <p:cNvPr id="40" name="object 40"/>
          <p:cNvSpPr/>
          <p:nvPr/>
        </p:nvSpPr>
        <p:spPr>
          <a:xfrm>
            <a:off x="5953197" y="3958419"/>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41" name="object 41"/>
          <p:cNvSpPr/>
          <p:nvPr/>
        </p:nvSpPr>
        <p:spPr>
          <a:xfrm>
            <a:off x="6341683" y="3903141"/>
            <a:ext cx="164300" cy="110557"/>
          </a:xfrm>
          <a:custGeom>
            <a:avLst/>
            <a:gdLst/>
            <a:ahLst/>
            <a:cxnLst/>
            <a:rect l="l" t="t" r="r" b="b"/>
            <a:pathLst>
              <a:path w="135889" h="91439">
                <a:moveTo>
                  <a:pt x="0" y="0"/>
                </a:moveTo>
                <a:lnTo>
                  <a:pt x="0" y="91440"/>
                </a:lnTo>
                <a:lnTo>
                  <a:pt x="135889" y="45720"/>
                </a:lnTo>
                <a:lnTo>
                  <a:pt x="0" y="0"/>
                </a:lnTo>
                <a:close/>
              </a:path>
            </a:pathLst>
          </a:custGeom>
          <a:solidFill>
            <a:srgbClr val="2B3D4F"/>
          </a:solidFill>
        </p:spPr>
        <p:txBody>
          <a:bodyPr wrap="square" lIns="0" tIns="0" rIns="0" bIns="0" rtlCol="0"/>
          <a:lstStyle/>
          <a:p>
            <a:endParaRPr sz="2176"/>
          </a:p>
        </p:txBody>
      </p:sp>
      <p:sp>
        <p:nvSpPr>
          <p:cNvPr id="42" name="object 42"/>
          <p:cNvSpPr/>
          <p:nvPr/>
        </p:nvSpPr>
        <p:spPr>
          <a:xfrm>
            <a:off x="6337076" y="4686256"/>
            <a:ext cx="165836" cy="110557"/>
          </a:xfrm>
          <a:custGeom>
            <a:avLst/>
            <a:gdLst/>
            <a:ahLst/>
            <a:cxnLst/>
            <a:rect l="l" t="t" r="r" b="b"/>
            <a:pathLst>
              <a:path w="137160" h="91439">
                <a:moveTo>
                  <a:pt x="0" y="0"/>
                </a:moveTo>
                <a:lnTo>
                  <a:pt x="0" y="91440"/>
                </a:lnTo>
                <a:lnTo>
                  <a:pt x="137160" y="45720"/>
                </a:lnTo>
                <a:lnTo>
                  <a:pt x="0" y="0"/>
                </a:lnTo>
                <a:close/>
              </a:path>
            </a:pathLst>
          </a:custGeom>
          <a:solidFill>
            <a:srgbClr val="2B3D4F"/>
          </a:solidFill>
        </p:spPr>
        <p:txBody>
          <a:bodyPr wrap="square" lIns="0" tIns="0" rIns="0" bIns="0" rtlCol="0"/>
          <a:lstStyle/>
          <a:p>
            <a:endParaRPr sz="2176"/>
          </a:p>
        </p:txBody>
      </p:sp>
      <p:sp>
        <p:nvSpPr>
          <p:cNvPr id="43" name="object 43"/>
          <p:cNvSpPr txBox="1"/>
          <p:nvPr/>
        </p:nvSpPr>
        <p:spPr>
          <a:xfrm>
            <a:off x="7739002" y="3649781"/>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solidFill>
                  <a:srgbClr val="FFFFFF"/>
                </a:solidFill>
                <a:latin typeface="Tahoma"/>
                <a:cs typeface="Tahoma"/>
              </a:rPr>
              <a:t>Hello</a:t>
            </a:r>
            <a:endParaRPr sz="2176">
              <a:latin typeface="Tahoma"/>
              <a:cs typeface="Tahoma"/>
            </a:endParaRPr>
          </a:p>
        </p:txBody>
      </p:sp>
      <p:sp>
        <p:nvSpPr>
          <p:cNvPr id="45" name="object 4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108</a:t>
            </a:fld>
            <a:endParaRPr spc="302" dirty="0"/>
          </a:p>
        </p:txBody>
      </p:sp>
      <p:sp>
        <p:nvSpPr>
          <p:cNvPr id="44" name="object 44"/>
          <p:cNvSpPr txBox="1"/>
          <p:nvPr/>
        </p:nvSpPr>
        <p:spPr>
          <a:xfrm>
            <a:off x="7739002" y="4423682"/>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109</a:t>
            </a:fld>
            <a:endParaRPr spc="302" dirty="0"/>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081422"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88" name="object 88"/>
          <p:cNvSpPr txBox="1"/>
          <p:nvPr/>
        </p:nvSpPr>
        <p:spPr>
          <a:xfrm>
            <a:off x="8081422"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199189"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In practicality, machine learning is often about two tasks: regression and classification.</a:t>
            </a:r>
          </a:p>
          <a:p>
            <a:pPr>
              <a:spcAft>
                <a:spcPts val="2000"/>
              </a:spcAft>
            </a:pPr>
            <a:r>
              <a:rPr lang="en-US" dirty="0">
                <a:latin typeface="Segoe UI" panose="020B0502040204020203" pitchFamily="34" charset="0"/>
                <a:cs typeface="Segoe UI" panose="020B0502040204020203" pitchFamily="34" charset="0"/>
              </a:rPr>
              <a:t>Let’s start with regression, particularly the simplest one called </a:t>
            </a:r>
            <a:r>
              <a:rPr lang="en-US" dirty="0">
                <a:solidFill>
                  <a:srgbClr val="D24726"/>
                </a:solidFill>
                <a:latin typeface="Segoe UI Semibold" panose="020B0702040204020203" pitchFamily="34" charset="0"/>
                <a:cs typeface="Segoe UI Semibold" panose="020B0702040204020203" pitchFamily="34" charset="0"/>
              </a:rPr>
              <a:t>linear regression</a:t>
            </a:r>
            <a:r>
              <a:rPr lang="en-US" dirty="0">
                <a:latin typeface="Segoe UI" panose="020B0502040204020203" pitchFamily="34" charset="0"/>
                <a:cs typeface="Segoe UI" panose="020B0502040204020203" pitchFamily="34" charset="0"/>
              </a:rPr>
              <a:t> which finds the best fit straight line through some points. </a:t>
            </a:r>
          </a:p>
          <a:p>
            <a:pPr>
              <a:spcAft>
                <a:spcPts val="2000"/>
              </a:spcAft>
            </a:pPr>
            <a:r>
              <a:rPr lang="en-US" dirty="0">
                <a:latin typeface="Segoe UI" panose="020B0502040204020203" pitchFamily="34" charset="0"/>
                <a:cs typeface="Segoe UI" panose="020B0502040204020203" pitchFamily="34" charset="0"/>
              </a:rPr>
              <a:t>Here is a simple 2-dimensional plot of two variables, where x is independent and y is dependent.</a:t>
            </a:r>
          </a:p>
          <a:p>
            <a:pPr marL="742950" lvl="1" indent="-285750">
              <a:spcAft>
                <a:spcPts val="2000"/>
              </a:spcAft>
              <a:buFont typeface="Arial" panose="020B0604020202020204" pitchFamily="34" charset="0"/>
              <a:buChar char="•"/>
            </a:pPr>
            <a:r>
              <a:rPr lang="en-US" dirty="0">
                <a:solidFill>
                  <a:srgbClr val="D24726"/>
                </a:solidFill>
                <a:latin typeface="Segoe UI Semibold" panose="020B0702040204020203" pitchFamily="34" charset="0"/>
                <a:cs typeface="Segoe UI Semibold" panose="020B0702040204020203" pitchFamily="34" charset="0"/>
              </a:rPr>
              <a:t>Independent variables </a:t>
            </a:r>
            <a:r>
              <a:rPr lang="en-US" dirty="0">
                <a:latin typeface="Segoe UI" panose="020B0502040204020203" pitchFamily="34" charset="0"/>
                <a:cs typeface="Segoe UI" panose="020B0502040204020203" pitchFamily="34" charset="0"/>
              </a:rPr>
              <a:t>are observed values that will serve as inputs into a function. </a:t>
            </a:r>
          </a:p>
          <a:p>
            <a:pPr marL="742950" lvl="1" indent="-285750">
              <a:spcAft>
                <a:spcPts val="2000"/>
              </a:spcAft>
              <a:buFont typeface="Arial" panose="020B0604020202020204" pitchFamily="34" charset="0"/>
              <a:buChar char="•"/>
            </a:pPr>
            <a:r>
              <a:rPr lang="en-US" dirty="0">
                <a:solidFill>
                  <a:srgbClr val="D24726"/>
                </a:solidFill>
                <a:latin typeface="Segoe UI Semibold" panose="020B0702040204020203" pitchFamily="34" charset="0"/>
                <a:cs typeface="Segoe UI Semibold" panose="020B0702040204020203" pitchFamily="34" charset="0"/>
              </a:rPr>
              <a:t>Dependent variables </a:t>
            </a:r>
            <a:r>
              <a:rPr lang="en-US" dirty="0">
                <a:latin typeface="Segoe UI" panose="020B0502040204020203" pitchFamily="34" charset="0"/>
                <a:cs typeface="Segoe UI" panose="020B0502040204020203" pitchFamily="34" charset="0"/>
              </a:rPr>
              <a:t>are the outputted variables derived off the independent variables. </a:t>
            </a: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3"/>
              </a:rPr>
              <a:t>https://www.desmos.com/calculator/fmhotfn3qm</a:t>
            </a:r>
            <a:endParaRPr lang="en-US" sz="1400" dirty="0"/>
          </a:p>
          <a:p>
            <a:endParaRPr lang="en-US" sz="1400" dirty="0"/>
          </a:p>
        </p:txBody>
      </p:sp>
    </p:spTree>
    <p:extLst>
      <p:ext uri="{BB962C8B-B14F-4D97-AF65-F5344CB8AC3E}">
        <p14:creationId xmlns:p14="http://schemas.microsoft.com/office/powerpoint/2010/main" val="386300133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4098293" y="1678178"/>
            <a:ext cx="3762783"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This </a:t>
            </a:r>
            <a:r>
              <a:rPr sz="2176" spc="133" dirty="0">
                <a:latin typeface="Tahoma"/>
                <a:cs typeface="Tahoma"/>
              </a:rPr>
              <a:t>is </a:t>
            </a:r>
            <a:r>
              <a:rPr sz="2176" spc="151" dirty="0">
                <a:latin typeface="Tahoma"/>
                <a:cs typeface="Tahoma"/>
              </a:rPr>
              <a:t>the </a:t>
            </a:r>
            <a:r>
              <a:rPr sz="2176" spc="187" dirty="0">
                <a:latin typeface="Tahoma"/>
                <a:cs typeface="Tahoma"/>
              </a:rPr>
              <a:t>“mystery</a:t>
            </a:r>
            <a:r>
              <a:rPr sz="2176" spc="-423" dirty="0">
                <a:latin typeface="Tahoma"/>
                <a:cs typeface="Tahoma"/>
              </a:rPr>
              <a:t> </a:t>
            </a:r>
            <a:r>
              <a:rPr sz="2176" spc="200" dirty="0">
                <a:latin typeface="Tahoma"/>
                <a:cs typeface="Tahoma"/>
              </a:rPr>
              <a:t>math”</a:t>
            </a:r>
            <a:endParaRPr sz="2176">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110</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2714793" y="1457064"/>
            <a:ext cx="6361644"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Each</a:t>
            </a:r>
            <a:r>
              <a:rPr sz="2176" dirty="0">
                <a:latin typeface="Tahoma"/>
                <a:cs typeface="Tahoma"/>
              </a:rPr>
              <a:t> </a:t>
            </a:r>
            <a:r>
              <a:rPr sz="2176" spc="151" dirty="0">
                <a:latin typeface="Tahoma"/>
                <a:cs typeface="Tahoma"/>
              </a:rPr>
              <a:t>weight</a:t>
            </a:r>
            <a:r>
              <a:rPr sz="2176" spc="30" dirty="0">
                <a:latin typeface="Tahoma"/>
                <a:cs typeface="Tahoma"/>
              </a:rPr>
              <a:t> </a:t>
            </a:r>
            <a:r>
              <a:rPr sz="2176" b="1" i="1" spc="-79" dirty="0">
                <a:latin typeface="Verdana"/>
                <a:cs typeface="Verdana"/>
              </a:rPr>
              <a:t>w</a:t>
            </a:r>
            <a:r>
              <a:rPr sz="1904" b="1" i="1" spc="-117" baseline="-31746" dirty="0">
                <a:latin typeface="Verdana"/>
                <a:cs typeface="Verdana"/>
              </a:rPr>
              <a:t>x</a:t>
            </a:r>
            <a:r>
              <a:rPr sz="1904" b="1" i="1" spc="381" baseline="-31746" dirty="0">
                <a:latin typeface="Verdana"/>
                <a:cs typeface="Verdana"/>
              </a:rPr>
              <a:t> </a:t>
            </a:r>
            <a:r>
              <a:rPr sz="2176" spc="169" dirty="0">
                <a:latin typeface="Tahoma"/>
                <a:cs typeface="Tahoma"/>
              </a:rPr>
              <a:t>value</a:t>
            </a:r>
            <a:r>
              <a:rPr sz="2176" spc="6" dirty="0">
                <a:latin typeface="Tahoma"/>
                <a:cs typeface="Tahoma"/>
              </a:rPr>
              <a:t> </a:t>
            </a:r>
            <a:r>
              <a:rPr sz="2176" spc="127" dirty="0">
                <a:latin typeface="Tahoma"/>
                <a:cs typeface="Tahoma"/>
              </a:rPr>
              <a:t>is</a:t>
            </a:r>
            <a:r>
              <a:rPr sz="2176" spc="18" dirty="0">
                <a:latin typeface="Tahoma"/>
                <a:cs typeface="Tahoma"/>
              </a:rPr>
              <a:t> </a:t>
            </a:r>
            <a:r>
              <a:rPr sz="2176" spc="163" dirty="0">
                <a:latin typeface="Tahoma"/>
                <a:cs typeface="Tahoma"/>
              </a:rPr>
              <a:t>between</a:t>
            </a:r>
            <a:r>
              <a:rPr sz="2176" spc="12" dirty="0">
                <a:latin typeface="Tahoma"/>
                <a:cs typeface="Tahoma"/>
              </a:rPr>
              <a:t> </a:t>
            </a:r>
            <a:r>
              <a:rPr sz="2176" spc="97" dirty="0">
                <a:latin typeface="Tahoma"/>
                <a:cs typeface="Tahoma"/>
              </a:rPr>
              <a:t>-1.0</a:t>
            </a:r>
            <a:r>
              <a:rPr sz="2176" spc="6" dirty="0">
                <a:latin typeface="Tahoma"/>
                <a:cs typeface="Tahoma"/>
              </a:rPr>
              <a:t> </a:t>
            </a:r>
            <a:r>
              <a:rPr sz="2176" spc="169" dirty="0">
                <a:latin typeface="Tahoma"/>
                <a:cs typeface="Tahoma"/>
              </a:rPr>
              <a:t>and</a:t>
            </a:r>
            <a:r>
              <a:rPr sz="2176" spc="12" dirty="0">
                <a:latin typeface="Tahoma"/>
                <a:cs typeface="Tahoma"/>
              </a:rPr>
              <a:t> </a:t>
            </a:r>
            <a:r>
              <a:rPr sz="2176" spc="133" dirty="0">
                <a:latin typeface="Tahoma"/>
                <a:cs typeface="Tahoma"/>
              </a:rPr>
              <a:t>1.0</a:t>
            </a:r>
            <a:endParaRPr lang="en-US" sz="2176" spc="133" dirty="0">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111</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70" name="object 70"/>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2067975" y="1290293"/>
            <a:ext cx="8170333" cy="685175"/>
          </a:xfrm>
          <a:prstGeom prst="rect">
            <a:avLst/>
          </a:prstGeom>
        </p:spPr>
        <p:txBody>
          <a:bodyPr vert="horz" wrap="square" lIns="0" tIns="15355" rIns="0" bIns="0" rtlCol="0">
            <a:spAutoFit/>
          </a:bodyPr>
          <a:lstStyle/>
          <a:p>
            <a:pPr marL="15356" algn="ctr">
              <a:spcBef>
                <a:spcPts val="121"/>
              </a:spcBef>
            </a:pPr>
            <a:r>
              <a:rPr lang="en-US" sz="2176" spc="169" dirty="0">
                <a:latin typeface="Tahoma"/>
                <a:cs typeface="Tahoma"/>
              </a:rPr>
              <a:t>Note we should also add a </a:t>
            </a:r>
            <a:r>
              <a:rPr lang="en-US" sz="2176" b="1" i="1" spc="-79" dirty="0">
                <a:latin typeface="Verdana"/>
                <a:cs typeface="Tahoma"/>
              </a:rPr>
              <a:t>b</a:t>
            </a:r>
            <a:r>
              <a:rPr lang="en-US" sz="1904" b="1" i="1" spc="-117" baseline="-31746" dirty="0">
                <a:latin typeface="Verdana"/>
                <a:cs typeface="Verdana"/>
              </a:rPr>
              <a:t>x</a:t>
            </a:r>
            <a:r>
              <a:rPr sz="2176" dirty="0">
                <a:latin typeface="Tahoma"/>
                <a:cs typeface="Tahoma"/>
              </a:rPr>
              <a:t> </a:t>
            </a:r>
            <a:r>
              <a:rPr lang="en-US" sz="2176" spc="151" dirty="0">
                <a:latin typeface="Tahoma"/>
                <a:cs typeface="Tahoma"/>
              </a:rPr>
              <a:t>bias value (between 0 and 1) to each node.</a:t>
            </a:r>
            <a:endParaRPr lang="en-US" sz="2176" spc="133" dirty="0">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112</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dirty="0">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extLst>
      <p:ext uri="{BB962C8B-B14F-4D97-AF65-F5344CB8AC3E}">
        <p14:creationId xmlns:p14="http://schemas.microsoft.com/office/powerpoint/2010/main" val="23322848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2" y="1412533"/>
            <a:ext cx="11281701" cy="682354"/>
          </a:xfrm>
          <a:prstGeom prst="rect">
            <a:avLst/>
          </a:prstGeom>
        </p:spPr>
        <p:txBody>
          <a:bodyPr vert="horz" wrap="square" lIns="0" tIns="15355" rIns="0" bIns="0" rtlCol="0">
            <a:spAutoFit/>
          </a:bodyPr>
          <a:lstStyle/>
          <a:p>
            <a:pPr marL="15356">
              <a:lnSpc>
                <a:spcPts val="2569"/>
              </a:lnSpc>
              <a:spcBef>
                <a:spcPts val="121"/>
              </a:spcBef>
            </a:pPr>
            <a:r>
              <a:rPr sz="2176" b="1" spc="175" dirty="0">
                <a:latin typeface="Arial"/>
                <a:cs typeface="Arial"/>
              </a:rPr>
              <a:t>Million </a:t>
            </a:r>
            <a:r>
              <a:rPr sz="2176" b="1" spc="187" dirty="0">
                <a:latin typeface="Arial"/>
                <a:cs typeface="Arial"/>
              </a:rPr>
              <a:t>Dollar</a:t>
            </a:r>
            <a:r>
              <a:rPr sz="2176" b="1" spc="109" dirty="0">
                <a:latin typeface="Arial"/>
                <a:cs typeface="Arial"/>
              </a:rPr>
              <a:t> </a:t>
            </a:r>
            <a:r>
              <a:rPr sz="2176" b="1" spc="187" dirty="0">
                <a:latin typeface="Arial"/>
                <a:cs typeface="Arial"/>
              </a:rPr>
              <a:t>Question:</a:t>
            </a:r>
            <a:endParaRPr sz="2176" dirty="0">
              <a:latin typeface="Arial"/>
              <a:cs typeface="Arial"/>
            </a:endParaRPr>
          </a:p>
          <a:p>
            <a:pPr marL="15356">
              <a:lnSpc>
                <a:spcPts val="2569"/>
              </a:lnSpc>
            </a:pPr>
            <a:r>
              <a:rPr sz="2176" spc="157" dirty="0">
                <a:latin typeface="Tahoma"/>
                <a:cs typeface="Tahoma"/>
              </a:rPr>
              <a:t>What</a:t>
            </a:r>
            <a:r>
              <a:rPr sz="2176" spc="18" dirty="0">
                <a:latin typeface="Tahoma"/>
                <a:cs typeface="Tahoma"/>
              </a:rPr>
              <a:t> </a:t>
            </a:r>
            <a:r>
              <a:rPr sz="2176" spc="145" dirty="0">
                <a:latin typeface="Tahoma"/>
                <a:cs typeface="Tahoma"/>
              </a:rPr>
              <a:t>are</a:t>
            </a:r>
            <a:r>
              <a:rPr sz="2176" spc="12" dirty="0">
                <a:latin typeface="Tahoma"/>
                <a:cs typeface="Tahoma"/>
              </a:rPr>
              <a:t> </a:t>
            </a:r>
            <a:r>
              <a:rPr sz="2176" spc="157" dirty="0">
                <a:latin typeface="Tahoma"/>
                <a:cs typeface="Tahoma"/>
              </a:rPr>
              <a:t>the</a:t>
            </a:r>
            <a:r>
              <a:rPr sz="2176" spc="30" dirty="0">
                <a:latin typeface="Tahoma"/>
                <a:cs typeface="Tahoma"/>
              </a:rPr>
              <a:t> </a:t>
            </a:r>
            <a:r>
              <a:rPr sz="2176" i="1" spc="85" dirty="0">
                <a:latin typeface="Trebuchet MS"/>
                <a:cs typeface="Trebuchet MS"/>
              </a:rPr>
              <a:t>optimal</a:t>
            </a:r>
            <a:r>
              <a:rPr sz="2176" i="1" spc="48" dirty="0">
                <a:latin typeface="Trebuchet MS"/>
                <a:cs typeface="Trebuchet MS"/>
              </a:rPr>
              <a:t> </a:t>
            </a:r>
            <a:r>
              <a:rPr sz="2176" spc="151" dirty="0">
                <a:latin typeface="Tahoma"/>
                <a:cs typeface="Tahoma"/>
              </a:rPr>
              <a:t>weight</a:t>
            </a:r>
            <a:r>
              <a:rPr sz="2176" spc="24" dirty="0">
                <a:latin typeface="Tahoma"/>
                <a:cs typeface="Tahoma"/>
              </a:rPr>
              <a:t> </a:t>
            </a:r>
            <a:r>
              <a:rPr lang="en-US" sz="2176" spc="24" dirty="0">
                <a:latin typeface="Tahoma"/>
                <a:cs typeface="Tahoma"/>
              </a:rPr>
              <a:t>(and bias) </a:t>
            </a:r>
            <a:r>
              <a:rPr sz="2176" spc="163" dirty="0">
                <a:latin typeface="Tahoma"/>
                <a:cs typeface="Tahoma"/>
              </a:rPr>
              <a:t>values</a:t>
            </a:r>
            <a:r>
              <a:rPr sz="2176" spc="12" dirty="0">
                <a:latin typeface="Tahoma"/>
                <a:cs typeface="Tahoma"/>
              </a:rPr>
              <a:t> </a:t>
            </a:r>
            <a:r>
              <a:rPr sz="2176" spc="133" dirty="0">
                <a:latin typeface="Tahoma"/>
                <a:cs typeface="Tahoma"/>
              </a:rPr>
              <a:t>to</a:t>
            </a:r>
            <a:r>
              <a:rPr sz="2176" spc="12" dirty="0">
                <a:latin typeface="Tahoma"/>
                <a:cs typeface="Tahoma"/>
              </a:rPr>
              <a:t> </a:t>
            </a:r>
            <a:r>
              <a:rPr sz="2176" spc="157" dirty="0">
                <a:latin typeface="Tahoma"/>
                <a:cs typeface="Tahoma"/>
              </a:rPr>
              <a:t>get</a:t>
            </a:r>
            <a:r>
              <a:rPr sz="2176" spc="24" dirty="0">
                <a:latin typeface="Tahoma"/>
                <a:cs typeface="Tahoma"/>
              </a:rPr>
              <a:t> </a:t>
            </a:r>
            <a:r>
              <a:rPr sz="2176" spc="151" dirty="0">
                <a:latin typeface="Tahoma"/>
                <a:cs typeface="Tahoma"/>
              </a:rPr>
              <a:t>the</a:t>
            </a:r>
            <a:r>
              <a:rPr sz="2176" spc="12" dirty="0">
                <a:latin typeface="Tahoma"/>
                <a:cs typeface="Tahoma"/>
              </a:rPr>
              <a:t> </a:t>
            </a:r>
            <a:r>
              <a:rPr sz="2176" spc="145" dirty="0">
                <a:latin typeface="Tahoma"/>
                <a:cs typeface="Tahoma"/>
              </a:rPr>
              <a:t>desired</a:t>
            </a:r>
            <a:r>
              <a:rPr sz="2176" dirty="0">
                <a:latin typeface="Tahoma"/>
                <a:cs typeface="Tahoma"/>
              </a:rPr>
              <a:t> </a:t>
            </a:r>
            <a:r>
              <a:rPr sz="2176" spc="138" dirty="0">
                <a:latin typeface="Tahoma"/>
                <a:cs typeface="Tahoma"/>
              </a:rPr>
              <a:t>output?</a:t>
            </a:r>
            <a:endParaRPr sz="2176" dirty="0">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113</a:t>
            </a:fld>
            <a:endParaRPr spc="302" dirty="0"/>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228833" y="3227514"/>
            <a:ext cx="469100" cy="350340"/>
          </a:xfrm>
          <a:prstGeom prst="rect">
            <a:avLst/>
          </a:prstGeom>
        </p:spPr>
        <p:txBody>
          <a:bodyPr vert="horz" wrap="square" lIns="0" tIns="15355" rIns="0" bIns="0" rtlCol="0">
            <a:spAutoFit/>
          </a:bodyPr>
          <a:lstStyle/>
          <a:p>
            <a:pPr marL="15356">
              <a:spcBef>
                <a:spcPts val="121"/>
              </a:spcBef>
            </a:pPr>
            <a:r>
              <a:rPr sz="2176" spc="175" dirty="0">
                <a:latin typeface="Tahoma"/>
                <a:cs typeface="Tahoma"/>
              </a:rPr>
              <a:t>1</a:t>
            </a:r>
            <a:r>
              <a:rPr sz="2176" spc="36" dirty="0">
                <a:latin typeface="Tahoma"/>
                <a:cs typeface="Tahoma"/>
              </a:rPr>
              <a:t>.</a:t>
            </a:r>
            <a:r>
              <a:rPr sz="2176" spc="193" dirty="0">
                <a:latin typeface="Tahoma"/>
                <a:cs typeface="Tahoma"/>
              </a:rPr>
              <a:t>0</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175" dirty="0">
                <a:solidFill>
                  <a:srgbClr val="FFFFFF"/>
                </a:solidFill>
                <a:latin typeface="Tahoma"/>
                <a:cs typeface="Tahoma"/>
              </a:rPr>
              <a:t>0</a:t>
            </a:r>
            <a:r>
              <a:rPr sz="2176" spc="36" dirty="0">
                <a:solidFill>
                  <a:srgbClr val="FFFFFF"/>
                </a:solidFill>
                <a:latin typeface="Tahoma"/>
                <a:cs typeface="Tahoma"/>
              </a:rPr>
              <a:t>.</a:t>
            </a:r>
            <a:r>
              <a:rPr sz="2176" spc="193" dirty="0">
                <a:solidFill>
                  <a:srgbClr val="FFFFFF"/>
                </a:solidFill>
                <a:latin typeface="Tahoma"/>
                <a:cs typeface="Tahoma"/>
              </a:rPr>
              <a:t>0</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
        <p:nvSpPr>
          <p:cNvPr id="92" name="object 29">
            <a:extLst>
              <a:ext uri="{FF2B5EF4-FFF2-40B4-BE49-F238E27FC236}">
                <a16:creationId xmlns:a16="http://schemas.microsoft.com/office/drawing/2014/main" id="{43700F71-3F51-4BA6-9349-FD2E555319B0}"/>
              </a:ext>
            </a:extLst>
          </p:cNvPr>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93" name="object 30">
            <a:extLst>
              <a:ext uri="{FF2B5EF4-FFF2-40B4-BE49-F238E27FC236}">
                <a16:creationId xmlns:a16="http://schemas.microsoft.com/office/drawing/2014/main" id="{82EBAF36-A034-4136-B62C-33423D3939B8}"/>
              </a:ext>
            </a:extLst>
          </p:cNvPr>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31">
            <a:extLst>
              <a:ext uri="{FF2B5EF4-FFF2-40B4-BE49-F238E27FC236}">
                <a16:creationId xmlns:a16="http://schemas.microsoft.com/office/drawing/2014/main" id="{5DA97E0F-0AC3-4EA2-9C2B-390B8962755B}"/>
              </a:ext>
            </a:extLst>
          </p:cNvPr>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32">
            <a:extLst>
              <a:ext uri="{FF2B5EF4-FFF2-40B4-BE49-F238E27FC236}">
                <a16:creationId xmlns:a16="http://schemas.microsoft.com/office/drawing/2014/main" id="{5AC09A70-3957-4F44-B330-AE71C362B1ED}"/>
              </a:ext>
            </a:extLst>
          </p:cNvPr>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96" name="object 33">
            <a:extLst>
              <a:ext uri="{FF2B5EF4-FFF2-40B4-BE49-F238E27FC236}">
                <a16:creationId xmlns:a16="http://schemas.microsoft.com/office/drawing/2014/main" id="{0EEEB8A2-5217-44D5-9D31-774D9685D8EB}"/>
              </a:ext>
            </a:extLst>
          </p:cNvPr>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97" name="object 34">
            <a:extLst>
              <a:ext uri="{FF2B5EF4-FFF2-40B4-BE49-F238E27FC236}">
                <a16:creationId xmlns:a16="http://schemas.microsoft.com/office/drawing/2014/main" id="{38889529-AAEB-43B9-8A57-51EE56751E98}"/>
              </a:ext>
            </a:extLst>
          </p:cNvPr>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35">
            <a:extLst>
              <a:ext uri="{FF2B5EF4-FFF2-40B4-BE49-F238E27FC236}">
                <a16:creationId xmlns:a16="http://schemas.microsoft.com/office/drawing/2014/main" id="{1BCD1EEC-1B6C-4236-98DD-05E496F10C61}"/>
              </a:ext>
            </a:extLst>
          </p:cNvPr>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9" name="object 36">
            <a:extLst>
              <a:ext uri="{FF2B5EF4-FFF2-40B4-BE49-F238E27FC236}">
                <a16:creationId xmlns:a16="http://schemas.microsoft.com/office/drawing/2014/main" id="{B7388EA6-4693-4D7A-A07C-8F9C1CA2E798}"/>
              </a:ext>
            </a:extLst>
          </p:cNvPr>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0" name="object 37">
            <a:extLst>
              <a:ext uri="{FF2B5EF4-FFF2-40B4-BE49-F238E27FC236}">
                <a16:creationId xmlns:a16="http://schemas.microsoft.com/office/drawing/2014/main" id="{6A3798D1-C9AE-47EF-B97A-1947DDB562BE}"/>
              </a:ext>
            </a:extLst>
          </p:cNvPr>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38">
            <a:extLst>
              <a:ext uri="{FF2B5EF4-FFF2-40B4-BE49-F238E27FC236}">
                <a16:creationId xmlns:a16="http://schemas.microsoft.com/office/drawing/2014/main" id="{C7629A30-2322-48B7-947A-A58096DDF27F}"/>
              </a:ext>
            </a:extLst>
          </p:cNvPr>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2" name="object 42">
            <a:extLst>
              <a:ext uri="{FF2B5EF4-FFF2-40B4-BE49-F238E27FC236}">
                <a16:creationId xmlns:a16="http://schemas.microsoft.com/office/drawing/2014/main" id="{CEB91983-035D-4E74-B19F-D3D9B84CB7CE}"/>
              </a:ext>
            </a:extLst>
          </p:cNvPr>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103" name="object 64">
            <a:extLst>
              <a:ext uri="{FF2B5EF4-FFF2-40B4-BE49-F238E27FC236}">
                <a16:creationId xmlns:a16="http://schemas.microsoft.com/office/drawing/2014/main" id="{C486EC9E-3C2D-4729-9DA7-66F3BF1A2AEE}"/>
              </a:ext>
            </a:extLst>
          </p:cNvPr>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104" name="object 69">
            <a:extLst>
              <a:ext uri="{FF2B5EF4-FFF2-40B4-BE49-F238E27FC236}">
                <a16:creationId xmlns:a16="http://schemas.microsoft.com/office/drawing/2014/main" id="{6B163373-38E2-4946-ADBE-B52BDB8987D6}"/>
              </a:ext>
            </a:extLst>
          </p:cNvPr>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05" name="object 70">
            <a:extLst>
              <a:ext uri="{FF2B5EF4-FFF2-40B4-BE49-F238E27FC236}">
                <a16:creationId xmlns:a16="http://schemas.microsoft.com/office/drawing/2014/main" id="{93083140-DD25-4935-8888-19FFF0FF6DCC}"/>
              </a:ext>
            </a:extLst>
          </p:cNvPr>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425338" y="1424818"/>
            <a:ext cx="9567748" cy="682354"/>
          </a:xfrm>
          <a:prstGeom prst="rect">
            <a:avLst/>
          </a:prstGeom>
        </p:spPr>
        <p:txBody>
          <a:bodyPr vert="horz" wrap="square" lIns="0" tIns="15355" rIns="0" bIns="0" rtlCol="0">
            <a:spAutoFit/>
          </a:bodyPr>
          <a:lstStyle/>
          <a:p>
            <a:pPr marL="15356">
              <a:lnSpc>
                <a:spcPts val="2569"/>
              </a:lnSpc>
              <a:spcBef>
                <a:spcPts val="121"/>
              </a:spcBef>
            </a:pPr>
            <a:r>
              <a:rPr sz="2176" b="1" spc="187" dirty="0">
                <a:latin typeface="Arial"/>
                <a:cs typeface="Arial"/>
              </a:rPr>
              <a:t>Answer:</a:t>
            </a:r>
            <a:endParaRPr sz="2176" dirty="0">
              <a:latin typeface="Arial"/>
              <a:cs typeface="Arial"/>
            </a:endParaRPr>
          </a:p>
          <a:p>
            <a:pPr marL="15356">
              <a:lnSpc>
                <a:spcPts val="2569"/>
              </a:lnSpc>
            </a:pPr>
            <a:r>
              <a:rPr lang="en-US" sz="2176" spc="121" dirty="0">
                <a:latin typeface="Tahoma"/>
                <a:cs typeface="Tahoma"/>
              </a:rPr>
              <a:t>Like most machine learning, this</a:t>
            </a:r>
            <a:r>
              <a:rPr sz="2176" spc="121" dirty="0">
                <a:latin typeface="Tahoma"/>
                <a:cs typeface="Tahoma"/>
              </a:rPr>
              <a:t> </a:t>
            </a:r>
            <a:r>
              <a:rPr sz="2176" spc="127" dirty="0">
                <a:latin typeface="Tahoma"/>
                <a:cs typeface="Tahoma"/>
              </a:rPr>
              <a:t>is </a:t>
            </a:r>
            <a:r>
              <a:rPr sz="2176" spc="181" dirty="0">
                <a:latin typeface="Tahoma"/>
                <a:cs typeface="Tahoma"/>
              </a:rPr>
              <a:t>an </a:t>
            </a:r>
            <a:r>
              <a:rPr sz="2176" spc="151" dirty="0">
                <a:latin typeface="Tahoma"/>
                <a:cs typeface="Tahoma"/>
              </a:rPr>
              <a:t>optimization</a:t>
            </a:r>
            <a:r>
              <a:rPr sz="2176" spc="-453" dirty="0">
                <a:latin typeface="Tahoma"/>
                <a:cs typeface="Tahoma"/>
              </a:rPr>
              <a:t> </a:t>
            </a:r>
            <a:r>
              <a:rPr sz="2176" spc="157" dirty="0">
                <a:latin typeface="Tahoma"/>
                <a:cs typeface="Tahoma"/>
              </a:rPr>
              <a:t>problem!</a:t>
            </a:r>
            <a:endParaRPr sz="2176" dirty="0">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114</a:t>
            </a:fld>
            <a:endParaRPr spc="302" dirty="0"/>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141308" y="3227514"/>
            <a:ext cx="644149" cy="350340"/>
          </a:xfrm>
          <a:prstGeom prst="rect">
            <a:avLst/>
          </a:prstGeom>
        </p:spPr>
        <p:txBody>
          <a:bodyPr vert="horz" wrap="square" lIns="0" tIns="15355" rIns="0" bIns="0" rtlCol="0">
            <a:spAutoFit/>
          </a:bodyPr>
          <a:lstStyle/>
          <a:p>
            <a:pPr marL="15356">
              <a:spcBef>
                <a:spcPts val="121"/>
              </a:spcBef>
            </a:pPr>
            <a:r>
              <a:rPr sz="2176" spc="73" dirty="0">
                <a:latin typeface="Tahoma"/>
                <a:cs typeface="Tahoma"/>
              </a:rPr>
              <a:t>.</a:t>
            </a:r>
            <a:r>
              <a:rPr sz="2176" spc="133" dirty="0">
                <a:latin typeface="Tahoma"/>
                <a:cs typeface="Tahoma"/>
              </a:rPr>
              <a:t>9</a:t>
            </a:r>
            <a:r>
              <a:rPr sz="2176" spc="181" dirty="0">
                <a:latin typeface="Tahoma"/>
                <a:cs typeface="Tahoma"/>
              </a:rPr>
              <a:t>9</a:t>
            </a:r>
            <a:r>
              <a:rPr sz="2176" spc="193" dirty="0">
                <a:latin typeface="Tahoma"/>
                <a:cs typeface="Tahoma"/>
              </a:rPr>
              <a:t>8</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73" dirty="0">
                <a:solidFill>
                  <a:srgbClr val="FFFFFF"/>
                </a:solidFill>
                <a:latin typeface="Tahoma"/>
                <a:cs typeface="Tahoma"/>
              </a:rPr>
              <a:t>.</a:t>
            </a:r>
            <a:r>
              <a:rPr sz="2176" spc="133" dirty="0">
                <a:solidFill>
                  <a:srgbClr val="FFFFFF"/>
                </a:solidFill>
                <a:latin typeface="Tahoma"/>
                <a:cs typeface="Tahoma"/>
              </a:rPr>
              <a:t>0</a:t>
            </a:r>
            <a:r>
              <a:rPr sz="2176" spc="193" dirty="0">
                <a:solidFill>
                  <a:srgbClr val="FFFFFF"/>
                </a:solidFill>
                <a:latin typeface="Tahoma"/>
                <a:cs typeface="Tahoma"/>
              </a:rPr>
              <a:t>1</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
        <p:nvSpPr>
          <p:cNvPr id="92" name="object 29">
            <a:extLst>
              <a:ext uri="{FF2B5EF4-FFF2-40B4-BE49-F238E27FC236}">
                <a16:creationId xmlns:a16="http://schemas.microsoft.com/office/drawing/2014/main" id="{AC26B357-F104-432E-917B-DC0DEBD55D99}"/>
              </a:ext>
            </a:extLst>
          </p:cNvPr>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93" name="object 30">
            <a:extLst>
              <a:ext uri="{FF2B5EF4-FFF2-40B4-BE49-F238E27FC236}">
                <a16:creationId xmlns:a16="http://schemas.microsoft.com/office/drawing/2014/main" id="{F4266633-00F6-42A1-AC6E-3362E51E6D7F}"/>
              </a:ext>
            </a:extLst>
          </p:cNvPr>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31">
            <a:extLst>
              <a:ext uri="{FF2B5EF4-FFF2-40B4-BE49-F238E27FC236}">
                <a16:creationId xmlns:a16="http://schemas.microsoft.com/office/drawing/2014/main" id="{E0BB4094-3048-4DF5-978F-30E6E62C0B88}"/>
              </a:ext>
            </a:extLst>
          </p:cNvPr>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32">
            <a:extLst>
              <a:ext uri="{FF2B5EF4-FFF2-40B4-BE49-F238E27FC236}">
                <a16:creationId xmlns:a16="http://schemas.microsoft.com/office/drawing/2014/main" id="{B1A4A6CA-F7E0-4894-80A5-0E338CB6B620}"/>
              </a:ext>
            </a:extLst>
          </p:cNvPr>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96" name="object 33">
            <a:extLst>
              <a:ext uri="{FF2B5EF4-FFF2-40B4-BE49-F238E27FC236}">
                <a16:creationId xmlns:a16="http://schemas.microsoft.com/office/drawing/2014/main" id="{AC77490C-9254-4BB9-AFBF-CA2E3841AD83}"/>
              </a:ext>
            </a:extLst>
          </p:cNvPr>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97" name="object 34">
            <a:extLst>
              <a:ext uri="{FF2B5EF4-FFF2-40B4-BE49-F238E27FC236}">
                <a16:creationId xmlns:a16="http://schemas.microsoft.com/office/drawing/2014/main" id="{5EEE7C32-5602-43AF-9E4F-6A3A08E16648}"/>
              </a:ext>
            </a:extLst>
          </p:cNvPr>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35">
            <a:extLst>
              <a:ext uri="{FF2B5EF4-FFF2-40B4-BE49-F238E27FC236}">
                <a16:creationId xmlns:a16="http://schemas.microsoft.com/office/drawing/2014/main" id="{338A4AEA-8102-474F-AA07-0094F3CAF9C3}"/>
              </a:ext>
            </a:extLst>
          </p:cNvPr>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9" name="object 36">
            <a:extLst>
              <a:ext uri="{FF2B5EF4-FFF2-40B4-BE49-F238E27FC236}">
                <a16:creationId xmlns:a16="http://schemas.microsoft.com/office/drawing/2014/main" id="{D6E662E1-0CCA-48FE-BAF9-E95D94EDF990}"/>
              </a:ext>
            </a:extLst>
          </p:cNvPr>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0" name="object 37">
            <a:extLst>
              <a:ext uri="{FF2B5EF4-FFF2-40B4-BE49-F238E27FC236}">
                <a16:creationId xmlns:a16="http://schemas.microsoft.com/office/drawing/2014/main" id="{B7BDE46A-97F9-4F72-909B-0DB8B4D39BFA}"/>
              </a:ext>
            </a:extLst>
          </p:cNvPr>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38">
            <a:extLst>
              <a:ext uri="{FF2B5EF4-FFF2-40B4-BE49-F238E27FC236}">
                <a16:creationId xmlns:a16="http://schemas.microsoft.com/office/drawing/2014/main" id="{22380BCE-3361-4527-A80C-E6A49BA4CBFD}"/>
              </a:ext>
            </a:extLst>
          </p:cNvPr>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2" name="object 69">
            <a:extLst>
              <a:ext uri="{FF2B5EF4-FFF2-40B4-BE49-F238E27FC236}">
                <a16:creationId xmlns:a16="http://schemas.microsoft.com/office/drawing/2014/main" id="{AC44FF2A-97AF-40B7-B4CB-C5B57B8C4A84}"/>
              </a:ext>
            </a:extLst>
          </p:cNvPr>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03" name="object 70">
            <a:extLst>
              <a:ext uri="{FF2B5EF4-FFF2-40B4-BE49-F238E27FC236}">
                <a16:creationId xmlns:a16="http://schemas.microsoft.com/office/drawing/2014/main" id="{BFE2053F-652C-4C19-B604-C60336E395BB}"/>
              </a:ext>
            </a:extLst>
          </p:cNvPr>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3" y="1412534"/>
            <a:ext cx="10947464" cy="996688"/>
          </a:xfrm>
          <a:prstGeom prst="rect">
            <a:avLst/>
          </a:prstGeom>
        </p:spPr>
        <p:txBody>
          <a:bodyPr vert="horz" wrap="square" lIns="0" tIns="34549" rIns="0" bIns="0" rtlCol="0">
            <a:spAutoFit/>
          </a:bodyPr>
          <a:lstStyle/>
          <a:p>
            <a:pPr marL="15356" marR="6142">
              <a:lnSpc>
                <a:spcPts val="2527"/>
              </a:lnSpc>
              <a:spcBef>
                <a:spcPts val="272"/>
              </a:spcBef>
            </a:pPr>
            <a:r>
              <a:rPr sz="2176" spc="127" dirty="0">
                <a:latin typeface="Tahoma"/>
                <a:cs typeface="Tahoma"/>
              </a:rPr>
              <a:t>We</a:t>
            </a:r>
            <a:r>
              <a:rPr sz="2176" dirty="0">
                <a:latin typeface="Tahoma"/>
                <a:cs typeface="Tahoma"/>
              </a:rPr>
              <a:t> </a:t>
            </a:r>
            <a:r>
              <a:rPr sz="2176" spc="175" dirty="0">
                <a:latin typeface="Tahoma"/>
                <a:cs typeface="Tahoma"/>
              </a:rPr>
              <a:t>need</a:t>
            </a:r>
            <a:r>
              <a:rPr sz="2176" spc="18" dirty="0">
                <a:latin typeface="Tahoma"/>
                <a:cs typeface="Tahoma"/>
              </a:rPr>
              <a:t> </a:t>
            </a:r>
            <a:r>
              <a:rPr sz="2176" spc="133" dirty="0">
                <a:latin typeface="Tahoma"/>
                <a:cs typeface="Tahoma"/>
              </a:rPr>
              <a:t>to</a:t>
            </a:r>
            <a:r>
              <a:rPr sz="2176" spc="18" dirty="0">
                <a:latin typeface="Tahoma"/>
                <a:cs typeface="Tahoma"/>
              </a:rPr>
              <a:t> </a:t>
            </a:r>
            <a:r>
              <a:rPr sz="2176" spc="157" dirty="0">
                <a:latin typeface="Tahoma"/>
                <a:cs typeface="Tahoma"/>
              </a:rPr>
              <a:t>solve</a:t>
            </a:r>
            <a:r>
              <a:rPr sz="2176" spc="12" dirty="0">
                <a:latin typeface="Tahoma"/>
                <a:cs typeface="Tahoma"/>
              </a:rPr>
              <a:t> </a:t>
            </a:r>
            <a:r>
              <a:rPr sz="2176" spc="109" dirty="0">
                <a:latin typeface="Tahoma"/>
                <a:cs typeface="Tahoma"/>
              </a:rPr>
              <a:t>for</a:t>
            </a:r>
            <a:r>
              <a:rPr sz="2176" spc="12" dirty="0">
                <a:latin typeface="Tahoma"/>
                <a:cs typeface="Tahoma"/>
              </a:rPr>
              <a:t> </a:t>
            </a:r>
            <a:r>
              <a:rPr sz="2176" spc="157" dirty="0">
                <a:latin typeface="Tahoma"/>
                <a:cs typeface="Tahoma"/>
              </a:rPr>
              <a:t>the</a:t>
            </a:r>
            <a:r>
              <a:rPr sz="2176" spc="12" dirty="0">
                <a:latin typeface="Tahoma"/>
                <a:cs typeface="Tahoma"/>
              </a:rPr>
              <a:t> </a:t>
            </a:r>
            <a:r>
              <a:rPr sz="2176" spc="151" dirty="0">
                <a:latin typeface="Tahoma"/>
                <a:cs typeface="Tahoma"/>
              </a:rPr>
              <a:t>weight</a:t>
            </a:r>
            <a:r>
              <a:rPr lang="en-US" sz="2176" spc="151" dirty="0">
                <a:latin typeface="Tahoma"/>
                <a:cs typeface="Tahoma"/>
              </a:rPr>
              <a:t> (and bias)</a:t>
            </a:r>
            <a:r>
              <a:rPr sz="2176" spc="24" dirty="0">
                <a:latin typeface="Tahoma"/>
                <a:cs typeface="Tahoma"/>
              </a:rPr>
              <a:t> </a:t>
            </a:r>
            <a:r>
              <a:rPr sz="2176" spc="163" dirty="0">
                <a:latin typeface="Tahoma"/>
                <a:cs typeface="Tahoma"/>
              </a:rPr>
              <a:t>values</a:t>
            </a:r>
            <a:r>
              <a:rPr sz="2176" spc="24" dirty="0">
                <a:latin typeface="Tahoma"/>
                <a:cs typeface="Tahoma"/>
              </a:rPr>
              <a:t> </a:t>
            </a:r>
            <a:r>
              <a:rPr sz="2176" spc="145" dirty="0">
                <a:latin typeface="Tahoma"/>
                <a:cs typeface="Tahoma"/>
              </a:rPr>
              <a:t>that</a:t>
            </a:r>
            <a:r>
              <a:rPr sz="2176" spc="6" dirty="0">
                <a:latin typeface="Tahoma"/>
                <a:cs typeface="Tahoma"/>
              </a:rPr>
              <a:t> </a:t>
            </a:r>
            <a:r>
              <a:rPr sz="2176" spc="157" dirty="0">
                <a:latin typeface="Tahoma"/>
                <a:cs typeface="Tahoma"/>
              </a:rPr>
              <a:t>gets</a:t>
            </a:r>
            <a:r>
              <a:rPr sz="2176" spc="24" dirty="0">
                <a:latin typeface="Tahoma"/>
                <a:cs typeface="Tahoma"/>
              </a:rPr>
              <a:t> </a:t>
            </a:r>
            <a:r>
              <a:rPr sz="2176" spc="133" dirty="0">
                <a:latin typeface="Tahoma"/>
                <a:cs typeface="Tahoma"/>
              </a:rPr>
              <a:t>our</a:t>
            </a:r>
            <a:r>
              <a:rPr sz="2176" spc="24" dirty="0">
                <a:latin typeface="Tahoma"/>
                <a:cs typeface="Tahoma"/>
              </a:rPr>
              <a:t> </a:t>
            </a:r>
            <a:r>
              <a:rPr sz="2176" spc="138" dirty="0">
                <a:latin typeface="Tahoma"/>
                <a:cs typeface="Tahoma"/>
              </a:rPr>
              <a:t>training</a:t>
            </a:r>
            <a:r>
              <a:rPr sz="2176" spc="6" dirty="0">
                <a:latin typeface="Tahoma"/>
                <a:cs typeface="Tahoma"/>
              </a:rPr>
              <a:t> </a:t>
            </a:r>
            <a:r>
              <a:rPr sz="2176" spc="138" dirty="0">
                <a:latin typeface="Tahoma"/>
                <a:cs typeface="Tahoma"/>
              </a:rPr>
              <a:t>colors</a:t>
            </a:r>
            <a:r>
              <a:rPr sz="2176" spc="12" dirty="0">
                <a:latin typeface="Tahoma"/>
                <a:cs typeface="Tahoma"/>
              </a:rPr>
              <a:t> </a:t>
            </a:r>
            <a:r>
              <a:rPr sz="2176" spc="175" dirty="0">
                <a:latin typeface="Tahoma"/>
                <a:cs typeface="Tahoma"/>
              </a:rPr>
              <a:t>as</a:t>
            </a:r>
            <a:r>
              <a:rPr sz="2176" spc="6" dirty="0">
                <a:latin typeface="Tahoma"/>
                <a:cs typeface="Tahoma"/>
              </a:rPr>
              <a:t> </a:t>
            </a:r>
            <a:r>
              <a:rPr sz="2176" spc="157" dirty="0">
                <a:latin typeface="Tahoma"/>
                <a:cs typeface="Tahoma"/>
              </a:rPr>
              <a:t>close</a:t>
            </a:r>
            <a:r>
              <a:rPr sz="2176" spc="12" dirty="0">
                <a:latin typeface="Tahoma"/>
                <a:cs typeface="Tahoma"/>
              </a:rPr>
              <a:t> </a:t>
            </a:r>
            <a:r>
              <a:rPr sz="2176" spc="133" dirty="0">
                <a:latin typeface="Tahoma"/>
                <a:cs typeface="Tahoma"/>
              </a:rPr>
              <a:t>to their </a:t>
            </a:r>
            <a:r>
              <a:rPr sz="2176" spc="145" dirty="0">
                <a:latin typeface="Tahoma"/>
                <a:cs typeface="Tahoma"/>
              </a:rPr>
              <a:t>desired outputs </a:t>
            </a:r>
            <a:r>
              <a:rPr sz="2176" spc="175" dirty="0">
                <a:latin typeface="Tahoma"/>
                <a:cs typeface="Tahoma"/>
              </a:rPr>
              <a:t>as</a:t>
            </a:r>
            <a:r>
              <a:rPr sz="2176" spc="-393" dirty="0">
                <a:latin typeface="Tahoma"/>
                <a:cs typeface="Tahoma"/>
              </a:rPr>
              <a:t> </a:t>
            </a:r>
            <a:r>
              <a:rPr sz="2176" spc="133" dirty="0">
                <a:latin typeface="Tahoma"/>
                <a:cs typeface="Tahoma"/>
              </a:rPr>
              <a:t>possible</a:t>
            </a:r>
            <a:r>
              <a:rPr lang="en-US" sz="2176" spc="133" dirty="0">
                <a:latin typeface="Tahoma"/>
                <a:cs typeface="Tahoma"/>
              </a:rPr>
              <a:t> using hill climbing, simulated annealing, gradient descent, or other optimization methodologies. </a:t>
            </a:r>
            <a:endParaRPr sz="2176" dirty="0">
              <a:latin typeface="Tahoma"/>
              <a:cs typeface="Tahoma"/>
            </a:endParaRPr>
          </a:p>
        </p:txBody>
      </p:sp>
      <p:sp>
        <p:nvSpPr>
          <p:cNvPr id="4" name="object 4"/>
          <p:cNvSpPr/>
          <p:nvPr/>
        </p:nvSpPr>
        <p:spPr>
          <a:xfrm>
            <a:off x="2243458" y="2870151"/>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243458" y="2870151"/>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243458" y="28701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441161" y="404328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592020" y="328013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243458" y="4202978"/>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243458" y="4202978"/>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243458" y="42029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441161" y="53745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592020" y="461142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243458" y="5569588"/>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243458" y="5569588"/>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243458" y="55695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441161" y="67411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592020" y="5979571"/>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567093" y="3527350"/>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567093" y="3527350"/>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567092" y="35273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766332" y="46989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567093" y="4893960"/>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567093" y="4893960"/>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567092" y="48939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8766332" y="60655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636170" y="4788009"/>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4863049" y="4732731"/>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4853836" y="6100876"/>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124087" y="2870151"/>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124087" y="28701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 name="object 34"/>
          <p:cNvSpPr/>
          <p:nvPr/>
        </p:nvSpPr>
        <p:spPr>
          <a:xfrm>
            <a:off x="5124087" y="4202978"/>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124087" y="42029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124087" y="5569588"/>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124087" y="55695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640778" y="4788009"/>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4878404" y="5810665"/>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634636" y="3415260"/>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4907579" y="5594156"/>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626957" y="5084364"/>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4863049" y="4983022"/>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441560" y="3421400"/>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264597" y="3875914"/>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435418" y="4282826"/>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264597" y="4202978"/>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436953" y="4795687"/>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264597" y="5250201"/>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435418" y="5649436"/>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258455" y="5569587"/>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429276" y="4530043"/>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425826" y="4397989"/>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646920" y="3421400"/>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4873797" y="3366121"/>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139821" y="3194145"/>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640778" y="3421400"/>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4876869" y="4444056"/>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630028" y="3717756"/>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4866119" y="3616411"/>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619279" y="3921980"/>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4893760" y="3786854"/>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327153" y="4310464"/>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435418" y="3415259"/>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431968" y="5010659"/>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6728701" y="4350387"/>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115</a:t>
            </a:fld>
            <a:endParaRPr spc="302" dirty="0"/>
          </a:p>
        </p:txBody>
      </p:sp>
      <p:sp>
        <p:nvSpPr>
          <p:cNvPr id="72" name="object 72"/>
          <p:cNvSpPr txBox="1"/>
          <p:nvPr/>
        </p:nvSpPr>
        <p:spPr>
          <a:xfrm>
            <a:off x="3884926" y="3536564"/>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397787" y="4743481"/>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397786" y="3634837"/>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671110" y="384366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106038" y="5416036"/>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4798558" y="5693964"/>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611602" y="5858266"/>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449995" y="6067095"/>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6728702" y="3433686"/>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002024" y="3642515"/>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507586" y="53054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170930" y="4717376"/>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442717" y="4926206"/>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507586" y="4904710"/>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6869968" y="5839838"/>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7841951" y="3869771"/>
            <a:ext cx="644149" cy="350340"/>
          </a:xfrm>
          <a:prstGeom prst="rect">
            <a:avLst/>
          </a:prstGeom>
        </p:spPr>
        <p:txBody>
          <a:bodyPr vert="horz" wrap="square" lIns="0" tIns="15355" rIns="0" bIns="0" rtlCol="0">
            <a:spAutoFit/>
          </a:bodyPr>
          <a:lstStyle/>
          <a:p>
            <a:pPr marL="15356">
              <a:spcBef>
                <a:spcPts val="121"/>
              </a:spcBef>
            </a:pPr>
            <a:r>
              <a:rPr sz="2176" spc="73" dirty="0">
                <a:latin typeface="Tahoma"/>
                <a:cs typeface="Tahoma"/>
              </a:rPr>
              <a:t>.</a:t>
            </a:r>
            <a:r>
              <a:rPr sz="2176" spc="133" dirty="0">
                <a:latin typeface="Tahoma"/>
                <a:cs typeface="Tahoma"/>
              </a:rPr>
              <a:t>9</a:t>
            </a:r>
            <a:r>
              <a:rPr sz="2176" spc="181" dirty="0">
                <a:latin typeface="Tahoma"/>
                <a:cs typeface="Tahoma"/>
              </a:rPr>
              <a:t>9</a:t>
            </a:r>
            <a:r>
              <a:rPr sz="2176" spc="193" dirty="0">
                <a:latin typeface="Tahoma"/>
                <a:cs typeface="Tahoma"/>
              </a:rPr>
              <a:t>8</a:t>
            </a:r>
            <a:endParaRPr sz="2176">
              <a:latin typeface="Tahoma"/>
              <a:cs typeface="Tahoma"/>
            </a:endParaRPr>
          </a:p>
        </p:txBody>
      </p:sp>
      <p:sp>
        <p:nvSpPr>
          <p:cNvPr id="88" name="object 88"/>
          <p:cNvSpPr txBox="1"/>
          <p:nvPr/>
        </p:nvSpPr>
        <p:spPr>
          <a:xfrm>
            <a:off x="7929476" y="5234846"/>
            <a:ext cx="469100" cy="350340"/>
          </a:xfrm>
          <a:prstGeom prst="rect">
            <a:avLst/>
          </a:prstGeom>
        </p:spPr>
        <p:txBody>
          <a:bodyPr vert="horz" wrap="square" lIns="0" tIns="15355" rIns="0" bIns="0" rtlCol="0">
            <a:spAutoFit/>
          </a:bodyPr>
          <a:lstStyle/>
          <a:p>
            <a:pPr marL="15356">
              <a:spcBef>
                <a:spcPts val="121"/>
              </a:spcBef>
            </a:pPr>
            <a:r>
              <a:rPr sz="2176" spc="73" dirty="0">
                <a:solidFill>
                  <a:srgbClr val="FFFFFF"/>
                </a:solidFill>
                <a:latin typeface="Tahoma"/>
                <a:cs typeface="Tahoma"/>
              </a:rPr>
              <a:t>.</a:t>
            </a:r>
            <a:r>
              <a:rPr sz="2176" spc="133" dirty="0">
                <a:solidFill>
                  <a:srgbClr val="FFFFFF"/>
                </a:solidFill>
                <a:latin typeface="Tahoma"/>
                <a:cs typeface="Tahoma"/>
              </a:rPr>
              <a:t>0</a:t>
            </a:r>
            <a:r>
              <a:rPr sz="2176" spc="193" dirty="0">
                <a:solidFill>
                  <a:srgbClr val="FFFFFF"/>
                </a:solidFill>
                <a:latin typeface="Tahoma"/>
                <a:cs typeface="Tahoma"/>
              </a:rPr>
              <a:t>1</a:t>
            </a:r>
            <a:endParaRPr sz="2176">
              <a:latin typeface="Tahoma"/>
              <a:cs typeface="Tahoma"/>
            </a:endParaRPr>
          </a:p>
        </p:txBody>
      </p:sp>
      <p:sp>
        <p:nvSpPr>
          <p:cNvPr id="89" name="object 89"/>
          <p:cNvSpPr txBox="1"/>
          <p:nvPr/>
        </p:nvSpPr>
        <p:spPr>
          <a:xfrm>
            <a:off x="9319117" y="3849809"/>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319117" y="5176495"/>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
        <p:nvSpPr>
          <p:cNvPr id="92" name="object 29">
            <a:extLst>
              <a:ext uri="{FF2B5EF4-FFF2-40B4-BE49-F238E27FC236}">
                <a16:creationId xmlns:a16="http://schemas.microsoft.com/office/drawing/2014/main" id="{D93E9A48-9975-4986-98A0-68242FEB41F9}"/>
              </a:ext>
            </a:extLst>
          </p:cNvPr>
          <p:cNvSpPr/>
          <p:nvPr/>
        </p:nvSpPr>
        <p:spPr>
          <a:xfrm>
            <a:off x="5124087" y="2870151"/>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93" name="object 30">
            <a:extLst>
              <a:ext uri="{FF2B5EF4-FFF2-40B4-BE49-F238E27FC236}">
                <a16:creationId xmlns:a16="http://schemas.microsoft.com/office/drawing/2014/main" id="{8091EF23-31C6-4700-ABFE-F1E46B945B55}"/>
              </a:ext>
            </a:extLst>
          </p:cNvPr>
          <p:cNvSpPr/>
          <p:nvPr/>
        </p:nvSpPr>
        <p:spPr>
          <a:xfrm>
            <a:off x="5124087" y="28701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31">
            <a:extLst>
              <a:ext uri="{FF2B5EF4-FFF2-40B4-BE49-F238E27FC236}">
                <a16:creationId xmlns:a16="http://schemas.microsoft.com/office/drawing/2014/main" id="{0B16B2DA-EC65-4986-99D6-063888CBBDD5}"/>
              </a:ext>
            </a:extLst>
          </p:cNvPr>
          <p:cNvSpPr/>
          <p:nvPr/>
        </p:nvSpPr>
        <p:spPr>
          <a:xfrm>
            <a:off x="6321790" y="404328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32">
            <a:extLst>
              <a:ext uri="{FF2B5EF4-FFF2-40B4-BE49-F238E27FC236}">
                <a16:creationId xmlns:a16="http://schemas.microsoft.com/office/drawing/2014/main" id="{C2819B4C-4CD0-4511-A001-EDCE0AFA818D}"/>
              </a:ext>
            </a:extLst>
          </p:cNvPr>
          <p:cNvSpPr txBox="1"/>
          <p:nvPr/>
        </p:nvSpPr>
        <p:spPr>
          <a:xfrm>
            <a:off x="5174760" y="3043710"/>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96" name="object 33">
            <a:extLst>
              <a:ext uri="{FF2B5EF4-FFF2-40B4-BE49-F238E27FC236}">
                <a16:creationId xmlns:a16="http://schemas.microsoft.com/office/drawing/2014/main" id="{4CC69E6E-2F26-4969-AFCB-90BD18C5EAC9}"/>
              </a:ext>
            </a:extLst>
          </p:cNvPr>
          <p:cNvSpPr/>
          <p:nvPr/>
        </p:nvSpPr>
        <p:spPr>
          <a:xfrm>
            <a:off x="5124087" y="4202978"/>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97" name="object 34">
            <a:extLst>
              <a:ext uri="{FF2B5EF4-FFF2-40B4-BE49-F238E27FC236}">
                <a16:creationId xmlns:a16="http://schemas.microsoft.com/office/drawing/2014/main" id="{46F8DB2C-43E3-4BC3-8A04-DCC98A970EBC}"/>
              </a:ext>
            </a:extLst>
          </p:cNvPr>
          <p:cNvSpPr/>
          <p:nvPr/>
        </p:nvSpPr>
        <p:spPr>
          <a:xfrm>
            <a:off x="5124087" y="42029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35">
            <a:extLst>
              <a:ext uri="{FF2B5EF4-FFF2-40B4-BE49-F238E27FC236}">
                <a16:creationId xmlns:a16="http://schemas.microsoft.com/office/drawing/2014/main" id="{E8E47D99-35F0-41D0-A50C-460D179EB506}"/>
              </a:ext>
            </a:extLst>
          </p:cNvPr>
          <p:cNvSpPr/>
          <p:nvPr/>
        </p:nvSpPr>
        <p:spPr>
          <a:xfrm>
            <a:off x="6321790" y="53745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9" name="object 36">
            <a:extLst>
              <a:ext uri="{FF2B5EF4-FFF2-40B4-BE49-F238E27FC236}">
                <a16:creationId xmlns:a16="http://schemas.microsoft.com/office/drawing/2014/main" id="{40ACFD43-5700-4CAB-A4CC-259708B20303}"/>
              </a:ext>
            </a:extLst>
          </p:cNvPr>
          <p:cNvSpPr/>
          <p:nvPr/>
        </p:nvSpPr>
        <p:spPr>
          <a:xfrm>
            <a:off x="5124087" y="5569588"/>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0" name="object 37">
            <a:extLst>
              <a:ext uri="{FF2B5EF4-FFF2-40B4-BE49-F238E27FC236}">
                <a16:creationId xmlns:a16="http://schemas.microsoft.com/office/drawing/2014/main" id="{CD46339E-A0CE-4D21-AF3F-A88D34169B6E}"/>
              </a:ext>
            </a:extLst>
          </p:cNvPr>
          <p:cNvSpPr/>
          <p:nvPr/>
        </p:nvSpPr>
        <p:spPr>
          <a:xfrm>
            <a:off x="5124087" y="55695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38">
            <a:extLst>
              <a:ext uri="{FF2B5EF4-FFF2-40B4-BE49-F238E27FC236}">
                <a16:creationId xmlns:a16="http://schemas.microsoft.com/office/drawing/2014/main" id="{C2D927EB-F5A5-485A-8E81-5508876125DA}"/>
              </a:ext>
            </a:extLst>
          </p:cNvPr>
          <p:cNvSpPr/>
          <p:nvPr/>
        </p:nvSpPr>
        <p:spPr>
          <a:xfrm>
            <a:off x="6321790" y="67411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2" name="object 42">
            <a:extLst>
              <a:ext uri="{FF2B5EF4-FFF2-40B4-BE49-F238E27FC236}">
                <a16:creationId xmlns:a16="http://schemas.microsoft.com/office/drawing/2014/main" id="{A59B122E-271C-422F-BCE3-D8404175451A}"/>
              </a:ext>
            </a:extLst>
          </p:cNvPr>
          <p:cNvSpPr/>
          <p:nvPr/>
        </p:nvSpPr>
        <p:spPr>
          <a:xfrm>
            <a:off x="4907579" y="5594156"/>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103" name="object 64">
            <a:extLst>
              <a:ext uri="{FF2B5EF4-FFF2-40B4-BE49-F238E27FC236}">
                <a16:creationId xmlns:a16="http://schemas.microsoft.com/office/drawing/2014/main" id="{F7F0BDDB-6242-416A-8B80-891C77C01101}"/>
              </a:ext>
            </a:extLst>
          </p:cNvPr>
          <p:cNvSpPr txBox="1"/>
          <p:nvPr/>
        </p:nvSpPr>
        <p:spPr>
          <a:xfrm>
            <a:off x="4972070" y="5403753"/>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104" name="object 69">
            <a:extLst>
              <a:ext uri="{FF2B5EF4-FFF2-40B4-BE49-F238E27FC236}">
                <a16:creationId xmlns:a16="http://schemas.microsoft.com/office/drawing/2014/main" id="{2001E470-8340-4554-AFCF-CF6D8E20A15F}"/>
              </a:ext>
            </a:extLst>
          </p:cNvPr>
          <p:cNvSpPr txBox="1"/>
          <p:nvPr/>
        </p:nvSpPr>
        <p:spPr>
          <a:xfrm>
            <a:off x="5169386" y="4404469"/>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05" name="object 70">
            <a:extLst>
              <a:ext uri="{FF2B5EF4-FFF2-40B4-BE49-F238E27FC236}">
                <a16:creationId xmlns:a16="http://schemas.microsoft.com/office/drawing/2014/main" id="{74C0EC47-5922-4F19-B658-C6AF7C60C665}"/>
              </a:ext>
            </a:extLst>
          </p:cNvPr>
          <p:cNvSpPr txBox="1"/>
          <p:nvPr/>
        </p:nvSpPr>
        <p:spPr>
          <a:xfrm>
            <a:off x="5263816" y="5756922"/>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95" y="667752"/>
            <a:ext cx="4285626" cy="462102"/>
          </a:xfrm>
          <a:prstGeom prst="rect">
            <a:avLst/>
          </a:prstGeom>
        </p:spPr>
        <p:txBody>
          <a:bodyPr vert="horz" wrap="square" lIns="0" tIns="15355" rIns="0" bIns="0" rtlCol="0" anchor="b" anchorCtr="0">
            <a:spAutoFit/>
          </a:bodyPr>
          <a:lstStyle/>
          <a:p>
            <a:pPr marL="15356">
              <a:spcBef>
                <a:spcPts val="121"/>
              </a:spcBef>
            </a:pPr>
            <a:r>
              <a:rPr spc="260" dirty="0">
                <a:solidFill>
                  <a:schemeClr val="tx1">
                    <a:lumMod val="95000"/>
                    <a:lumOff val="5000"/>
                  </a:schemeClr>
                </a:solidFill>
              </a:rPr>
              <a:t>Activation</a:t>
            </a:r>
            <a:r>
              <a:rPr spc="97" dirty="0">
                <a:solidFill>
                  <a:schemeClr val="tx1">
                    <a:lumMod val="95000"/>
                    <a:lumOff val="5000"/>
                  </a:schemeClr>
                </a:solidFill>
              </a:rPr>
              <a:t> </a:t>
            </a:r>
            <a:r>
              <a:rPr spc="218" dirty="0">
                <a:solidFill>
                  <a:schemeClr val="tx1">
                    <a:lumMod val="95000"/>
                    <a:lumOff val="5000"/>
                  </a:schemeClr>
                </a:solidFill>
              </a:rPr>
              <a:t>Functions</a:t>
            </a:r>
          </a:p>
        </p:txBody>
      </p:sp>
      <p:sp>
        <p:nvSpPr>
          <p:cNvPr id="3" name="object 3"/>
          <p:cNvSpPr/>
          <p:nvPr/>
        </p:nvSpPr>
        <p:spPr>
          <a:xfrm>
            <a:off x="4486843" y="2089697"/>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4486843" y="2089697"/>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4486843" y="208969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5684546" y="32612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4835404" y="2499679"/>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4486843" y="3420990"/>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09"/>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4486843" y="3420990"/>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4486843" y="342099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5684546" y="45925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4835404" y="383097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4486843" y="4787598"/>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09"/>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4486843" y="4787598"/>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4486843" y="47875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5684546" y="59591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4835404" y="5197581"/>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9810479" y="2746897"/>
            <a:ext cx="1199237" cy="1170063"/>
          </a:xfrm>
          <a:custGeom>
            <a:avLst/>
            <a:gdLst/>
            <a:ahLst/>
            <a:cxnLst/>
            <a:rect l="l" t="t" r="r" b="b"/>
            <a:pathLst>
              <a:path w="99187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325" y="965594"/>
                </a:lnTo>
                <a:lnTo>
                  <a:pt x="591773" y="959274"/>
                </a:lnTo>
                <a:lnTo>
                  <a:pt x="637464" y="948958"/>
                </a:lnTo>
                <a:lnTo>
                  <a:pt x="681217" y="934821"/>
                </a:lnTo>
                <a:lnTo>
                  <a:pt x="722854" y="917042"/>
                </a:lnTo>
                <a:lnTo>
                  <a:pt x="762193" y="895795"/>
                </a:lnTo>
                <a:lnTo>
                  <a:pt x="799056" y="871260"/>
                </a:lnTo>
                <a:lnTo>
                  <a:pt x="833262" y="843611"/>
                </a:lnTo>
                <a:lnTo>
                  <a:pt x="864631" y="813026"/>
                </a:lnTo>
                <a:lnTo>
                  <a:pt x="892983" y="779682"/>
                </a:lnTo>
                <a:lnTo>
                  <a:pt x="918139" y="743756"/>
                </a:lnTo>
                <a:lnTo>
                  <a:pt x="939918" y="705424"/>
                </a:lnTo>
                <a:lnTo>
                  <a:pt x="958141" y="664863"/>
                </a:lnTo>
                <a:lnTo>
                  <a:pt x="972627" y="622251"/>
                </a:lnTo>
                <a:lnTo>
                  <a:pt x="983197" y="577763"/>
                </a:lnTo>
                <a:lnTo>
                  <a:pt x="989671" y="531577"/>
                </a:lnTo>
                <a:lnTo>
                  <a:pt x="991870" y="483870"/>
                </a:lnTo>
                <a:lnTo>
                  <a:pt x="989671" y="436162"/>
                </a:lnTo>
                <a:lnTo>
                  <a:pt x="983197" y="389976"/>
                </a:lnTo>
                <a:lnTo>
                  <a:pt x="972627" y="345488"/>
                </a:lnTo>
                <a:lnTo>
                  <a:pt x="958141" y="302876"/>
                </a:lnTo>
                <a:lnTo>
                  <a:pt x="939918" y="262315"/>
                </a:lnTo>
                <a:lnTo>
                  <a:pt x="918139" y="223983"/>
                </a:lnTo>
                <a:lnTo>
                  <a:pt x="892983" y="188057"/>
                </a:lnTo>
                <a:lnTo>
                  <a:pt x="864631" y="154713"/>
                </a:lnTo>
                <a:lnTo>
                  <a:pt x="833262" y="124128"/>
                </a:lnTo>
                <a:lnTo>
                  <a:pt x="799056" y="96479"/>
                </a:lnTo>
                <a:lnTo>
                  <a:pt x="762193" y="71944"/>
                </a:lnTo>
                <a:lnTo>
                  <a:pt x="722854" y="50697"/>
                </a:lnTo>
                <a:lnTo>
                  <a:pt x="681217" y="32918"/>
                </a:lnTo>
                <a:lnTo>
                  <a:pt x="637464" y="18781"/>
                </a:lnTo>
                <a:lnTo>
                  <a:pt x="591773" y="8465"/>
                </a:lnTo>
                <a:lnTo>
                  <a:pt x="544325"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9810479" y="2746897"/>
            <a:ext cx="1199237" cy="1170063"/>
          </a:xfrm>
          <a:custGeom>
            <a:avLst/>
            <a:gdLst/>
            <a:ahLst/>
            <a:cxnLst/>
            <a:rect l="l" t="t" r="r" b="b"/>
            <a:pathLst>
              <a:path w="991870" h="967739">
                <a:moveTo>
                  <a:pt x="495300" y="0"/>
                </a:moveTo>
                <a:lnTo>
                  <a:pt x="544325" y="2145"/>
                </a:lnTo>
                <a:lnTo>
                  <a:pt x="591773" y="8465"/>
                </a:lnTo>
                <a:lnTo>
                  <a:pt x="637464" y="18781"/>
                </a:lnTo>
                <a:lnTo>
                  <a:pt x="681217" y="32918"/>
                </a:lnTo>
                <a:lnTo>
                  <a:pt x="722854" y="50697"/>
                </a:lnTo>
                <a:lnTo>
                  <a:pt x="762193" y="71944"/>
                </a:lnTo>
                <a:lnTo>
                  <a:pt x="799056" y="96479"/>
                </a:lnTo>
                <a:lnTo>
                  <a:pt x="833262" y="124128"/>
                </a:lnTo>
                <a:lnTo>
                  <a:pt x="864631" y="154713"/>
                </a:lnTo>
                <a:lnTo>
                  <a:pt x="892983" y="188057"/>
                </a:lnTo>
                <a:lnTo>
                  <a:pt x="918139" y="223983"/>
                </a:lnTo>
                <a:lnTo>
                  <a:pt x="939918" y="262315"/>
                </a:lnTo>
                <a:lnTo>
                  <a:pt x="958141" y="302876"/>
                </a:lnTo>
                <a:lnTo>
                  <a:pt x="972627" y="345488"/>
                </a:lnTo>
                <a:lnTo>
                  <a:pt x="983197" y="389976"/>
                </a:lnTo>
                <a:lnTo>
                  <a:pt x="989671" y="436162"/>
                </a:lnTo>
                <a:lnTo>
                  <a:pt x="991870" y="483870"/>
                </a:lnTo>
                <a:lnTo>
                  <a:pt x="989671" y="531577"/>
                </a:lnTo>
                <a:lnTo>
                  <a:pt x="983197" y="577763"/>
                </a:lnTo>
                <a:lnTo>
                  <a:pt x="972627" y="622251"/>
                </a:lnTo>
                <a:lnTo>
                  <a:pt x="958141" y="664863"/>
                </a:lnTo>
                <a:lnTo>
                  <a:pt x="939918" y="705424"/>
                </a:lnTo>
                <a:lnTo>
                  <a:pt x="918139" y="743756"/>
                </a:lnTo>
                <a:lnTo>
                  <a:pt x="892983" y="779682"/>
                </a:lnTo>
                <a:lnTo>
                  <a:pt x="864631" y="813026"/>
                </a:lnTo>
                <a:lnTo>
                  <a:pt x="833262" y="843611"/>
                </a:lnTo>
                <a:lnTo>
                  <a:pt x="799056" y="871260"/>
                </a:lnTo>
                <a:lnTo>
                  <a:pt x="762193" y="895795"/>
                </a:lnTo>
                <a:lnTo>
                  <a:pt x="722854" y="917042"/>
                </a:lnTo>
                <a:lnTo>
                  <a:pt x="681217" y="934821"/>
                </a:lnTo>
                <a:lnTo>
                  <a:pt x="637464" y="948958"/>
                </a:lnTo>
                <a:lnTo>
                  <a:pt x="591773" y="959274"/>
                </a:lnTo>
                <a:lnTo>
                  <a:pt x="544325"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11009716" y="39184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810479" y="4111971"/>
            <a:ext cx="1199237" cy="1171599"/>
          </a:xfrm>
          <a:custGeom>
            <a:avLst/>
            <a:gdLst/>
            <a:ahLst/>
            <a:cxnLst/>
            <a:rect l="l" t="t" r="r" b="b"/>
            <a:pathLst>
              <a:path w="99187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325" y="966864"/>
                </a:lnTo>
                <a:lnTo>
                  <a:pt x="591773" y="960544"/>
                </a:lnTo>
                <a:lnTo>
                  <a:pt x="637464" y="950228"/>
                </a:lnTo>
                <a:lnTo>
                  <a:pt x="681217" y="936091"/>
                </a:lnTo>
                <a:lnTo>
                  <a:pt x="722854" y="918312"/>
                </a:lnTo>
                <a:lnTo>
                  <a:pt x="762193" y="897065"/>
                </a:lnTo>
                <a:lnTo>
                  <a:pt x="799056" y="872530"/>
                </a:lnTo>
                <a:lnTo>
                  <a:pt x="833262" y="844881"/>
                </a:lnTo>
                <a:lnTo>
                  <a:pt x="864631" y="814296"/>
                </a:lnTo>
                <a:lnTo>
                  <a:pt x="892983" y="780952"/>
                </a:lnTo>
                <a:lnTo>
                  <a:pt x="918139" y="745026"/>
                </a:lnTo>
                <a:lnTo>
                  <a:pt x="939918" y="706694"/>
                </a:lnTo>
                <a:lnTo>
                  <a:pt x="958141" y="666133"/>
                </a:lnTo>
                <a:lnTo>
                  <a:pt x="972627" y="623521"/>
                </a:lnTo>
                <a:lnTo>
                  <a:pt x="983197" y="579033"/>
                </a:lnTo>
                <a:lnTo>
                  <a:pt x="989671" y="532847"/>
                </a:lnTo>
                <a:lnTo>
                  <a:pt x="991870" y="485139"/>
                </a:lnTo>
                <a:lnTo>
                  <a:pt x="989671" y="437221"/>
                </a:lnTo>
                <a:lnTo>
                  <a:pt x="983197" y="390848"/>
                </a:lnTo>
                <a:lnTo>
                  <a:pt x="972627" y="346197"/>
                </a:lnTo>
                <a:lnTo>
                  <a:pt x="958141" y="303443"/>
                </a:lnTo>
                <a:lnTo>
                  <a:pt x="939918" y="262762"/>
                </a:lnTo>
                <a:lnTo>
                  <a:pt x="918139" y="224327"/>
                </a:lnTo>
                <a:lnTo>
                  <a:pt x="892983" y="188315"/>
                </a:lnTo>
                <a:lnTo>
                  <a:pt x="864631" y="154901"/>
                </a:lnTo>
                <a:lnTo>
                  <a:pt x="833262" y="124260"/>
                </a:lnTo>
                <a:lnTo>
                  <a:pt x="799056" y="96568"/>
                </a:lnTo>
                <a:lnTo>
                  <a:pt x="762193" y="71999"/>
                </a:lnTo>
                <a:lnTo>
                  <a:pt x="722854" y="50730"/>
                </a:lnTo>
                <a:lnTo>
                  <a:pt x="681217" y="32934"/>
                </a:lnTo>
                <a:lnTo>
                  <a:pt x="637464" y="18788"/>
                </a:lnTo>
                <a:lnTo>
                  <a:pt x="591773" y="8467"/>
                </a:lnTo>
                <a:lnTo>
                  <a:pt x="544325" y="2146"/>
                </a:lnTo>
                <a:lnTo>
                  <a:pt x="495300" y="0"/>
                </a:lnTo>
                <a:close/>
              </a:path>
            </a:pathLst>
          </a:custGeom>
          <a:solidFill>
            <a:srgbClr val="000000"/>
          </a:solidFill>
        </p:spPr>
        <p:txBody>
          <a:bodyPr wrap="square" lIns="0" tIns="0" rIns="0" bIns="0" rtlCol="0"/>
          <a:lstStyle/>
          <a:p>
            <a:endParaRPr sz="2176"/>
          </a:p>
        </p:txBody>
      </p:sp>
      <p:sp>
        <p:nvSpPr>
          <p:cNvPr id="22" name="object 22"/>
          <p:cNvSpPr/>
          <p:nvPr/>
        </p:nvSpPr>
        <p:spPr>
          <a:xfrm>
            <a:off x="9810479" y="4111971"/>
            <a:ext cx="1199237" cy="1171599"/>
          </a:xfrm>
          <a:custGeom>
            <a:avLst/>
            <a:gdLst/>
            <a:ahLst/>
            <a:cxnLst/>
            <a:rect l="l" t="t" r="r" b="b"/>
            <a:pathLst>
              <a:path w="991870" h="969010">
                <a:moveTo>
                  <a:pt x="495300" y="0"/>
                </a:moveTo>
                <a:lnTo>
                  <a:pt x="544325" y="2146"/>
                </a:lnTo>
                <a:lnTo>
                  <a:pt x="591773" y="8467"/>
                </a:lnTo>
                <a:lnTo>
                  <a:pt x="637464" y="18788"/>
                </a:lnTo>
                <a:lnTo>
                  <a:pt x="681217" y="32934"/>
                </a:lnTo>
                <a:lnTo>
                  <a:pt x="722854" y="50730"/>
                </a:lnTo>
                <a:lnTo>
                  <a:pt x="762193" y="71999"/>
                </a:lnTo>
                <a:lnTo>
                  <a:pt x="799056" y="96568"/>
                </a:lnTo>
                <a:lnTo>
                  <a:pt x="833262" y="124260"/>
                </a:lnTo>
                <a:lnTo>
                  <a:pt x="864631" y="154901"/>
                </a:lnTo>
                <a:lnTo>
                  <a:pt x="892983" y="188315"/>
                </a:lnTo>
                <a:lnTo>
                  <a:pt x="918139" y="224327"/>
                </a:lnTo>
                <a:lnTo>
                  <a:pt x="939918" y="262762"/>
                </a:lnTo>
                <a:lnTo>
                  <a:pt x="958141" y="303443"/>
                </a:lnTo>
                <a:lnTo>
                  <a:pt x="972627" y="346197"/>
                </a:lnTo>
                <a:lnTo>
                  <a:pt x="983197" y="390848"/>
                </a:lnTo>
                <a:lnTo>
                  <a:pt x="989671" y="437221"/>
                </a:lnTo>
                <a:lnTo>
                  <a:pt x="991870" y="485139"/>
                </a:lnTo>
                <a:lnTo>
                  <a:pt x="989671" y="532847"/>
                </a:lnTo>
                <a:lnTo>
                  <a:pt x="983197" y="579033"/>
                </a:lnTo>
                <a:lnTo>
                  <a:pt x="972627" y="623521"/>
                </a:lnTo>
                <a:lnTo>
                  <a:pt x="958141" y="666133"/>
                </a:lnTo>
                <a:lnTo>
                  <a:pt x="939918" y="706694"/>
                </a:lnTo>
                <a:lnTo>
                  <a:pt x="918139" y="745026"/>
                </a:lnTo>
                <a:lnTo>
                  <a:pt x="892983" y="780952"/>
                </a:lnTo>
                <a:lnTo>
                  <a:pt x="864631" y="814296"/>
                </a:lnTo>
                <a:lnTo>
                  <a:pt x="833262" y="844881"/>
                </a:lnTo>
                <a:lnTo>
                  <a:pt x="799056" y="872530"/>
                </a:lnTo>
                <a:lnTo>
                  <a:pt x="762193" y="897065"/>
                </a:lnTo>
                <a:lnTo>
                  <a:pt x="722854" y="918312"/>
                </a:lnTo>
                <a:lnTo>
                  <a:pt x="681217" y="936091"/>
                </a:lnTo>
                <a:lnTo>
                  <a:pt x="637464" y="950228"/>
                </a:lnTo>
                <a:lnTo>
                  <a:pt x="591773" y="960544"/>
                </a:lnTo>
                <a:lnTo>
                  <a:pt x="544325"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23" name="object 23"/>
          <p:cNvSpPr/>
          <p:nvPr/>
        </p:nvSpPr>
        <p:spPr>
          <a:xfrm>
            <a:off x="11009716" y="528357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 name="object 24"/>
          <p:cNvSpPr/>
          <p:nvPr/>
        </p:nvSpPr>
        <p:spPr>
          <a:xfrm>
            <a:off x="5879555" y="4006020"/>
            <a:ext cx="1234555" cy="0"/>
          </a:xfrm>
          <a:custGeom>
            <a:avLst/>
            <a:gdLst/>
            <a:ahLst/>
            <a:cxnLst/>
            <a:rect l="l" t="t" r="r" b="b"/>
            <a:pathLst>
              <a:path w="1021079">
                <a:moveTo>
                  <a:pt x="0" y="0"/>
                </a:moveTo>
                <a:lnTo>
                  <a:pt x="1021080" y="0"/>
                </a:lnTo>
              </a:path>
            </a:pathLst>
          </a:custGeom>
          <a:ln w="12579">
            <a:solidFill>
              <a:srgbClr val="000000"/>
            </a:solidFill>
          </a:ln>
        </p:spPr>
        <p:txBody>
          <a:bodyPr wrap="square" lIns="0" tIns="0" rIns="0" bIns="0" rtlCol="0"/>
          <a:lstStyle/>
          <a:p>
            <a:endParaRPr sz="2176"/>
          </a:p>
        </p:txBody>
      </p:sp>
      <p:sp>
        <p:nvSpPr>
          <p:cNvPr id="25" name="object 25"/>
          <p:cNvSpPr/>
          <p:nvPr/>
        </p:nvSpPr>
        <p:spPr>
          <a:xfrm>
            <a:off x="7107968" y="3952277"/>
            <a:ext cx="164300" cy="109022"/>
          </a:xfrm>
          <a:custGeom>
            <a:avLst/>
            <a:gdLst/>
            <a:ahLst/>
            <a:cxnLst/>
            <a:rect l="l" t="t" r="r" b="b"/>
            <a:pathLst>
              <a:path w="135889" h="90170">
                <a:moveTo>
                  <a:pt x="0" y="0"/>
                </a:moveTo>
                <a:lnTo>
                  <a:pt x="0" y="90170"/>
                </a:lnTo>
                <a:lnTo>
                  <a:pt x="135890" y="44450"/>
                </a:lnTo>
                <a:lnTo>
                  <a:pt x="0" y="0"/>
                </a:lnTo>
                <a:close/>
              </a:path>
            </a:pathLst>
          </a:custGeom>
          <a:solidFill>
            <a:srgbClr val="000000"/>
          </a:solidFill>
        </p:spPr>
        <p:txBody>
          <a:bodyPr wrap="square" lIns="0" tIns="0" rIns="0" bIns="0" rtlCol="0"/>
          <a:lstStyle/>
          <a:p>
            <a:endParaRPr sz="2176"/>
          </a:p>
        </p:txBody>
      </p:sp>
      <p:sp>
        <p:nvSpPr>
          <p:cNvPr id="26" name="object 26"/>
          <p:cNvSpPr/>
          <p:nvPr/>
        </p:nvSpPr>
        <p:spPr>
          <a:xfrm>
            <a:off x="5870342" y="5374166"/>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7097221" y="5318887"/>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37" name="object 37"/>
          <p:cNvSpPr/>
          <p:nvPr/>
        </p:nvSpPr>
        <p:spPr>
          <a:xfrm>
            <a:off x="5884163" y="4006020"/>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38" name="object 38"/>
          <p:cNvSpPr/>
          <p:nvPr/>
        </p:nvSpPr>
        <p:spPr>
          <a:xfrm>
            <a:off x="7121788" y="5030211"/>
            <a:ext cx="161229" cy="147410"/>
          </a:xfrm>
          <a:custGeom>
            <a:avLst/>
            <a:gdLst/>
            <a:ahLst/>
            <a:cxnLst/>
            <a:rect l="l" t="t" r="r" b="b"/>
            <a:pathLst>
              <a:path w="133350" h="121920">
                <a:moveTo>
                  <a:pt x="58419" y="0"/>
                </a:moveTo>
                <a:lnTo>
                  <a:pt x="0" y="69849"/>
                </a:lnTo>
                <a:lnTo>
                  <a:pt x="133350" y="121919"/>
                </a:lnTo>
                <a:lnTo>
                  <a:pt x="58419" y="0"/>
                </a:lnTo>
                <a:close/>
              </a:path>
            </a:pathLst>
          </a:custGeom>
          <a:solidFill>
            <a:srgbClr val="000000"/>
          </a:solidFill>
        </p:spPr>
        <p:txBody>
          <a:bodyPr wrap="square" lIns="0" tIns="0" rIns="0" bIns="0" rtlCol="0"/>
          <a:lstStyle/>
          <a:p>
            <a:endParaRPr sz="2176"/>
          </a:p>
        </p:txBody>
      </p:sp>
      <p:sp>
        <p:nvSpPr>
          <p:cNvPr id="39" name="object 39"/>
          <p:cNvSpPr/>
          <p:nvPr/>
        </p:nvSpPr>
        <p:spPr>
          <a:xfrm>
            <a:off x="5878020" y="2633270"/>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0" name="object 40"/>
          <p:cNvSpPr/>
          <p:nvPr/>
        </p:nvSpPr>
        <p:spPr>
          <a:xfrm>
            <a:off x="7150964" y="4813702"/>
            <a:ext cx="132054" cy="170442"/>
          </a:xfrm>
          <a:custGeom>
            <a:avLst/>
            <a:gdLst/>
            <a:ahLst/>
            <a:cxnLst/>
            <a:rect l="l" t="t" r="r" b="b"/>
            <a:pathLst>
              <a:path w="109220" h="140970">
                <a:moveTo>
                  <a:pt x="78739" y="0"/>
                </a:moveTo>
                <a:lnTo>
                  <a:pt x="0" y="46989"/>
                </a:lnTo>
                <a:lnTo>
                  <a:pt x="109220" y="140969"/>
                </a:lnTo>
                <a:lnTo>
                  <a:pt x="78739" y="0"/>
                </a:lnTo>
                <a:close/>
              </a:path>
            </a:pathLst>
          </a:custGeom>
          <a:solidFill>
            <a:srgbClr val="000000"/>
          </a:solidFill>
        </p:spPr>
        <p:txBody>
          <a:bodyPr wrap="square" lIns="0" tIns="0" rIns="0" bIns="0" rtlCol="0"/>
          <a:lstStyle/>
          <a:p>
            <a:endParaRPr sz="2176"/>
          </a:p>
        </p:txBody>
      </p:sp>
      <p:sp>
        <p:nvSpPr>
          <p:cNvPr id="41" name="object 41"/>
          <p:cNvSpPr/>
          <p:nvPr/>
        </p:nvSpPr>
        <p:spPr>
          <a:xfrm>
            <a:off x="5870342" y="4303911"/>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2" name="object 42"/>
          <p:cNvSpPr/>
          <p:nvPr/>
        </p:nvSpPr>
        <p:spPr>
          <a:xfrm>
            <a:off x="7107968" y="4202568"/>
            <a:ext cx="161229" cy="147410"/>
          </a:xfrm>
          <a:custGeom>
            <a:avLst/>
            <a:gdLst/>
            <a:ahLst/>
            <a:cxnLst/>
            <a:rect l="l" t="t" r="r" b="b"/>
            <a:pathLst>
              <a:path w="133350" h="121920">
                <a:moveTo>
                  <a:pt x="133350" y="0"/>
                </a:moveTo>
                <a:lnTo>
                  <a:pt x="0" y="52070"/>
                </a:lnTo>
                <a:lnTo>
                  <a:pt x="57150" y="121920"/>
                </a:lnTo>
                <a:lnTo>
                  <a:pt x="133350" y="0"/>
                </a:lnTo>
                <a:close/>
              </a:path>
            </a:pathLst>
          </a:custGeom>
          <a:solidFill>
            <a:srgbClr val="000000"/>
          </a:solidFill>
        </p:spPr>
        <p:txBody>
          <a:bodyPr wrap="square" lIns="0" tIns="0" rIns="0" bIns="0" rtlCol="0"/>
          <a:lstStyle/>
          <a:p>
            <a:endParaRPr sz="2176"/>
          </a:p>
        </p:txBody>
      </p:sp>
      <p:sp>
        <p:nvSpPr>
          <p:cNvPr id="43" name="object 43"/>
          <p:cNvSpPr/>
          <p:nvPr/>
        </p:nvSpPr>
        <p:spPr>
          <a:xfrm>
            <a:off x="8684943" y="2639411"/>
            <a:ext cx="858354" cy="506720"/>
          </a:xfrm>
          <a:custGeom>
            <a:avLst/>
            <a:gdLst/>
            <a:ahLst/>
            <a:cxnLst/>
            <a:rect l="l" t="t" r="r" b="b"/>
            <a:pathLst>
              <a:path w="709929" h="419100">
                <a:moveTo>
                  <a:pt x="0" y="0"/>
                </a:moveTo>
                <a:lnTo>
                  <a:pt x="709929" y="41910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9507982" y="3093924"/>
            <a:ext cx="170442" cy="132054"/>
          </a:xfrm>
          <a:custGeom>
            <a:avLst/>
            <a:gdLst/>
            <a:ahLst/>
            <a:cxnLst/>
            <a:rect l="l" t="t" r="r" b="b"/>
            <a:pathLst>
              <a:path w="140970" h="109219">
                <a:moveTo>
                  <a:pt x="45719" y="0"/>
                </a:moveTo>
                <a:lnTo>
                  <a:pt x="0" y="78739"/>
                </a:lnTo>
                <a:lnTo>
                  <a:pt x="140969" y="109219"/>
                </a:lnTo>
                <a:lnTo>
                  <a:pt x="45719" y="0"/>
                </a:lnTo>
                <a:close/>
              </a:path>
            </a:pathLst>
          </a:custGeom>
          <a:solidFill>
            <a:srgbClr val="000000"/>
          </a:solidFill>
        </p:spPr>
        <p:txBody>
          <a:bodyPr wrap="square" lIns="0" tIns="0" rIns="0" bIns="0" rtlCol="0"/>
          <a:lstStyle/>
          <a:p>
            <a:endParaRPr sz="2176"/>
          </a:p>
        </p:txBody>
      </p:sp>
      <p:sp>
        <p:nvSpPr>
          <p:cNvPr id="45" name="object 45"/>
          <p:cNvSpPr/>
          <p:nvPr/>
        </p:nvSpPr>
        <p:spPr>
          <a:xfrm>
            <a:off x="8678803" y="3500836"/>
            <a:ext cx="862960" cy="506720"/>
          </a:xfrm>
          <a:custGeom>
            <a:avLst/>
            <a:gdLst/>
            <a:ahLst/>
            <a:cxnLst/>
            <a:rect l="l" t="t" r="r" b="b"/>
            <a:pathLst>
              <a:path w="713740" h="419100">
                <a:moveTo>
                  <a:pt x="0" y="419100"/>
                </a:moveTo>
                <a:lnTo>
                  <a:pt x="713739" y="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9507982" y="3420990"/>
            <a:ext cx="170442" cy="132054"/>
          </a:xfrm>
          <a:custGeom>
            <a:avLst/>
            <a:gdLst/>
            <a:ahLst/>
            <a:cxnLst/>
            <a:rect l="l" t="t" r="r" b="b"/>
            <a:pathLst>
              <a:path w="140970" h="109219">
                <a:moveTo>
                  <a:pt x="140969" y="0"/>
                </a:moveTo>
                <a:lnTo>
                  <a:pt x="0" y="30479"/>
                </a:lnTo>
                <a:lnTo>
                  <a:pt x="45719" y="109219"/>
                </a:lnTo>
                <a:lnTo>
                  <a:pt x="140969" y="0"/>
                </a:lnTo>
                <a:close/>
              </a:path>
            </a:pathLst>
          </a:custGeom>
          <a:solidFill>
            <a:srgbClr val="000000"/>
          </a:solidFill>
        </p:spPr>
        <p:txBody>
          <a:bodyPr wrap="square" lIns="0" tIns="0" rIns="0" bIns="0" rtlCol="0"/>
          <a:lstStyle/>
          <a:p>
            <a:endParaRPr sz="2176"/>
          </a:p>
        </p:txBody>
      </p:sp>
      <p:sp>
        <p:nvSpPr>
          <p:cNvPr id="47" name="object 47"/>
          <p:cNvSpPr/>
          <p:nvPr/>
        </p:nvSpPr>
        <p:spPr>
          <a:xfrm>
            <a:off x="8680337" y="4013698"/>
            <a:ext cx="862960" cy="506720"/>
          </a:xfrm>
          <a:custGeom>
            <a:avLst/>
            <a:gdLst/>
            <a:ahLst/>
            <a:cxnLst/>
            <a:rect l="l" t="t" r="r" b="b"/>
            <a:pathLst>
              <a:path w="713740" h="419100">
                <a:moveTo>
                  <a:pt x="0" y="0"/>
                </a:moveTo>
                <a:lnTo>
                  <a:pt x="713740" y="41910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9507982" y="4468211"/>
            <a:ext cx="170442" cy="132054"/>
          </a:xfrm>
          <a:custGeom>
            <a:avLst/>
            <a:gdLst/>
            <a:ahLst/>
            <a:cxnLst/>
            <a:rect l="l" t="t" r="r" b="b"/>
            <a:pathLst>
              <a:path w="140970" h="109220">
                <a:moveTo>
                  <a:pt x="46989" y="0"/>
                </a:moveTo>
                <a:lnTo>
                  <a:pt x="0" y="78739"/>
                </a:lnTo>
                <a:lnTo>
                  <a:pt x="140969" y="109219"/>
                </a:lnTo>
                <a:lnTo>
                  <a:pt x="46989" y="0"/>
                </a:lnTo>
                <a:close/>
              </a:path>
            </a:pathLst>
          </a:custGeom>
          <a:solidFill>
            <a:srgbClr val="000000"/>
          </a:solidFill>
        </p:spPr>
        <p:txBody>
          <a:bodyPr wrap="square" lIns="0" tIns="0" rIns="0" bIns="0" rtlCol="0"/>
          <a:lstStyle/>
          <a:p>
            <a:endParaRPr sz="2176"/>
          </a:p>
        </p:txBody>
      </p:sp>
      <p:sp>
        <p:nvSpPr>
          <p:cNvPr id="49" name="object 49"/>
          <p:cNvSpPr/>
          <p:nvPr/>
        </p:nvSpPr>
        <p:spPr>
          <a:xfrm>
            <a:off x="8678803" y="4867445"/>
            <a:ext cx="856818" cy="506720"/>
          </a:xfrm>
          <a:custGeom>
            <a:avLst/>
            <a:gdLst/>
            <a:ahLst/>
            <a:cxnLst/>
            <a:rect l="l" t="t" r="r" b="b"/>
            <a:pathLst>
              <a:path w="708659" h="419100">
                <a:moveTo>
                  <a:pt x="0" y="419100"/>
                </a:moveTo>
                <a:lnTo>
                  <a:pt x="708659" y="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9501838" y="4787598"/>
            <a:ext cx="170442" cy="132054"/>
          </a:xfrm>
          <a:custGeom>
            <a:avLst/>
            <a:gdLst/>
            <a:ahLst/>
            <a:cxnLst/>
            <a:rect l="l" t="t" r="r" b="b"/>
            <a:pathLst>
              <a:path w="140970" h="109220">
                <a:moveTo>
                  <a:pt x="140970" y="0"/>
                </a:moveTo>
                <a:lnTo>
                  <a:pt x="0" y="30479"/>
                </a:lnTo>
                <a:lnTo>
                  <a:pt x="45720" y="109219"/>
                </a:lnTo>
                <a:lnTo>
                  <a:pt x="140970" y="0"/>
                </a:lnTo>
                <a:close/>
              </a:path>
            </a:pathLst>
          </a:custGeom>
          <a:solidFill>
            <a:srgbClr val="000000"/>
          </a:solidFill>
        </p:spPr>
        <p:txBody>
          <a:bodyPr wrap="square" lIns="0" tIns="0" rIns="0" bIns="0" rtlCol="0"/>
          <a:lstStyle/>
          <a:p>
            <a:endParaRPr sz="2176"/>
          </a:p>
        </p:txBody>
      </p:sp>
      <p:sp>
        <p:nvSpPr>
          <p:cNvPr id="51" name="object 51"/>
          <p:cNvSpPr/>
          <p:nvPr/>
        </p:nvSpPr>
        <p:spPr>
          <a:xfrm>
            <a:off x="8672659" y="3749589"/>
            <a:ext cx="1047222" cy="1630718"/>
          </a:xfrm>
          <a:custGeom>
            <a:avLst/>
            <a:gdLst/>
            <a:ahLst/>
            <a:cxnLst/>
            <a:rect l="l" t="t" r="r" b="b"/>
            <a:pathLst>
              <a:path w="866140" h="1348739">
                <a:moveTo>
                  <a:pt x="0" y="1348740"/>
                </a:moveTo>
                <a:lnTo>
                  <a:pt x="866140"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9670745" y="3615999"/>
            <a:ext cx="135125" cy="168907"/>
          </a:xfrm>
          <a:custGeom>
            <a:avLst/>
            <a:gdLst/>
            <a:ahLst/>
            <a:cxnLst/>
            <a:rect l="l" t="t" r="r" b="b"/>
            <a:pathLst>
              <a:path w="111759" h="139700">
                <a:moveTo>
                  <a:pt x="111760" y="0"/>
                </a:moveTo>
                <a:lnTo>
                  <a:pt x="0" y="90169"/>
                </a:lnTo>
                <a:lnTo>
                  <a:pt x="76200" y="139700"/>
                </a:lnTo>
                <a:lnTo>
                  <a:pt x="111760" y="0"/>
                </a:lnTo>
                <a:close/>
              </a:path>
            </a:pathLst>
          </a:custGeom>
          <a:solidFill>
            <a:srgbClr val="000000"/>
          </a:solidFill>
        </p:spPr>
        <p:txBody>
          <a:bodyPr wrap="square" lIns="0" tIns="0" rIns="0" bIns="0" rtlCol="0"/>
          <a:lstStyle/>
          <a:p>
            <a:endParaRPr sz="2176"/>
          </a:p>
        </p:txBody>
      </p:sp>
      <p:sp>
        <p:nvSpPr>
          <p:cNvPr id="53" name="object 53"/>
          <p:cNvSpPr/>
          <p:nvPr/>
        </p:nvSpPr>
        <p:spPr>
          <a:xfrm>
            <a:off x="7117182" y="2585668"/>
            <a:ext cx="164300" cy="109022"/>
          </a:xfrm>
          <a:custGeom>
            <a:avLst/>
            <a:gdLst/>
            <a:ahLst/>
            <a:cxnLst/>
            <a:rect l="l" t="t" r="r" b="b"/>
            <a:pathLst>
              <a:path w="135889" h="90169">
                <a:moveTo>
                  <a:pt x="0" y="0"/>
                </a:moveTo>
                <a:lnTo>
                  <a:pt x="0" y="90170"/>
                </a:lnTo>
                <a:lnTo>
                  <a:pt x="135889" y="44450"/>
                </a:lnTo>
                <a:lnTo>
                  <a:pt x="0" y="0"/>
                </a:lnTo>
                <a:close/>
              </a:path>
            </a:pathLst>
          </a:custGeom>
          <a:solidFill>
            <a:srgbClr val="000000"/>
          </a:solidFill>
        </p:spPr>
        <p:txBody>
          <a:bodyPr wrap="square" lIns="0" tIns="0" rIns="0" bIns="0" rtlCol="0"/>
          <a:lstStyle/>
          <a:p>
            <a:endParaRPr sz="2176"/>
          </a:p>
        </p:txBody>
      </p:sp>
      <p:sp>
        <p:nvSpPr>
          <p:cNvPr id="54" name="object 54"/>
          <p:cNvSpPr/>
          <p:nvPr/>
        </p:nvSpPr>
        <p:spPr>
          <a:xfrm>
            <a:off x="5884163" y="2639411"/>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120254" y="3663601"/>
            <a:ext cx="161229" cy="147410"/>
          </a:xfrm>
          <a:custGeom>
            <a:avLst/>
            <a:gdLst/>
            <a:ahLst/>
            <a:cxnLst/>
            <a:rect l="l" t="t" r="r" b="b"/>
            <a:pathLst>
              <a:path w="133350" h="121919">
                <a:moveTo>
                  <a:pt x="58420" y="0"/>
                </a:moveTo>
                <a:lnTo>
                  <a:pt x="0" y="68580"/>
                </a:lnTo>
                <a:lnTo>
                  <a:pt x="133350" y="121919"/>
                </a:lnTo>
                <a:lnTo>
                  <a:pt x="58420" y="0"/>
                </a:lnTo>
                <a:close/>
              </a:path>
            </a:pathLst>
          </a:custGeom>
          <a:solidFill>
            <a:srgbClr val="000000"/>
          </a:solidFill>
        </p:spPr>
        <p:txBody>
          <a:bodyPr wrap="square" lIns="0" tIns="0" rIns="0" bIns="0" rtlCol="0"/>
          <a:lstStyle/>
          <a:p>
            <a:endParaRPr sz="2176"/>
          </a:p>
        </p:txBody>
      </p:sp>
      <p:sp>
        <p:nvSpPr>
          <p:cNvPr id="56" name="object 56"/>
          <p:cNvSpPr/>
          <p:nvPr/>
        </p:nvSpPr>
        <p:spPr>
          <a:xfrm>
            <a:off x="5873414" y="2937303"/>
            <a:ext cx="1277550" cy="1068718"/>
          </a:xfrm>
          <a:custGeom>
            <a:avLst/>
            <a:gdLst/>
            <a:ahLst/>
            <a:cxnLst/>
            <a:rect l="l" t="t" r="r" b="b"/>
            <a:pathLst>
              <a:path w="1056639" h="883920">
                <a:moveTo>
                  <a:pt x="0" y="883919"/>
                </a:moveTo>
                <a:lnTo>
                  <a:pt x="105663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7111040" y="2835957"/>
            <a:ext cx="161229" cy="147410"/>
          </a:xfrm>
          <a:custGeom>
            <a:avLst/>
            <a:gdLst/>
            <a:ahLst/>
            <a:cxnLst/>
            <a:rect l="l" t="t" r="r" b="b"/>
            <a:pathLst>
              <a:path w="133350" h="121919">
                <a:moveTo>
                  <a:pt x="133350" y="0"/>
                </a:moveTo>
                <a:lnTo>
                  <a:pt x="0" y="52070"/>
                </a:lnTo>
                <a:lnTo>
                  <a:pt x="57150" y="121920"/>
                </a:lnTo>
                <a:lnTo>
                  <a:pt x="133350" y="0"/>
                </a:lnTo>
                <a:close/>
              </a:path>
            </a:pathLst>
          </a:custGeom>
          <a:solidFill>
            <a:srgbClr val="000000"/>
          </a:solidFill>
        </p:spPr>
        <p:txBody>
          <a:bodyPr wrap="square" lIns="0" tIns="0" rIns="0" bIns="0" rtlCol="0"/>
          <a:lstStyle/>
          <a:p>
            <a:endParaRPr sz="2176"/>
          </a:p>
        </p:txBody>
      </p:sp>
      <p:sp>
        <p:nvSpPr>
          <p:cNvPr id="58" name="object 58"/>
          <p:cNvSpPr/>
          <p:nvPr/>
        </p:nvSpPr>
        <p:spPr>
          <a:xfrm>
            <a:off x="5862664" y="3139990"/>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59" name="object 59"/>
          <p:cNvSpPr/>
          <p:nvPr/>
        </p:nvSpPr>
        <p:spPr>
          <a:xfrm>
            <a:off x="7137143" y="3004864"/>
            <a:ext cx="132054" cy="170442"/>
          </a:xfrm>
          <a:custGeom>
            <a:avLst/>
            <a:gdLst/>
            <a:ahLst/>
            <a:cxnLst/>
            <a:rect l="l" t="t" r="r" b="b"/>
            <a:pathLst>
              <a:path w="109220" h="140969">
                <a:moveTo>
                  <a:pt x="109219" y="0"/>
                </a:moveTo>
                <a:lnTo>
                  <a:pt x="0" y="93980"/>
                </a:lnTo>
                <a:lnTo>
                  <a:pt x="77469" y="140970"/>
                </a:lnTo>
                <a:lnTo>
                  <a:pt x="109219" y="0"/>
                </a:lnTo>
                <a:close/>
              </a:path>
            </a:pathLst>
          </a:custGeom>
          <a:solidFill>
            <a:srgbClr val="000000"/>
          </a:solidFill>
        </p:spPr>
        <p:txBody>
          <a:bodyPr wrap="square" lIns="0" tIns="0" rIns="0" bIns="0" rtlCol="0"/>
          <a:lstStyle/>
          <a:p>
            <a:endParaRPr sz="2176"/>
          </a:p>
        </p:txBody>
      </p:sp>
      <p:sp>
        <p:nvSpPr>
          <p:cNvPr id="60" name="object 60"/>
          <p:cNvSpPr/>
          <p:nvPr/>
        </p:nvSpPr>
        <p:spPr>
          <a:xfrm>
            <a:off x="8678803" y="2633269"/>
            <a:ext cx="1047222" cy="1632254"/>
          </a:xfrm>
          <a:custGeom>
            <a:avLst/>
            <a:gdLst/>
            <a:ahLst/>
            <a:cxnLst/>
            <a:rect l="l" t="t" r="r" b="b"/>
            <a:pathLst>
              <a:path w="866140" h="1350010">
                <a:moveTo>
                  <a:pt x="0" y="0"/>
                </a:moveTo>
                <a:lnTo>
                  <a:pt x="866139" y="135001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9676888" y="4228670"/>
            <a:ext cx="135125" cy="168907"/>
          </a:xfrm>
          <a:custGeom>
            <a:avLst/>
            <a:gdLst/>
            <a:ahLst/>
            <a:cxnLst/>
            <a:rect l="l" t="t" r="r" b="b"/>
            <a:pathLst>
              <a:path w="111759" h="139700">
                <a:moveTo>
                  <a:pt x="76200" y="0"/>
                </a:moveTo>
                <a:lnTo>
                  <a:pt x="0" y="49530"/>
                </a:lnTo>
                <a:lnTo>
                  <a:pt x="111759" y="139700"/>
                </a:lnTo>
                <a:lnTo>
                  <a:pt x="76200" y="0"/>
                </a:lnTo>
                <a:close/>
              </a:path>
            </a:pathLst>
          </a:custGeom>
          <a:solidFill>
            <a:srgbClr val="000000"/>
          </a:solidFill>
        </p:spPr>
        <p:txBody>
          <a:bodyPr wrap="square" lIns="0" tIns="0" rIns="0" bIns="0" rtlCol="0"/>
          <a:lstStyle/>
          <a:p>
            <a:endParaRPr sz="2176"/>
          </a:p>
        </p:txBody>
      </p:sp>
      <p:sp>
        <p:nvSpPr>
          <p:cNvPr id="63" name="object 63"/>
          <p:cNvSpPr txBox="1"/>
          <p:nvPr/>
        </p:nvSpPr>
        <p:spPr>
          <a:xfrm>
            <a:off x="9793586" y="1851692"/>
            <a:ext cx="1326686" cy="4224811"/>
          </a:xfrm>
          <a:prstGeom prst="rect">
            <a:avLst/>
          </a:prstGeom>
          <a:ln w="29112">
            <a:solidFill>
              <a:srgbClr val="000000"/>
            </a:solidFill>
          </a:ln>
        </p:spPr>
        <p:txBody>
          <a:bodyPr vert="horz" wrap="square" lIns="0" tIns="0" rIns="0" bIns="0" rtlCol="0">
            <a:spAutoFit/>
          </a:bodyPr>
          <a:lstStyle/>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0"/>
              </a:spcBef>
            </a:pPr>
            <a:endParaRPr sz="1572" dirty="0">
              <a:latin typeface="Times New Roman"/>
              <a:cs typeface="Times New Roman"/>
            </a:endParaRPr>
          </a:p>
          <a:p>
            <a:pPr marL="246457" marR="339358" indent="3071" algn="ctr">
              <a:lnSpc>
                <a:spcPct val="97300"/>
              </a:lnSpc>
            </a:pPr>
            <a:r>
              <a:rPr sz="1330" spc="91" dirty="0">
                <a:latin typeface="Tahoma"/>
                <a:cs typeface="Tahoma"/>
              </a:rPr>
              <a:t>Multiply  </a:t>
            </a:r>
            <a:r>
              <a:rPr sz="1330" spc="103" dirty="0">
                <a:latin typeface="Tahoma"/>
                <a:cs typeface="Tahoma"/>
              </a:rPr>
              <a:t>and</a:t>
            </a:r>
            <a:r>
              <a:rPr sz="1330" spc="-97" dirty="0">
                <a:latin typeface="Tahoma"/>
                <a:cs typeface="Tahoma"/>
              </a:rPr>
              <a:t> </a:t>
            </a:r>
            <a:r>
              <a:rPr sz="1330" spc="121" dirty="0">
                <a:latin typeface="Tahoma"/>
                <a:cs typeface="Tahoma"/>
              </a:rPr>
              <a:t>sum  </a:t>
            </a:r>
            <a:r>
              <a:rPr sz="1330" spc="97" dirty="0">
                <a:latin typeface="Tahoma"/>
                <a:cs typeface="Tahoma"/>
              </a:rPr>
              <a:t>again</a:t>
            </a:r>
            <a:endParaRPr sz="1330" dirty="0">
              <a:latin typeface="Tahoma"/>
              <a:cs typeface="Tahoma"/>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
              </a:spcBef>
            </a:pPr>
            <a:endParaRPr sz="2176" dirty="0">
              <a:latin typeface="Times New Roman"/>
              <a:cs typeface="Times New Roman"/>
            </a:endParaRPr>
          </a:p>
          <a:p>
            <a:pPr marL="246457" marR="339358" indent="3071" algn="ctr">
              <a:lnSpc>
                <a:spcPct val="97300"/>
              </a:lnSpc>
            </a:pPr>
            <a:r>
              <a:rPr sz="1330" spc="91" dirty="0">
                <a:solidFill>
                  <a:srgbClr val="FFFFFF"/>
                </a:solidFill>
                <a:latin typeface="Tahoma"/>
                <a:cs typeface="Tahoma"/>
              </a:rPr>
              <a:t>Multiply  </a:t>
            </a:r>
            <a:r>
              <a:rPr sz="1330" spc="103" dirty="0">
                <a:solidFill>
                  <a:srgbClr val="FFFFFF"/>
                </a:solidFill>
                <a:latin typeface="Tahoma"/>
                <a:cs typeface="Tahoma"/>
              </a:rPr>
              <a:t>and</a:t>
            </a:r>
            <a:r>
              <a:rPr sz="1330" spc="-97" dirty="0">
                <a:solidFill>
                  <a:srgbClr val="FFFFFF"/>
                </a:solidFill>
                <a:latin typeface="Tahoma"/>
                <a:cs typeface="Tahoma"/>
              </a:rPr>
              <a:t> </a:t>
            </a:r>
            <a:r>
              <a:rPr sz="1330" spc="121" dirty="0">
                <a:solidFill>
                  <a:srgbClr val="FFFFFF"/>
                </a:solidFill>
                <a:latin typeface="Tahoma"/>
                <a:cs typeface="Tahoma"/>
              </a:rPr>
              <a:t>sum  </a:t>
            </a:r>
            <a:r>
              <a:rPr sz="1330" spc="97" dirty="0">
                <a:solidFill>
                  <a:srgbClr val="FFFFFF"/>
                </a:solidFill>
                <a:latin typeface="Tahoma"/>
                <a:cs typeface="Tahoma"/>
              </a:rPr>
              <a:t>again</a:t>
            </a: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sz="1330" dirty="0">
              <a:latin typeface="Tahoma"/>
              <a:cs typeface="Tahoma"/>
            </a:endParaRPr>
          </a:p>
        </p:txBody>
      </p:sp>
      <p:sp>
        <p:nvSpPr>
          <p:cNvPr id="64" name="object 64"/>
          <p:cNvSpPr txBox="1"/>
          <p:nvPr/>
        </p:nvSpPr>
        <p:spPr>
          <a:xfrm>
            <a:off x="7412002" y="1458599"/>
            <a:ext cx="817598" cy="313279"/>
          </a:xfrm>
          <a:prstGeom prst="rect">
            <a:avLst/>
          </a:prstGeom>
        </p:spPr>
        <p:txBody>
          <a:bodyPr vert="horz" wrap="square" lIns="0" tIns="15355" rIns="0" bIns="0" rtlCol="0">
            <a:spAutoFit/>
          </a:bodyPr>
          <a:lstStyle/>
          <a:p>
            <a:pPr marL="15356">
              <a:spcBef>
                <a:spcPts val="121"/>
              </a:spcBef>
            </a:pPr>
            <a:r>
              <a:rPr lang="en-US" sz="1935" spc="121" dirty="0">
                <a:latin typeface="Tahoma"/>
                <a:cs typeface="Tahoma"/>
              </a:rPr>
              <a:t>TANH</a:t>
            </a:r>
            <a:endParaRPr sz="1935" dirty="0">
              <a:latin typeface="Tahoma"/>
              <a:cs typeface="Tahoma"/>
            </a:endParaRPr>
          </a:p>
        </p:txBody>
      </p:sp>
      <p:sp>
        <p:nvSpPr>
          <p:cNvPr id="65" name="object 65"/>
          <p:cNvSpPr txBox="1"/>
          <p:nvPr/>
        </p:nvSpPr>
        <p:spPr>
          <a:xfrm>
            <a:off x="9776697" y="1464741"/>
            <a:ext cx="1212290" cy="313279"/>
          </a:xfrm>
          <a:prstGeom prst="rect">
            <a:avLst/>
          </a:prstGeom>
        </p:spPr>
        <p:txBody>
          <a:bodyPr vert="horz" wrap="square" lIns="0" tIns="15355" rIns="0" bIns="0" rtlCol="0">
            <a:spAutoFit/>
          </a:bodyPr>
          <a:lstStyle/>
          <a:p>
            <a:pPr marL="15356">
              <a:spcBef>
                <a:spcPts val="121"/>
              </a:spcBef>
            </a:pPr>
            <a:r>
              <a:rPr sz="1935" spc="127" dirty="0">
                <a:latin typeface="Tahoma"/>
                <a:cs typeface="Tahoma"/>
              </a:rPr>
              <a:t>SOFTMAX</a:t>
            </a:r>
            <a:endParaRPr sz="1935">
              <a:latin typeface="Tahoma"/>
              <a:cs typeface="Tahoma"/>
            </a:endParaRPr>
          </a:p>
        </p:txBody>
      </p:sp>
      <p:sp>
        <p:nvSpPr>
          <p:cNvPr id="68" name="object 68"/>
          <p:cNvSpPr/>
          <p:nvPr/>
        </p:nvSpPr>
        <p:spPr>
          <a:xfrm>
            <a:off x="10986684" y="1443244"/>
            <a:ext cx="288677" cy="277928"/>
          </a:xfrm>
          <a:custGeom>
            <a:avLst/>
            <a:gdLst/>
            <a:ahLst/>
            <a:cxnLst/>
            <a:rect l="l" t="t" r="r" b="b"/>
            <a:pathLst>
              <a:path w="238759" h="229869">
                <a:moveTo>
                  <a:pt x="0" y="223520"/>
                </a:moveTo>
                <a:lnTo>
                  <a:pt x="58102" y="222091"/>
                </a:lnTo>
                <a:lnTo>
                  <a:pt x="114300" y="185420"/>
                </a:lnTo>
                <a:lnTo>
                  <a:pt x="142041" y="156527"/>
                </a:lnTo>
                <a:lnTo>
                  <a:pt x="168592" y="119062"/>
                </a:lnTo>
                <a:lnTo>
                  <a:pt x="194667" y="78263"/>
                </a:lnTo>
                <a:lnTo>
                  <a:pt x="220979" y="39370"/>
                </a:lnTo>
                <a:lnTo>
                  <a:pt x="238759" y="0"/>
                </a:lnTo>
              </a:path>
            </a:pathLst>
          </a:custGeom>
          <a:ln w="29112">
            <a:solidFill>
              <a:srgbClr val="2B3D4F"/>
            </a:solidFill>
          </a:ln>
        </p:spPr>
        <p:txBody>
          <a:bodyPr wrap="square" lIns="0" tIns="0" rIns="0" bIns="0" rtlCol="0"/>
          <a:lstStyle/>
          <a:p>
            <a:endParaRPr sz="2176"/>
          </a:p>
        </p:txBody>
      </p:sp>
      <p:sp>
        <p:nvSpPr>
          <p:cNvPr id="69" name="object 69"/>
          <p:cNvSpPr txBox="1"/>
          <p:nvPr/>
        </p:nvSpPr>
        <p:spPr>
          <a:xfrm>
            <a:off x="572812" y="1678178"/>
            <a:ext cx="3515565" cy="4600239"/>
          </a:xfrm>
          <a:prstGeom prst="rect">
            <a:avLst/>
          </a:prstGeom>
        </p:spPr>
        <p:txBody>
          <a:bodyPr vert="horz" wrap="square" lIns="0" tIns="34549" rIns="0" bIns="0" rtlCol="0">
            <a:spAutoFit/>
          </a:bodyPr>
          <a:lstStyle/>
          <a:p>
            <a:pPr marL="15356" marR="6142">
              <a:lnSpc>
                <a:spcPts val="2527"/>
              </a:lnSpc>
              <a:spcBef>
                <a:spcPts val="272"/>
              </a:spcBef>
            </a:pPr>
            <a:r>
              <a:rPr sz="2176" spc="30" dirty="0">
                <a:latin typeface="Tahoma"/>
                <a:cs typeface="Tahoma"/>
              </a:rPr>
              <a:t>You </a:t>
            </a:r>
            <a:r>
              <a:rPr lang="en-US" sz="2176" spc="163" dirty="0">
                <a:latin typeface="Tahoma"/>
                <a:cs typeface="Tahoma"/>
              </a:rPr>
              <a:t>should</a:t>
            </a:r>
            <a:r>
              <a:rPr sz="2176" spc="163" dirty="0">
                <a:latin typeface="Tahoma"/>
                <a:cs typeface="Tahoma"/>
              </a:rPr>
              <a:t> </a:t>
            </a:r>
            <a:r>
              <a:rPr sz="2176" spc="145" dirty="0">
                <a:latin typeface="Tahoma"/>
                <a:cs typeface="Tahoma"/>
              </a:rPr>
              <a:t>als</a:t>
            </a:r>
            <a:r>
              <a:rPr lang="en-US" sz="2176" spc="145" dirty="0">
                <a:latin typeface="Tahoma"/>
                <a:cs typeface="Tahoma"/>
              </a:rPr>
              <a:t>o use </a:t>
            </a:r>
            <a:r>
              <a:rPr sz="2176" b="1" spc="206" dirty="0">
                <a:latin typeface="Arial"/>
                <a:cs typeface="Arial"/>
              </a:rPr>
              <a:t>activation </a:t>
            </a:r>
            <a:r>
              <a:rPr sz="2176" b="1" spc="181" dirty="0">
                <a:latin typeface="Arial"/>
                <a:cs typeface="Arial"/>
              </a:rPr>
              <a:t>functions </a:t>
            </a:r>
            <a:r>
              <a:rPr sz="2176" spc="151" dirty="0">
                <a:latin typeface="Tahoma"/>
                <a:cs typeface="Tahoma"/>
              </a:rPr>
              <a:t>on </a:t>
            </a:r>
            <a:r>
              <a:rPr sz="2176" spc="175" dirty="0">
                <a:latin typeface="Tahoma"/>
                <a:cs typeface="Tahoma"/>
              </a:rPr>
              <a:t>each</a:t>
            </a:r>
            <a:r>
              <a:rPr sz="2176" spc="-284" dirty="0">
                <a:latin typeface="Tahoma"/>
                <a:cs typeface="Tahoma"/>
              </a:rPr>
              <a:t> </a:t>
            </a:r>
            <a:r>
              <a:rPr sz="2176" spc="103" dirty="0">
                <a:latin typeface="Tahoma"/>
                <a:cs typeface="Tahoma"/>
              </a:rPr>
              <a:t>layer.</a:t>
            </a:r>
            <a:endParaRPr lang="en-US" sz="2176" spc="103" dirty="0">
              <a:latin typeface="Tahoma"/>
              <a:cs typeface="Tahoma"/>
            </a:endParaRPr>
          </a:p>
          <a:p>
            <a:pPr marL="15356" marR="6142">
              <a:lnSpc>
                <a:spcPts val="2527"/>
              </a:lnSpc>
              <a:spcBef>
                <a:spcPts val="272"/>
              </a:spcBef>
            </a:pPr>
            <a:endParaRPr lang="en-US" sz="2176" spc="103" dirty="0">
              <a:latin typeface="Tahoma"/>
              <a:cs typeface="Tahoma"/>
            </a:endParaRPr>
          </a:p>
          <a:p>
            <a:pPr marL="15356" marR="371605">
              <a:lnSpc>
                <a:spcPts val="2527"/>
              </a:lnSpc>
              <a:spcBef>
                <a:spcPts val="272"/>
              </a:spcBef>
            </a:pPr>
            <a:r>
              <a:rPr lang="en-US" sz="2176" spc="151" dirty="0">
                <a:latin typeface="Tahoma"/>
                <a:cs typeface="Tahoma"/>
              </a:rPr>
              <a:t>These </a:t>
            </a:r>
            <a:r>
              <a:rPr lang="en-US" sz="2176" spc="145" dirty="0">
                <a:latin typeface="Tahoma"/>
                <a:cs typeface="Tahoma"/>
              </a:rPr>
              <a:t>are nonlinear  </a:t>
            </a:r>
            <a:r>
              <a:rPr lang="en-US" sz="2176" spc="138" dirty="0">
                <a:latin typeface="Tahoma"/>
                <a:cs typeface="Tahoma"/>
              </a:rPr>
              <a:t>functions </a:t>
            </a:r>
            <a:r>
              <a:rPr lang="en-US" sz="2176" spc="145" dirty="0">
                <a:latin typeface="Tahoma"/>
                <a:cs typeface="Tahoma"/>
              </a:rPr>
              <a:t>that</a:t>
            </a:r>
            <a:r>
              <a:rPr lang="en-US" sz="2176" spc="-163" dirty="0">
                <a:latin typeface="Tahoma"/>
                <a:cs typeface="Tahoma"/>
              </a:rPr>
              <a:t> </a:t>
            </a:r>
            <a:r>
              <a:rPr lang="en-US" sz="2176" spc="145" dirty="0">
                <a:latin typeface="Tahoma"/>
                <a:cs typeface="Tahoma"/>
              </a:rPr>
              <a:t>smooth,  </a:t>
            </a:r>
            <a:r>
              <a:rPr lang="en-US" sz="2176" spc="138" dirty="0">
                <a:latin typeface="Tahoma"/>
                <a:cs typeface="Tahoma"/>
              </a:rPr>
              <a:t>scale, </a:t>
            </a:r>
            <a:r>
              <a:rPr lang="en-US" sz="2176" spc="127" dirty="0">
                <a:latin typeface="Tahoma"/>
                <a:cs typeface="Tahoma"/>
              </a:rPr>
              <a:t>or</a:t>
            </a:r>
            <a:r>
              <a:rPr lang="en-US" sz="2176" spc="-138" dirty="0">
                <a:latin typeface="Tahoma"/>
                <a:cs typeface="Tahoma"/>
              </a:rPr>
              <a:t> </a:t>
            </a:r>
            <a:r>
              <a:rPr lang="en-US" sz="2176" spc="169" dirty="0">
                <a:latin typeface="Tahoma"/>
                <a:cs typeface="Tahoma"/>
              </a:rPr>
              <a:t>compress</a:t>
            </a:r>
            <a:endParaRPr lang="en-US" sz="2176" dirty="0">
              <a:latin typeface="Tahoma"/>
              <a:cs typeface="Tahoma"/>
            </a:endParaRPr>
          </a:p>
          <a:p>
            <a:pPr marL="15356">
              <a:lnSpc>
                <a:spcPts val="2454"/>
              </a:lnSpc>
            </a:pPr>
            <a:r>
              <a:rPr lang="en-US" sz="2176" spc="157" dirty="0">
                <a:latin typeface="Tahoma"/>
                <a:cs typeface="Tahoma"/>
              </a:rPr>
              <a:t>the </a:t>
            </a:r>
            <a:r>
              <a:rPr lang="en-US" sz="2176" spc="133" dirty="0">
                <a:latin typeface="Tahoma"/>
                <a:cs typeface="Tahoma"/>
              </a:rPr>
              <a:t>resulting </a:t>
            </a:r>
            <a:r>
              <a:rPr lang="en-US" sz="2176" spc="200" dirty="0">
                <a:latin typeface="Tahoma"/>
                <a:cs typeface="Tahoma"/>
              </a:rPr>
              <a:t>sum</a:t>
            </a:r>
            <a:r>
              <a:rPr lang="en-US" sz="2176" spc="-307" dirty="0">
                <a:latin typeface="Tahoma"/>
                <a:cs typeface="Tahoma"/>
              </a:rPr>
              <a:t> </a:t>
            </a:r>
            <a:r>
              <a:rPr lang="en-US" sz="2176" spc="145" dirty="0">
                <a:latin typeface="Tahoma"/>
                <a:cs typeface="Tahoma"/>
              </a:rPr>
              <a:t>values.</a:t>
            </a:r>
          </a:p>
          <a:p>
            <a:pPr marL="15356">
              <a:lnSpc>
                <a:spcPts val="2454"/>
              </a:lnSpc>
            </a:pPr>
            <a:endParaRPr lang="en-US" sz="2176" spc="145" dirty="0">
              <a:latin typeface="Tahoma"/>
              <a:cs typeface="Tahoma"/>
            </a:endParaRPr>
          </a:p>
          <a:p>
            <a:pPr marL="15356">
              <a:lnSpc>
                <a:spcPts val="2454"/>
              </a:lnSpc>
            </a:pPr>
            <a:r>
              <a:rPr lang="en-US" sz="2176" spc="145" dirty="0">
                <a:latin typeface="Tahoma"/>
                <a:cs typeface="Tahoma"/>
              </a:rPr>
              <a:t>Activation functions make the middle layers productive, separating features from each preceding layer. </a:t>
            </a:r>
          </a:p>
        </p:txBody>
      </p:sp>
      <p:sp>
        <p:nvSpPr>
          <p:cNvPr id="73" name="object 73"/>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116</a:t>
            </a:fld>
            <a:endParaRPr spc="302" dirty="0"/>
          </a:p>
        </p:txBody>
      </p:sp>
      <p:sp>
        <p:nvSpPr>
          <p:cNvPr id="70" name="object 70"/>
          <p:cNvSpPr txBox="1"/>
          <p:nvPr/>
        </p:nvSpPr>
        <p:spPr>
          <a:xfrm>
            <a:off x="5874950" y="2320025"/>
            <a:ext cx="1330525" cy="350340"/>
          </a:xfrm>
          <a:prstGeom prst="rect">
            <a:avLst/>
          </a:prstGeom>
        </p:spPr>
        <p:txBody>
          <a:bodyPr vert="horz" wrap="square" lIns="0" tIns="15355" rIns="0" bIns="0" rtlCol="0">
            <a:spAutoFit/>
          </a:bodyPr>
          <a:lstStyle/>
          <a:p>
            <a:pPr marL="15356">
              <a:spcBef>
                <a:spcPts val="121"/>
              </a:spcBef>
              <a:tabLst>
                <a:tab pos="1314437" algn="l"/>
              </a:tabLst>
            </a:pPr>
            <a:r>
              <a:rPr sz="2176" u="sng" dirty="0">
                <a:uFill>
                  <a:solidFill>
                    <a:srgbClr val="000000"/>
                  </a:solidFill>
                </a:uFill>
                <a:latin typeface="Times New Roman"/>
                <a:cs typeface="Times New Roman"/>
              </a:rPr>
              <a:t> 	</a:t>
            </a:r>
            <a:endParaRPr sz="2176">
              <a:latin typeface="Times New Roman"/>
              <a:cs typeface="Times New Roman"/>
            </a:endParaRPr>
          </a:p>
        </p:txBody>
      </p:sp>
      <p:sp>
        <p:nvSpPr>
          <p:cNvPr id="101" name="object 29">
            <a:extLst>
              <a:ext uri="{FF2B5EF4-FFF2-40B4-BE49-F238E27FC236}">
                <a16:creationId xmlns:a16="http://schemas.microsoft.com/office/drawing/2014/main" id="{AD737F72-254A-4CC8-860E-F1B3FB287A3E}"/>
              </a:ext>
            </a:extLst>
          </p:cNvPr>
          <p:cNvSpPr/>
          <p:nvPr/>
        </p:nvSpPr>
        <p:spPr>
          <a:xfrm>
            <a:off x="7378220" y="2148046"/>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102" name="object 30">
            <a:extLst>
              <a:ext uri="{FF2B5EF4-FFF2-40B4-BE49-F238E27FC236}">
                <a16:creationId xmlns:a16="http://schemas.microsoft.com/office/drawing/2014/main" id="{8E693E99-133F-47D5-B2E1-D913CB2944A2}"/>
              </a:ext>
            </a:extLst>
          </p:cNvPr>
          <p:cNvSpPr/>
          <p:nvPr/>
        </p:nvSpPr>
        <p:spPr>
          <a:xfrm>
            <a:off x="7378220" y="21480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3" name="object 31">
            <a:extLst>
              <a:ext uri="{FF2B5EF4-FFF2-40B4-BE49-F238E27FC236}">
                <a16:creationId xmlns:a16="http://schemas.microsoft.com/office/drawing/2014/main" id="{25FE5850-40A5-4A88-BF41-B062424C673D}"/>
              </a:ext>
            </a:extLst>
          </p:cNvPr>
          <p:cNvSpPr/>
          <p:nvPr/>
        </p:nvSpPr>
        <p:spPr>
          <a:xfrm>
            <a:off x="8575923" y="332117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4" name="object 32">
            <a:extLst>
              <a:ext uri="{FF2B5EF4-FFF2-40B4-BE49-F238E27FC236}">
                <a16:creationId xmlns:a16="http://schemas.microsoft.com/office/drawing/2014/main" id="{232A628D-4E6D-4840-BE45-D1E5D4D93F12}"/>
              </a:ext>
            </a:extLst>
          </p:cNvPr>
          <p:cNvSpPr txBox="1"/>
          <p:nvPr/>
        </p:nvSpPr>
        <p:spPr>
          <a:xfrm>
            <a:off x="7428893" y="2321605"/>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105" name="object 33">
            <a:extLst>
              <a:ext uri="{FF2B5EF4-FFF2-40B4-BE49-F238E27FC236}">
                <a16:creationId xmlns:a16="http://schemas.microsoft.com/office/drawing/2014/main" id="{C67DDE61-700F-41BB-A2EF-509BC6F79C35}"/>
              </a:ext>
            </a:extLst>
          </p:cNvPr>
          <p:cNvSpPr/>
          <p:nvPr/>
        </p:nvSpPr>
        <p:spPr>
          <a:xfrm>
            <a:off x="7378220" y="3480873"/>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106" name="object 34">
            <a:extLst>
              <a:ext uri="{FF2B5EF4-FFF2-40B4-BE49-F238E27FC236}">
                <a16:creationId xmlns:a16="http://schemas.microsoft.com/office/drawing/2014/main" id="{B59097AD-9BB0-429A-9356-34BAC5FFA1C7}"/>
              </a:ext>
            </a:extLst>
          </p:cNvPr>
          <p:cNvSpPr/>
          <p:nvPr/>
        </p:nvSpPr>
        <p:spPr>
          <a:xfrm>
            <a:off x="7378220" y="348087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7" name="object 35">
            <a:extLst>
              <a:ext uri="{FF2B5EF4-FFF2-40B4-BE49-F238E27FC236}">
                <a16:creationId xmlns:a16="http://schemas.microsoft.com/office/drawing/2014/main" id="{EBF4E47F-1234-445D-B401-FA6F5B5D73E3}"/>
              </a:ext>
            </a:extLst>
          </p:cNvPr>
          <p:cNvSpPr/>
          <p:nvPr/>
        </p:nvSpPr>
        <p:spPr>
          <a:xfrm>
            <a:off x="8575923" y="465247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8" name="object 36">
            <a:extLst>
              <a:ext uri="{FF2B5EF4-FFF2-40B4-BE49-F238E27FC236}">
                <a16:creationId xmlns:a16="http://schemas.microsoft.com/office/drawing/2014/main" id="{CE3F59CC-2C8E-4D63-93EC-196640B31558}"/>
              </a:ext>
            </a:extLst>
          </p:cNvPr>
          <p:cNvSpPr/>
          <p:nvPr/>
        </p:nvSpPr>
        <p:spPr>
          <a:xfrm>
            <a:off x="7378220" y="4847483"/>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9" name="object 37">
            <a:extLst>
              <a:ext uri="{FF2B5EF4-FFF2-40B4-BE49-F238E27FC236}">
                <a16:creationId xmlns:a16="http://schemas.microsoft.com/office/drawing/2014/main" id="{57222790-8D44-477E-9C62-0B80342CC389}"/>
              </a:ext>
            </a:extLst>
          </p:cNvPr>
          <p:cNvSpPr/>
          <p:nvPr/>
        </p:nvSpPr>
        <p:spPr>
          <a:xfrm>
            <a:off x="7378220" y="484748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0" name="object 38">
            <a:extLst>
              <a:ext uri="{FF2B5EF4-FFF2-40B4-BE49-F238E27FC236}">
                <a16:creationId xmlns:a16="http://schemas.microsoft.com/office/drawing/2014/main" id="{134167D6-7E4B-475A-8141-05C54E91D4B2}"/>
              </a:ext>
            </a:extLst>
          </p:cNvPr>
          <p:cNvSpPr/>
          <p:nvPr/>
        </p:nvSpPr>
        <p:spPr>
          <a:xfrm>
            <a:off x="8575923" y="601908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1" name="object 42">
            <a:extLst>
              <a:ext uri="{FF2B5EF4-FFF2-40B4-BE49-F238E27FC236}">
                <a16:creationId xmlns:a16="http://schemas.microsoft.com/office/drawing/2014/main" id="{B3EB16BE-F794-4B96-A0E2-1FCECC496538}"/>
              </a:ext>
            </a:extLst>
          </p:cNvPr>
          <p:cNvSpPr/>
          <p:nvPr/>
        </p:nvSpPr>
        <p:spPr>
          <a:xfrm>
            <a:off x="7161712" y="4872051"/>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112" name="object 64">
            <a:extLst>
              <a:ext uri="{FF2B5EF4-FFF2-40B4-BE49-F238E27FC236}">
                <a16:creationId xmlns:a16="http://schemas.microsoft.com/office/drawing/2014/main" id="{73C1BDB0-5F59-4A9F-87E2-E462597D64B5}"/>
              </a:ext>
            </a:extLst>
          </p:cNvPr>
          <p:cNvSpPr txBox="1"/>
          <p:nvPr/>
        </p:nvSpPr>
        <p:spPr>
          <a:xfrm>
            <a:off x="7226203" y="468164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113" name="object 69">
            <a:extLst>
              <a:ext uri="{FF2B5EF4-FFF2-40B4-BE49-F238E27FC236}">
                <a16:creationId xmlns:a16="http://schemas.microsoft.com/office/drawing/2014/main" id="{0997C7D4-9968-4B6A-A217-49FCB6CE7DD1}"/>
              </a:ext>
            </a:extLst>
          </p:cNvPr>
          <p:cNvSpPr txBox="1"/>
          <p:nvPr/>
        </p:nvSpPr>
        <p:spPr>
          <a:xfrm>
            <a:off x="7423519" y="3682364"/>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14" name="object 70">
            <a:extLst>
              <a:ext uri="{FF2B5EF4-FFF2-40B4-BE49-F238E27FC236}">
                <a16:creationId xmlns:a16="http://schemas.microsoft.com/office/drawing/2014/main" id="{B568161C-EC32-480A-BF94-C1769815F3CB}"/>
              </a:ext>
            </a:extLst>
          </p:cNvPr>
          <p:cNvSpPr txBox="1"/>
          <p:nvPr/>
        </p:nvSpPr>
        <p:spPr>
          <a:xfrm>
            <a:off x="7517949" y="5034817"/>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
        <p:nvSpPr>
          <p:cNvPr id="115" name="object 63">
            <a:extLst>
              <a:ext uri="{FF2B5EF4-FFF2-40B4-BE49-F238E27FC236}">
                <a16:creationId xmlns:a16="http://schemas.microsoft.com/office/drawing/2014/main" id="{6978495A-61A5-424B-A64C-75C527636D82}"/>
              </a:ext>
            </a:extLst>
          </p:cNvPr>
          <p:cNvSpPr txBox="1"/>
          <p:nvPr/>
        </p:nvSpPr>
        <p:spPr>
          <a:xfrm>
            <a:off x="7373615" y="1851691"/>
            <a:ext cx="1326686" cy="4224811"/>
          </a:xfrm>
          <a:prstGeom prst="rect">
            <a:avLst/>
          </a:prstGeom>
          <a:ln w="29112">
            <a:solidFill>
              <a:srgbClr val="000000"/>
            </a:solidFill>
          </a:ln>
        </p:spPr>
        <p:txBody>
          <a:bodyPr vert="horz" wrap="square" lIns="0" tIns="0" rIns="0" bIns="0" rtlCol="0">
            <a:spAutoFit/>
          </a:bodyPr>
          <a:lstStyle/>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0"/>
              </a:spcBef>
            </a:pPr>
            <a:endParaRPr sz="1572" dirty="0">
              <a:latin typeface="Times New Roman"/>
              <a:cs typeface="Times New Roman"/>
            </a:endParaRPr>
          </a:p>
          <a:p>
            <a:pPr marL="246457" marR="339358" indent="3071" algn="ctr">
              <a:lnSpc>
                <a:spcPct val="97300"/>
              </a:lnSpc>
            </a:pPr>
            <a:r>
              <a:rPr lang="en-US" sz="1330" spc="91" dirty="0">
                <a:latin typeface="Tahoma"/>
                <a:cs typeface="Tahoma"/>
              </a:rPr>
              <a:t> </a:t>
            </a:r>
          </a:p>
          <a:p>
            <a:pPr marL="246457" marR="339358" indent="3071" algn="ctr">
              <a:lnSpc>
                <a:spcPct val="97300"/>
              </a:lnSpc>
            </a:pPr>
            <a:endParaRPr lang="en-US" sz="1330" spc="91" dirty="0">
              <a:latin typeface="Tahoma"/>
              <a:cs typeface="Tahoma"/>
            </a:endParaRPr>
          </a:p>
          <a:p>
            <a:pPr marL="246457" marR="339358" indent="3071" algn="ctr">
              <a:lnSpc>
                <a:spcPct val="97300"/>
              </a:lnSpc>
            </a:pPr>
            <a:r>
              <a:rPr sz="1330" spc="91" dirty="0">
                <a:latin typeface="Tahoma"/>
                <a:cs typeface="Tahoma"/>
              </a:rPr>
              <a:t>  </a:t>
            </a:r>
            <a:r>
              <a:rPr lang="en-US" sz="1330" spc="103" dirty="0">
                <a:latin typeface="Tahoma"/>
                <a:cs typeface="Tahoma"/>
              </a:rPr>
              <a:t> </a:t>
            </a:r>
            <a:endParaRPr sz="1330" dirty="0">
              <a:latin typeface="Tahoma"/>
              <a:cs typeface="Tahoma"/>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
              </a:spcBef>
            </a:pPr>
            <a:endParaRPr sz="2176" dirty="0">
              <a:latin typeface="Times New Roman"/>
              <a:cs typeface="Times New Roman"/>
            </a:endParaRPr>
          </a:p>
          <a:p>
            <a:pPr marL="246457" marR="339358" indent="3071" algn="ctr">
              <a:lnSpc>
                <a:spcPct val="97300"/>
              </a:lnSpc>
            </a:pPr>
            <a:r>
              <a:rPr sz="1330" spc="91" dirty="0">
                <a:solidFill>
                  <a:srgbClr val="FFFFFF"/>
                </a:solidFill>
                <a:latin typeface="Tahoma"/>
                <a:cs typeface="Tahoma"/>
              </a:rPr>
              <a:t>Multiply  </a:t>
            </a:r>
            <a:r>
              <a:rPr sz="1330" spc="103" dirty="0">
                <a:solidFill>
                  <a:srgbClr val="FFFFFF"/>
                </a:solidFill>
                <a:latin typeface="Tahoma"/>
                <a:cs typeface="Tahoma"/>
              </a:rPr>
              <a:t>and</a:t>
            </a:r>
            <a:r>
              <a:rPr sz="1330" spc="-97" dirty="0">
                <a:solidFill>
                  <a:srgbClr val="FFFFFF"/>
                </a:solidFill>
                <a:latin typeface="Tahoma"/>
                <a:cs typeface="Tahoma"/>
              </a:rPr>
              <a:t> </a:t>
            </a:r>
            <a:r>
              <a:rPr sz="1330" spc="121" dirty="0">
                <a:solidFill>
                  <a:srgbClr val="FFFFFF"/>
                </a:solidFill>
                <a:latin typeface="Tahoma"/>
                <a:cs typeface="Tahoma"/>
              </a:rPr>
              <a:t>sum  </a:t>
            </a:r>
            <a:r>
              <a:rPr sz="1330" spc="97" dirty="0">
                <a:solidFill>
                  <a:srgbClr val="FFFFFF"/>
                </a:solidFill>
                <a:latin typeface="Tahoma"/>
                <a:cs typeface="Tahoma"/>
              </a:rPr>
              <a:t>again</a:t>
            </a: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sz="1330" dirty="0">
              <a:latin typeface="Tahoma"/>
              <a:cs typeface="Tahoma"/>
            </a:endParaRPr>
          </a:p>
        </p:txBody>
      </p:sp>
      <p:sp>
        <p:nvSpPr>
          <p:cNvPr id="77" name="object 64">
            <a:extLst>
              <a:ext uri="{FF2B5EF4-FFF2-40B4-BE49-F238E27FC236}">
                <a16:creationId xmlns:a16="http://schemas.microsoft.com/office/drawing/2014/main" id="{47A7FD49-E5C8-4CDE-8D56-DF648118C5A1}"/>
              </a:ext>
            </a:extLst>
          </p:cNvPr>
          <p:cNvSpPr txBox="1"/>
          <p:nvPr/>
        </p:nvSpPr>
        <p:spPr>
          <a:xfrm>
            <a:off x="4466112" y="1472661"/>
            <a:ext cx="657201" cy="313279"/>
          </a:xfrm>
          <a:prstGeom prst="rect">
            <a:avLst/>
          </a:prstGeom>
        </p:spPr>
        <p:txBody>
          <a:bodyPr vert="horz" wrap="square" lIns="0" tIns="15355" rIns="0" bIns="0" rtlCol="0">
            <a:spAutoFit/>
          </a:bodyPr>
          <a:lstStyle/>
          <a:p>
            <a:pPr marL="15356">
              <a:spcBef>
                <a:spcPts val="121"/>
              </a:spcBef>
            </a:pPr>
            <a:r>
              <a:rPr sz="1935" spc="121" dirty="0">
                <a:latin typeface="Tahoma"/>
                <a:cs typeface="Tahoma"/>
              </a:rPr>
              <a:t>R</a:t>
            </a:r>
            <a:r>
              <a:rPr sz="1935" spc="127" dirty="0">
                <a:latin typeface="Tahoma"/>
                <a:cs typeface="Tahoma"/>
              </a:rPr>
              <a:t>E</a:t>
            </a:r>
            <a:r>
              <a:rPr sz="1935" dirty="0">
                <a:latin typeface="Tahoma"/>
                <a:cs typeface="Tahoma"/>
              </a:rPr>
              <a:t>L</a:t>
            </a:r>
            <a:r>
              <a:rPr sz="1935" spc="145" dirty="0">
                <a:latin typeface="Tahoma"/>
                <a:cs typeface="Tahoma"/>
              </a:rPr>
              <a:t>U</a:t>
            </a:r>
            <a:endParaRPr sz="1935" dirty="0">
              <a:latin typeface="Tahoma"/>
              <a:cs typeface="Tahoma"/>
            </a:endParaRPr>
          </a:p>
        </p:txBody>
      </p:sp>
      <p:sp>
        <p:nvSpPr>
          <p:cNvPr id="78" name="object 66">
            <a:extLst>
              <a:ext uri="{FF2B5EF4-FFF2-40B4-BE49-F238E27FC236}">
                <a16:creationId xmlns:a16="http://schemas.microsoft.com/office/drawing/2014/main" id="{4DD9B4FF-CB08-4028-B0D3-A2D9605719C8}"/>
              </a:ext>
            </a:extLst>
          </p:cNvPr>
          <p:cNvSpPr/>
          <p:nvPr/>
        </p:nvSpPr>
        <p:spPr>
          <a:xfrm>
            <a:off x="5189338" y="1712201"/>
            <a:ext cx="331672" cy="0"/>
          </a:xfrm>
          <a:custGeom>
            <a:avLst/>
            <a:gdLst/>
            <a:ahLst/>
            <a:cxnLst/>
            <a:rect l="l" t="t" r="r" b="b"/>
            <a:pathLst>
              <a:path w="274320">
                <a:moveTo>
                  <a:pt x="0" y="0"/>
                </a:moveTo>
                <a:lnTo>
                  <a:pt x="274319" y="0"/>
                </a:lnTo>
              </a:path>
            </a:pathLst>
          </a:custGeom>
          <a:ln w="29112">
            <a:solidFill>
              <a:srgbClr val="2B3D4F"/>
            </a:solidFill>
          </a:ln>
        </p:spPr>
        <p:txBody>
          <a:bodyPr wrap="square" lIns="0" tIns="0" rIns="0" bIns="0" rtlCol="0"/>
          <a:lstStyle/>
          <a:p>
            <a:endParaRPr sz="2176"/>
          </a:p>
        </p:txBody>
      </p:sp>
      <p:sp>
        <p:nvSpPr>
          <p:cNvPr id="79" name="object 67">
            <a:extLst>
              <a:ext uri="{FF2B5EF4-FFF2-40B4-BE49-F238E27FC236}">
                <a16:creationId xmlns:a16="http://schemas.microsoft.com/office/drawing/2014/main" id="{0E4F1E98-684B-415A-924A-413565C87A3A}"/>
              </a:ext>
            </a:extLst>
          </p:cNvPr>
          <p:cNvSpPr/>
          <p:nvPr/>
        </p:nvSpPr>
        <p:spPr>
          <a:xfrm>
            <a:off x="5521011" y="1491087"/>
            <a:ext cx="331672" cy="221114"/>
          </a:xfrm>
          <a:custGeom>
            <a:avLst/>
            <a:gdLst/>
            <a:ahLst/>
            <a:cxnLst/>
            <a:rect l="l" t="t" r="r" b="b"/>
            <a:pathLst>
              <a:path w="274320" h="182880">
                <a:moveTo>
                  <a:pt x="274320" y="0"/>
                </a:moveTo>
                <a:lnTo>
                  <a:pt x="0" y="182880"/>
                </a:lnTo>
              </a:path>
            </a:pathLst>
          </a:custGeom>
          <a:ln w="29112">
            <a:solidFill>
              <a:srgbClr val="2B3D4F"/>
            </a:solidFill>
          </a:ln>
        </p:spPr>
        <p:txBody>
          <a:bodyPr wrap="square" lIns="0" tIns="0" rIns="0" bIns="0" rtlCol="0"/>
          <a:lstStyle/>
          <a:p>
            <a:endParaRPr sz="2176"/>
          </a:p>
        </p:txBody>
      </p:sp>
      <p:sp>
        <p:nvSpPr>
          <p:cNvPr id="80" name="object 63">
            <a:extLst>
              <a:ext uri="{FF2B5EF4-FFF2-40B4-BE49-F238E27FC236}">
                <a16:creationId xmlns:a16="http://schemas.microsoft.com/office/drawing/2014/main" id="{194D9568-6A27-4587-B0D7-900E7DC4D778}"/>
              </a:ext>
            </a:extLst>
          </p:cNvPr>
          <p:cNvSpPr txBox="1"/>
          <p:nvPr/>
        </p:nvSpPr>
        <p:spPr>
          <a:xfrm>
            <a:off x="4427725" y="1865753"/>
            <a:ext cx="1326686" cy="4224811"/>
          </a:xfrm>
          <a:prstGeom prst="rect">
            <a:avLst/>
          </a:prstGeom>
          <a:ln w="29112">
            <a:solidFill>
              <a:srgbClr val="000000"/>
            </a:solidFill>
          </a:ln>
        </p:spPr>
        <p:txBody>
          <a:bodyPr vert="horz" wrap="square" lIns="0" tIns="0" rIns="0" bIns="0" rtlCol="0">
            <a:spAutoFit/>
          </a:bodyPr>
          <a:lstStyle/>
          <a:p>
            <a:pPr>
              <a:lnSpc>
                <a:spcPct val="100000"/>
              </a:lnSpc>
            </a:pPr>
            <a:endParaRPr lang="en-US" sz="1572" dirty="0">
              <a:latin typeface="Times New Roman"/>
              <a:cs typeface="Times New Roman"/>
            </a:endParaRPr>
          </a:p>
          <a:p>
            <a:pPr>
              <a:lnSpc>
                <a:spcPct val="100000"/>
              </a:lnSpc>
            </a:pPr>
            <a:endParaRPr lang="en-US" sz="1572" dirty="0">
              <a:latin typeface="Times New Roman"/>
              <a:cs typeface="Times New Roman"/>
            </a:endParaRPr>
          </a:p>
          <a:p>
            <a:pPr>
              <a:lnSpc>
                <a:spcPct val="100000"/>
              </a:lnSpc>
            </a:pPr>
            <a:endParaRPr lang="en-US" sz="1572" dirty="0">
              <a:latin typeface="Times New Roman"/>
              <a:cs typeface="Times New Roman"/>
            </a:endParaRPr>
          </a:p>
          <a:p>
            <a:pPr>
              <a:lnSpc>
                <a:spcPct val="100000"/>
              </a:lnSpc>
            </a:pPr>
            <a:endParaRPr lang="en-US" sz="1572" dirty="0">
              <a:latin typeface="Times New Roman"/>
              <a:cs typeface="Times New Roman"/>
            </a:endParaRPr>
          </a:p>
          <a:p>
            <a:pPr>
              <a:spcBef>
                <a:spcPts val="60"/>
              </a:spcBef>
            </a:pPr>
            <a:endParaRPr lang="en-US" sz="1572" dirty="0">
              <a:latin typeface="Times New Roman"/>
              <a:cs typeface="Times New Roman"/>
            </a:endParaRPr>
          </a:p>
          <a:p>
            <a:pPr marL="246457" marR="339358" indent="3071" algn="ctr">
              <a:lnSpc>
                <a:spcPct val="97300"/>
              </a:lnSpc>
            </a:pPr>
            <a:r>
              <a:rPr lang="en-US" sz="1330" spc="91" dirty="0">
                <a:latin typeface="Tahoma"/>
                <a:cs typeface="Tahoma"/>
              </a:rPr>
              <a:t> </a:t>
            </a:r>
          </a:p>
          <a:p>
            <a:pPr marL="246457" marR="339358" indent="3071" algn="ctr">
              <a:lnSpc>
                <a:spcPct val="97300"/>
              </a:lnSpc>
            </a:pPr>
            <a:endParaRPr lang="en-US" sz="1330" spc="91" dirty="0">
              <a:latin typeface="Tahoma"/>
              <a:cs typeface="Tahoma"/>
            </a:endParaRPr>
          </a:p>
          <a:p>
            <a:pPr marL="246457" marR="339358" indent="3071" algn="ctr">
              <a:lnSpc>
                <a:spcPct val="97300"/>
              </a:lnSpc>
            </a:pPr>
            <a:r>
              <a:rPr lang="en-US" sz="1330" spc="91" dirty="0">
                <a:latin typeface="Tahoma"/>
                <a:cs typeface="Tahoma"/>
              </a:rPr>
              <a:t>  </a:t>
            </a:r>
            <a:r>
              <a:rPr lang="en-US" sz="1330" spc="103" dirty="0">
                <a:latin typeface="Tahoma"/>
                <a:cs typeface="Tahoma"/>
              </a:rPr>
              <a:t> </a:t>
            </a:r>
            <a:endParaRPr lang="en-US" sz="1330" dirty="0">
              <a:latin typeface="Tahoma"/>
              <a:cs typeface="Tahoma"/>
            </a:endParaRPr>
          </a:p>
          <a:p>
            <a:pPr>
              <a:lnSpc>
                <a:spcPct val="100000"/>
              </a:lnSpc>
            </a:pPr>
            <a:endParaRPr lang="en-US" sz="1572" dirty="0">
              <a:latin typeface="Times New Roman"/>
              <a:cs typeface="Times New Roman"/>
            </a:endParaRPr>
          </a:p>
          <a:p>
            <a:pPr>
              <a:lnSpc>
                <a:spcPct val="100000"/>
              </a:lnSpc>
            </a:pPr>
            <a:endParaRPr lang="en-US" sz="1572" dirty="0">
              <a:latin typeface="Times New Roman"/>
              <a:cs typeface="Times New Roman"/>
            </a:endParaRPr>
          </a:p>
          <a:p>
            <a:pPr>
              <a:spcBef>
                <a:spcPts val="6"/>
              </a:spcBef>
            </a:pPr>
            <a:endParaRPr lang="en-US" sz="2176" dirty="0">
              <a:latin typeface="Times New Roman"/>
              <a:cs typeface="Times New Roman"/>
            </a:endParaRPr>
          </a:p>
          <a:p>
            <a:pPr marL="246457" marR="339358" indent="3071" algn="ctr">
              <a:lnSpc>
                <a:spcPct val="97300"/>
              </a:lnSpc>
            </a:pPr>
            <a:endParaRPr lang="en-US" sz="1330" spc="91" dirty="0">
              <a:solidFill>
                <a:srgbClr val="FFFFFF"/>
              </a:solidFill>
              <a:latin typeface="Tahoma"/>
              <a:cs typeface="Tahoma"/>
            </a:endParaRPr>
          </a:p>
          <a:p>
            <a:pPr marL="246457" marR="339358" indent="3071" algn="ctr">
              <a:lnSpc>
                <a:spcPct val="97300"/>
              </a:lnSpc>
            </a:pPr>
            <a:endParaRPr lang="en-US" sz="1330" spc="91" dirty="0">
              <a:solidFill>
                <a:srgbClr val="FFFFFF"/>
              </a:solidFill>
              <a:latin typeface="Tahoma"/>
              <a:cs typeface="Tahoma"/>
            </a:endParaRPr>
          </a:p>
          <a:p>
            <a:pPr marL="246457" marR="339358" indent="3071" algn="ctr">
              <a:lnSpc>
                <a:spcPct val="97300"/>
              </a:lnSpc>
            </a:pPr>
            <a:endParaRPr lang="en-US" sz="1330" spc="91"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dirty="0">
              <a:latin typeface="Tahoma"/>
              <a:cs typeface="Tahoma"/>
            </a:endParaRPr>
          </a:p>
        </p:txBody>
      </p:sp>
      <p:sp>
        <p:nvSpPr>
          <p:cNvPr id="29" name="Freeform: Shape 28">
            <a:extLst>
              <a:ext uri="{FF2B5EF4-FFF2-40B4-BE49-F238E27FC236}">
                <a16:creationId xmlns:a16="http://schemas.microsoft.com/office/drawing/2014/main" id="{23BCCA5E-4A8F-43AA-9FB2-B5CFB119AC5F}"/>
              </a:ext>
            </a:extLst>
          </p:cNvPr>
          <p:cNvSpPr/>
          <p:nvPr/>
        </p:nvSpPr>
        <p:spPr>
          <a:xfrm flipH="1">
            <a:off x="8159376" y="1572445"/>
            <a:ext cx="582385" cy="137230"/>
          </a:xfrm>
          <a:custGeom>
            <a:avLst/>
            <a:gdLst>
              <a:gd name="connsiteX0" fmla="*/ 0 w 582385"/>
              <a:gd name="connsiteY0" fmla="*/ 11522 h 137230"/>
              <a:gd name="connsiteX1" fmla="*/ 206828 w 582385"/>
              <a:gd name="connsiteY1" fmla="*/ 11522 h 137230"/>
              <a:gd name="connsiteX2" fmla="*/ 342900 w 582385"/>
              <a:gd name="connsiteY2" fmla="*/ 131265 h 137230"/>
              <a:gd name="connsiteX3" fmla="*/ 582385 w 582385"/>
              <a:gd name="connsiteY3" fmla="*/ 120379 h 137230"/>
            </a:gdLst>
            <a:ahLst/>
            <a:cxnLst>
              <a:cxn ang="0">
                <a:pos x="connsiteX0" y="connsiteY0"/>
              </a:cxn>
              <a:cxn ang="0">
                <a:pos x="connsiteX1" y="connsiteY1"/>
              </a:cxn>
              <a:cxn ang="0">
                <a:pos x="connsiteX2" y="connsiteY2"/>
              </a:cxn>
              <a:cxn ang="0">
                <a:pos x="connsiteX3" y="connsiteY3"/>
              </a:cxn>
            </a:cxnLst>
            <a:rect l="l" t="t" r="r" b="b"/>
            <a:pathLst>
              <a:path w="582385" h="137230">
                <a:moveTo>
                  <a:pt x="0" y="11522"/>
                </a:moveTo>
                <a:cubicBezTo>
                  <a:pt x="74839" y="1543"/>
                  <a:pt x="149678" y="-8435"/>
                  <a:pt x="206828" y="11522"/>
                </a:cubicBezTo>
                <a:cubicBezTo>
                  <a:pt x="263978" y="31479"/>
                  <a:pt x="280307" y="113122"/>
                  <a:pt x="342900" y="131265"/>
                </a:cubicBezTo>
                <a:cubicBezTo>
                  <a:pt x="405493" y="149408"/>
                  <a:pt x="582385" y="120379"/>
                  <a:pt x="582385" y="120379"/>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19E8064-D9A5-4A1A-B0E5-8DBF0D45BA52}"/>
              </a:ext>
            </a:extLst>
          </p:cNvPr>
          <p:cNvSpPr/>
          <p:nvPr/>
        </p:nvSpPr>
        <p:spPr>
          <a:xfrm>
            <a:off x="410344" y="6361643"/>
            <a:ext cx="9506542" cy="523220"/>
          </a:xfrm>
          <a:prstGeom prst="rect">
            <a:avLst/>
          </a:prstGeom>
        </p:spPr>
        <p:txBody>
          <a:bodyPr wrap="square">
            <a:spAutoFit/>
          </a:bodyPr>
          <a:lstStyle/>
          <a:p>
            <a:r>
              <a:rPr lang="en-US" sz="1400" dirty="0">
                <a:hlinkClick r:id="rId2"/>
              </a:rPr>
              <a:t>https://towardsdatascience.com/activation-functions-neural-networks-1cbd9f8d91d6</a:t>
            </a:r>
            <a:endParaRPr lang="en-US" sz="1400" dirty="0"/>
          </a:p>
          <a:p>
            <a:endParaRPr lang="en-US" sz="1400"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4285626" cy="462102"/>
          </a:xfrm>
          <a:prstGeom prst="rect">
            <a:avLst/>
          </a:prstGeom>
        </p:spPr>
        <p:txBody>
          <a:bodyPr vert="horz" wrap="square" lIns="0" tIns="15355" rIns="0" bIns="0" rtlCol="0" anchor="b" anchorCtr="0">
            <a:spAutoFit/>
          </a:bodyPr>
          <a:lstStyle/>
          <a:p>
            <a:pPr marL="15356">
              <a:spcBef>
                <a:spcPts val="121"/>
              </a:spcBef>
            </a:pPr>
            <a:r>
              <a:rPr spc="260" dirty="0">
                <a:solidFill>
                  <a:schemeClr val="tx1">
                    <a:lumMod val="95000"/>
                    <a:lumOff val="5000"/>
                  </a:schemeClr>
                </a:solidFill>
              </a:rPr>
              <a:t>Activation</a:t>
            </a:r>
            <a:r>
              <a:rPr spc="97" dirty="0">
                <a:solidFill>
                  <a:schemeClr val="tx1">
                    <a:lumMod val="95000"/>
                    <a:lumOff val="5000"/>
                  </a:schemeClr>
                </a:solidFill>
              </a:rPr>
              <a:t> </a:t>
            </a:r>
            <a:r>
              <a:rPr spc="218" dirty="0">
                <a:solidFill>
                  <a:schemeClr val="tx1">
                    <a:lumMod val="95000"/>
                    <a:lumOff val="5000"/>
                  </a:schemeClr>
                </a:solidFill>
              </a:rPr>
              <a:t>Functions</a:t>
            </a:r>
          </a:p>
        </p:txBody>
      </p:sp>
      <p:sp>
        <p:nvSpPr>
          <p:cNvPr id="3" name="object 3"/>
          <p:cNvSpPr txBox="1"/>
          <p:nvPr/>
        </p:nvSpPr>
        <p:spPr>
          <a:xfrm>
            <a:off x="5323114" y="1422304"/>
            <a:ext cx="6272825" cy="685175"/>
          </a:xfrm>
          <a:prstGeom prst="rect">
            <a:avLst/>
          </a:prstGeom>
        </p:spPr>
        <p:txBody>
          <a:bodyPr vert="horz" wrap="square" lIns="0" tIns="15355" rIns="0" bIns="0" rtlCol="0">
            <a:spAutoFit/>
          </a:bodyPr>
          <a:lstStyle/>
          <a:p>
            <a:pPr marL="15356">
              <a:spcBef>
                <a:spcPts val="121"/>
              </a:spcBef>
            </a:pPr>
            <a:r>
              <a:rPr sz="2176" spc="109" dirty="0">
                <a:latin typeface="Tahoma"/>
                <a:cs typeface="Tahoma"/>
              </a:rPr>
              <a:t>Four</a:t>
            </a:r>
            <a:r>
              <a:rPr sz="2176" spc="12" dirty="0">
                <a:latin typeface="Tahoma"/>
                <a:cs typeface="Tahoma"/>
              </a:rPr>
              <a:t> </a:t>
            </a:r>
            <a:r>
              <a:rPr sz="2176" spc="200" dirty="0">
                <a:latin typeface="Tahoma"/>
                <a:cs typeface="Tahoma"/>
              </a:rPr>
              <a:t>common</a:t>
            </a:r>
            <a:r>
              <a:rPr sz="2176" spc="18" dirty="0">
                <a:latin typeface="Tahoma"/>
                <a:cs typeface="Tahoma"/>
              </a:rPr>
              <a:t> </a:t>
            </a:r>
            <a:r>
              <a:rPr sz="2176" spc="151" dirty="0">
                <a:latin typeface="Tahoma"/>
                <a:cs typeface="Tahoma"/>
              </a:rPr>
              <a:t>neural</a:t>
            </a:r>
            <a:r>
              <a:rPr sz="2176" spc="18" dirty="0">
                <a:latin typeface="Tahoma"/>
                <a:cs typeface="Tahoma"/>
              </a:rPr>
              <a:t> </a:t>
            </a:r>
            <a:r>
              <a:rPr sz="2176" spc="151" dirty="0">
                <a:latin typeface="Tahoma"/>
                <a:cs typeface="Tahoma"/>
              </a:rPr>
              <a:t>network</a:t>
            </a:r>
            <a:r>
              <a:rPr sz="2176" spc="12" dirty="0">
                <a:latin typeface="Tahoma"/>
                <a:cs typeface="Tahoma"/>
              </a:rPr>
              <a:t> </a:t>
            </a:r>
            <a:r>
              <a:rPr sz="2176" spc="151" dirty="0">
                <a:latin typeface="Tahoma"/>
                <a:cs typeface="Tahoma"/>
              </a:rPr>
              <a:t>activation</a:t>
            </a:r>
            <a:r>
              <a:rPr sz="2176" spc="24" dirty="0">
                <a:latin typeface="Tahoma"/>
                <a:cs typeface="Tahoma"/>
              </a:rPr>
              <a:t> </a:t>
            </a:r>
            <a:r>
              <a:rPr sz="2176" spc="138" dirty="0">
                <a:latin typeface="Tahoma"/>
                <a:cs typeface="Tahoma"/>
              </a:rPr>
              <a:t>functions</a:t>
            </a:r>
            <a:r>
              <a:rPr sz="2176" spc="12" dirty="0">
                <a:latin typeface="Tahoma"/>
                <a:cs typeface="Tahoma"/>
              </a:rPr>
              <a:t> </a:t>
            </a:r>
            <a:r>
              <a:rPr sz="2176" spc="175" dirty="0">
                <a:latin typeface="Tahoma"/>
                <a:cs typeface="Tahoma"/>
              </a:rPr>
              <a:t>implemented</a:t>
            </a:r>
            <a:r>
              <a:rPr sz="2176" spc="18" dirty="0">
                <a:latin typeface="Tahoma"/>
                <a:cs typeface="Tahoma"/>
              </a:rPr>
              <a:t> </a:t>
            </a:r>
            <a:r>
              <a:rPr lang="en-US" sz="2176" spc="145" dirty="0">
                <a:latin typeface="Tahoma"/>
                <a:cs typeface="Tahoma"/>
              </a:rPr>
              <a:t>in Python.</a:t>
            </a:r>
            <a:endParaRPr sz="2176" dirty="0">
              <a:latin typeface="Tahoma"/>
              <a:cs typeface="Tahoma"/>
            </a:endParaRPr>
          </a:p>
        </p:txBody>
      </p:sp>
      <p:sp>
        <p:nvSpPr>
          <p:cNvPr id="5" name="object 5"/>
          <p:cNvSpPr/>
          <p:nvPr/>
        </p:nvSpPr>
        <p:spPr>
          <a:xfrm>
            <a:off x="5450560" y="2404738"/>
            <a:ext cx="1768915" cy="1768914"/>
          </a:xfrm>
          <a:prstGeom prst="rect">
            <a:avLst/>
          </a:prstGeom>
          <a:blipFill>
            <a:blip r:embed="rId2" cstate="print"/>
            <a:stretch>
              <a:fillRect/>
            </a:stretch>
          </a:blipFill>
        </p:spPr>
        <p:txBody>
          <a:bodyPr wrap="square" lIns="0" tIns="0" rIns="0" bIns="0" rtlCol="0"/>
          <a:lstStyle/>
          <a:p>
            <a:endParaRPr sz="2176"/>
          </a:p>
        </p:txBody>
      </p:sp>
      <p:sp>
        <p:nvSpPr>
          <p:cNvPr id="6" name="object 6"/>
          <p:cNvSpPr/>
          <p:nvPr/>
        </p:nvSpPr>
        <p:spPr>
          <a:xfrm>
            <a:off x="8177638" y="2404738"/>
            <a:ext cx="1768915" cy="1768914"/>
          </a:xfrm>
          <a:prstGeom prst="rect">
            <a:avLst/>
          </a:prstGeom>
          <a:blipFill>
            <a:blip r:embed="rId3" cstate="print"/>
            <a:stretch>
              <a:fillRect/>
            </a:stretch>
          </a:blipFill>
        </p:spPr>
        <p:txBody>
          <a:bodyPr wrap="square" lIns="0" tIns="0" rIns="0" bIns="0" rtlCol="0"/>
          <a:lstStyle/>
          <a:p>
            <a:endParaRPr sz="2176"/>
          </a:p>
        </p:txBody>
      </p:sp>
      <p:sp>
        <p:nvSpPr>
          <p:cNvPr id="7" name="object 7"/>
          <p:cNvSpPr/>
          <p:nvPr/>
        </p:nvSpPr>
        <p:spPr>
          <a:xfrm>
            <a:off x="5450561" y="4357913"/>
            <a:ext cx="1695209" cy="1695210"/>
          </a:xfrm>
          <a:prstGeom prst="rect">
            <a:avLst/>
          </a:prstGeom>
          <a:blipFill>
            <a:blip r:embed="rId4" cstate="print"/>
            <a:stretch>
              <a:fillRect/>
            </a:stretch>
          </a:blipFill>
        </p:spPr>
        <p:txBody>
          <a:bodyPr wrap="square" lIns="0" tIns="0" rIns="0" bIns="0" rtlCol="0"/>
          <a:lstStyle/>
          <a:p>
            <a:endParaRPr sz="2176"/>
          </a:p>
        </p:txBody>
      </p:sp>
      <p:sp>
        <p:nvSpPr>
          <p:cNvPr id="8" name="object 8"/>
          <p:cNvSpPr/>
          <p:nvPr/>
        </p:nvSpPr>
        <p:spPr>
          <a:xfrm>
            <a:off x="8148462" y="4342558"/>
            <a:ext cx="1945499" cy="1715172"/>
          </a:xfrm>
          <a:prstGeom prst="rect">
            <a:avLst/>
          </a:prstGeom>
          <a:blipFill>
            <a:blip r:embed="rId5" cstate="print"/>
            <a:stretch>
              <a:fillRect/>
            </a:stretch>
          </a:blipFill>
        </p:spPr>
        <p:txBody>
          <a:bodyPr wrap="square" lIns="0" tIns="0" rIns="0" bIns="0" rtlCol="0"/>
          <a:lstStyle/>
          <a:p>
            <a:endParaRPr sz="2176"/>
          </a:p>
        </p:txBody>
      </p:sp>
      <p:sp>
        <p:nvSpPr>
          <p:cNvPr id="9" name="object 9"/>
          <p:cNvSpPr txBox="1"/>
          <p:nvPr/>
        </p:nvSpPr>
        <p:spPr>
          <a:xfrm>
            <a:off x="5390676" y="2281896"/>
            <a:ext cx="738583" cy="350340"/>
          </a:xfrm>
          <a:prstGeom prst="rect">
            <a:avLst/>
          </a:prstGeom>
        </p:spPr>
        <p:txBody>
          <a:bodyPr vert="horz" wrap="square" lIns="0" tIns="15355" rIns="0" bIns="0" rtlCol="0">
            <a:spAutoFit/>
          </a:bodyPr>
          <a:lstStyle/>
          <a:p>
            <a:pPr marL="15356">
              <a:spcBef>
                <a:spcPts val="121"/>
              </a:spcBef>
            </a:pPr>
            <a:r>
              <a:rPr sz="2176" spc="138" dirty="0">
                <a:latin typeface="Tahoma"/>
                <a:cs typeface="Tahoma"/>
              </a:rPr>
              <a:t>R</a:t>
            </a:r>
            <a:r>
              <a:rPr sz="2176" spc="151" dirty="0">
                <a:latin typeface="Tahoma"/>
                <a:cs typeface="Tahoma"/>
              </a:rPr>
              <a:t>E</a:t>
            </a:r>
            <a:r>
              <a:rPr sz="2176" spc="12" dirty="0">
                <a:latin typeface="Tahoma"/>
                <a:cs typeface="Tahoma"/>
              </a:rPr>
              <a:t>L</a:t>
            </a:r>
            <a:r>
              <a:rPr sz="2176" spc="163" dirty="0">
                <a:latin typeface="Tahoma"/>
                <a:cs typeface="Tahoma"/>
              </a:rPr>
              <a:t>U</a:t>
            </a:r>
            <a:endParaRPr sz="2176">
              <a:latin typeface="Tahoma"/>
              <a:cs typeface="Tahoma"/>
            </a:endParaRPr>
          </a:p>
        </p:txBody>
      </p:sp>
      <p:sp>
        <p:nvSpPr>
          <p:cNvPr id="14" name="object 1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117</a:t>
            </a:fld>
            <a:endParaRPr spc="302" dirty="0"/>
          </a:p>
        </p:txBody>
      </p:sp>
      <p:sp>
        <p:nvSpPr>
          <p:cNvPr id="10" name="object 10"/>
          <p:cNvSpPr txBox="1"/>
          <p:nvPr/>
        </p:nvSpPr>
        <p:spPr>
          <a:xfrm>
            <a:off x="5323114" y="4247357"/>
            <a:ext cx="782346"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a:t>
            </a:r>
            <a:r>
              <a:rPr sz="2176" spc="187" dirty="0">
                <a:latin typeface="Tahoma"/>
                <a:cs typeface="Tahoma"/>
              </a:rPr>
              <a:t>A</a:t>
            </a:r>
            <a:r>
              <a:rPr sz="2176" spc="163" dirty="0">
                <a:latin typeface="Tahoma"/>
                <a:cs typeface="Tahoma"/>
              </a:rPr>
              <a:t>NH</a:t>
            </a:r>
            <a:endParaRPr sz="2176">
              <a:latin typeface="Tahoma"/>
              <a:cs typeface="Tahoma"/>
            </a:endParaRPr>
          </a:p>
        </p:txBody>
      </p:sp>
      <p:sp>
        <p:nvSpPr>
          <p:cNvPr id="11" name="object 11"/>
          <p:cNvSpPr txBox="1"/>
          <p:nvPr/>
        </p:nvSpPr>
        <p:spPr>
          <a:xfrm>
            <a:off x="7667846" y="2312606"/>
            <a:ext cx="1249141" cy="350340"/>
          </a:xfrm>
          <a:prstGeom prst="rect">
            <a:avLst/>
          </a:prstGeom>
        </p:spPr>
        <p:txBody>
          <a:bodyPr vert="horz" wrap="square" lIns="0" tIns="15355" rIns="0" bIns="0" rtlCol="0">
            <a:spAutoFit/>
          </a:bodyPr>
          <a:lstStyle/>
          <a:p>
            <a:pPr marL="15356">
              <a:spcBef>
                <a:spcPts val="121"/>
              </a:spcBef>
            </a:pPr>
            <a:r>
              <a:rPr sz="2176" spc="79" dirty="0">
                <a:latin typeface="Tahoma"/>
                <a:cs typeface="Tahoma"/>
              </a:rPr>
              <a:t>SIGMOID</a:t>
            </a:r>
            <a:endParaRPr sz="2176">
              <a:latin typeface="Tahoma"/>
              <a:cs typeface="Tahoma"/>
            </a:endParaRPr>
          </a:p>
        </p:txBody>
      </p:sp>
      <p:sp>
        <p:nvSpPr>
          <p:cNvPr id="12" name="object 12"/>
          <p:cNvSpPr txBox="1"/>
          <p:nvPr/>
        </p:nvSpPr>
        <p:spPr>
          <a:xfrm>
            <a:off x="7531186" y="4314921"/>
            <a:ext cx="1363539" cy="350340"/>
          </a:xfrm>
          <a:prstGeom prst="rect">
            <a:avLst/>
          </a:prstGeom>
        </p:spPr>
        <p:txBody>
          <a:bodyPr vert="horz" wrap="square" lIns="0" tIns="15355" rIns="0" bIns="0" rtlCol="0">
            <a:spAutoFit/>
          </a:bodyPr>
          <a:lstStyle/>
          <a:p>
            <a:pPr marL="15356">
              <a:spcBef>
                <a:spcPts val="121"/>
              </a:spcBef>
            </a:pPr>
            <a:r>
              <a:rPr sz="2176" spc="157" dirty="0">
                <a:latin typeface="Tahoma"/>
                <a:cs typeface="Tahoma"/>
              </a:rPr>
              <a:t>S</a:t>
            </a:r>
            <a:r>
              <a:rPr sz="2176" spc="169" dirty="0">
                <a:latin typeface="Tahoma"/>
                <a:cs typeface="Tahoma"/>
              </a:rPr>
              <a:t>O</a:t>
            </a:r>
            <a:r>
              <a:rPr sz="2176" spc="73" dirty="0">
                <a:latin typeface="Tahoma"/>
                <a:cs typeface="Tahoma"/>
              </a:rPr>
              <a:t>F</a:t>
            </a:r>
            <a:r>
              <a:rPr sz="2176" spc="60" dirty="0">
                <a:latin typeface="Tahoma"/>
                <a:cs typeface="Tahoma"/>
              </a:rPr>
              <a:t>T</a:t>
            </a:r>
            <a:r>
              <a:rPr sz="2176" spc="193" dirty="0">
                <a:latin typeface="Tahoma"/>
                <a:cs typeface="Tahoma"/>
              </a:rPr>
              <a:t>M</a:t>
            </a:r>
            <a:r>
              <a:rPr sz="2176" spc="175" dirty="0">
                <a:latin typeface="Tahoma"/>
                <a:cs typeface="Tahoma"/>
              </a:rPr>
              <a:t>A</a:t>
            </a:r>
            <a:r>
              <a:rPr sz="2176" spc="224" dirty="0">
                <a:latin typeface="Tahoma"/>
                <a:cs typeface="Tahoma"/>
              </a:rPr>
              <a:t>X</a:t>
            </a:r>
            <a:endParaRPr sz="2176">
              <a:latin typeface="Tahoma"/>
              <a:cs typeface="Tahoma"/>
            </a:endParaRPr>
          </a:p>
        </p:txBody>
      </p:sp>
      <p:sp>
        <p:nvSpPr>
          <p:cNvPr id="13" name="object 13"/>
          <p:cNvSpPr txBox="1"/>
          <p:nvPr/>
        </p:nvSpPr>
        <p:spPr>
          <a:xfrm>
            <a:off x="596061" y="5939062"/>
            <a:ext cx="5119412" cy="549369"/>
          </a:xfrm>
          <a:prstGeom prst="rect">
            <a:avLst/>
          </a:prstGeom>
        </p:spPr>
        <p:txBody>
          <a:bodyPr vert="horz" wrap="square" lIns="0" tIns="15355" rIns="0" bIns="0" rtlCol="0">
            <a:spAutoFit/>
          </a:bodyPr>
          <a:lstStyle/>
          <a:p>
            <a:pPr marL="15356">
              <a:spcBef>
                <a:spcPts val="121"/>
              </a:spcBef>
            </a:pPr>
            <a:endParaRPr lang="en-US" sz="1693" spc="85" dirty="0">
              <a:solidFill>
                <a:srgbClr val="666666"/>
              </a:solidFill>
              <a:latin typeface="Tahoma"/>
              <a:cs typeface="Tahoma"/>
            </a:endParaRPr>
          </a:p>
          <a:p>
            <a:pPr marL="15356">
              <a:spcBef>
                <a:spcPts val="121"/>
              </a:spcBef>
            </a:pPr>
            <a:r>
              <a:rPr sz="1693" spc="85" dirty="0">
                <a:solidFill>
                  <a:srgbClr val="666666"/>
                </a:solidFill>
                <a:latin typeface="Tahoma"/>
                <a:cs typeface="Tahoma"/>
                <a:hlinkClick r:id="rId6"/>
              </a:rPr>
              <a:t>https://www.desmos.com/calculator/jwjn5rwfy6</a:t>
            </a:r>
            <a:endParaRPr sz="1693" dirty="0">
              <a:latin typeface="Tahoma"/>
              <a:cs typeface="Tahoma"/>
            </a:endParaRPr>
          </a:p>
        </p:txBody>
      </p:sp>
      <p:pic>
        <p:nvPicPr>
          <p:cNvPr id="15" name="Picture 14">
            <a:extLst>
              <a:ext uri="{FF2B5EF4-FFF2-40B4-BE49-F238E27FC236}">
                <a16:creationId xmlns:a16="http://schemas.microsoft.com/office/drawing/2014/main" id="{1E705B36-F8E1-4D00-99D1-C91A2A7500AF}"/>
              </a:ext>
            </a:extLst>
          </p:cNvPr>
          <p:cNvPicPr>
            <a:picLocks noChangeAspect="1"/>
          </p:cNvPicPr>
          <p:nvPr/>
        </p:nvPicPr>
        <p:blipFill>
          <a:blip r:embed="rId7"/>
          <a:stretch>
            <a:fillRect/>
          </a:stretch>
        </p:blipFill>
        <p:spPr>
          <a:xfrm>
            <a:off x="596061" y="1454148"/>
            <a:ext cx="4319825" cy="4484914"/>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BFF23-795F-4EF1-99CD-9CB7B726795C}"/>
              </a:ext>
            </a:extLst>
          </p:cNvPr>
          <p:cNvSpPr>
            <a:spLocks noGrp="1"/>
          </p:cNvSpPr>
          <p:nvPr>
            <p:ph type="title"/>
          </p:nvPr>
        </p:nvSpPr>
        <p:spPr/>
        <p:txBody>
          <a:bodyPr/>
          <a:lstStyle/>
          <a:p>
            <a:r>
              <a:rPr lang="en-US" dirty="0"/>
              <a:t>Building Neural Networks with NumPy</a:t>
            </a:r>
          </a:p>
        </p:txBody>
      </p:sp>
      <p:pic>
        <p:nvPicPr>
          <p:cNvPr id="5" name="Content Placeholder 4">
            <a:extLst>
              <a:ext uri="{FF2B5EF4-FFF2-40B4-BE49-F238E27FC236}">
                <a16:creationId xmlns:a16="http://schemas.microsoft.com/office/drawing/2014/main" id="{558BA240-D413-4225-A569-C53A999AA2D0}"/>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rcRect/>
          <a:stretch/>
        </p:blipFill>
        <p:spPr>
          <a:xfrm>
            <a:off x="7240240" y="2350118"/>
            <a:ext cx="4315246" cy="1627132"/>
          </a:xfrm>
          <a:prstGeom prst="rect">
            <a:avLst/>
          </a:prstGeom>
          <a:ln>
            <a:noFill/>
          </a:ln>
          <a:effectLst>
            <a:outerShdw blurRad="292100" dist="139700" dir="2700000" algn="tl" rotWithShape="0">
              <a:srgbClr val="333333">
                <a:alpha val="65000"/>
              </a:srgbClr>
            </a:outerShdw>
          </a:effectLst>
        </p:spPr>
      </p:pic>
      <p:sp>
        <p:nvSpPr>
          <p:cNvPr id="7" name="Content Placeholder 2">
            <a:extLst>
              <a:ext uri="{FF2B5EF4-FFF2-40B4-BE49-F238E27FC236}">
                <a16:creationId xmlns:a16="http://schemas.microsoft.com/office/drawing/2014/main" id="{0B2DD9A9-1D6D-496B-BE15-244F4087924F}"/>
              </a:ext>
            </a:extLst>
          </p:cNvPr>
          <p:cNvSpPr txBox="1">
            <a:spLocks/>
          </p:cNvSpPr>
          <p:nvPr/>
        </p:nvSpPr>
        <p:spPr>
          <a:xfrm>
            <a:off x="539495" y="1435607"/>
            <a:ext cx="6499257" cy="5220373"/>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We avoided linear algebra up to this point because it can be distracting to understanding machine learning, but it does make neural networks easier to build. </a:t>
            </a:r>
          </a:p>
          <a:p>
            <a:r>
              <a:rPr lang="en-US" dirty="0"/>
              <a:t>On a practical level, </a:t>
            </a:r>
            <a:r>
              <a:rPr lang="en-US" b="1" dirty="0">
                <a:solidFill>
                  <a:srgbClr val="FF0000"/>
                </a:solidFill>
              </a:rPr>
              <a:t>linear algebra </a:t>
            </a:r>
            <a:r>
              <a:rPr lang="en-US" dirty="0"/>
              <a:t>is about expressing numeric transformations with matrices. </a:t>
            </a:r>
          </a:p>
          <a:p>
            <a:r>
              <a:rPr lang="en-US" dirty="0"/>
              <a:t>Hopefully a </a:t>
            </a:r>
            <a:r>
              <a:rPr lang="en-US" b="1" dirty="0">
                <a:solidFill>
                  <a:srgbClr val="FF0000"/>
                </a:solidFill>
              </a:rPr>
              <a:t>matrix</a:t>
            </a:r>
            <a:r>
              <a:rPr lang="en-US" dirty="0"/>
              <a:t> is a familiar concept where you express data as grids of numbers that can be multiplied, added, and transformed in various ways. </a:t>
            </a:r>
          </a:p>
          <a:p>
            <a:r>
              <a:rPr lang="en-US" dirty="0"/>
              <a:t>You can express a neural network with numeric training data and weights in matrix forms. </a:t>
            </a:r>
          </a:p>
          <a:p>
            <a:r>
              <a:rPr lang="en-US" dirty="0"/>
              <a:t> </a:t>
            </a:r>
          </a:p>
        </p:txBody>
      </p:sp>
    </p:spTree>
    <p:extLst>
      <p:ext uri="{BB962C8B-B14F-4D97-AF65-F5344CB8AC3E}">
        <p14:creationId xmlns:p14="http://schemas.microsoft.com/office/powerpoint/2010/main" val="146445403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75509-F5DB-4CDA-8E7A-0BB62F32DB70}"/>
              </a:ext>
            </a:extLst>
          </p:cNvPr>
          <p:cNvSpPr>
            <a:spLocks noGrp="1"/>
          </p:cNvSpPr>
          <p:nvPr>
            <p:ph type="title"/>
          </p:nvPr>
        </p:nvSpPr>
        <p:spPr/>
        <p:txBody>
          <a:bodyPr/>
          <a:lstStyle/>
          <a:p>
            <a:r>
              <a:rPr lang="en-US" dirty="0"/>
              <a:t>Resources to Learn Linear Algebra</a:t>
            </a:r>
          </a:p>
        </p:txBody>
      </p:sp>
      <p:sp>
        <p:nvSpPr>
          <p:cNvPr id="8" name="object 4">
            <a:hlinkClick r:id="rId2"/>
            <a:extLst>
              <a:ext uri="{FF2B5EF4-FFF2-40B4-BE49-F238E27FC236}">
                <a16:creationId xmlns:a16="http://schemas.microsoft.com/office/drawing/2014/main" id="{411CD0D8-234D-45C3-8D6B-2E79F4E67DB8}"/>
              </a:ext>
            </a:extLst>
          </p:cNvPr>
          <p:cNvSpPr/>
          <p:nvPr/>
        </p:nvSpPr>
        <p:spPr>
          <a:xfrm>
            <a:off x="722367" y="2522079"/>
            <a:ext cx="4753959" cy="2673334"/>
          </a:xfrm>
          <a:prstGeom prst="rect">
            <a:avLst/>
          </a:prstGeom>
          <a:blipFill>
            <a:blip r:embed="rId3" cstate="print"/>
            <a:stretch>
              <a:fillRect/>
            </a:stretch>
          </a:blipFill>
        </p:spPr>
        <p:txBody>
          <a:bodyPr wrap="square" lIns="0" tIns="0" rIns="0" bIns="0" rtlCol="0"/>
          <a:lstStyle/>
          <a:p>
            <a:endParaRPr sz="2176"/>
          </a:p>
        </p:txBody>
      </p:sp>
      <p:sp>
        <p:nvSpPr>
          <p:cNvPr id="9" name="object 5">
            <a:extLst>
              <a:ext uri="{FF2B5EF4-FFF2-40B4-BE49-F238E27FC236}">
                <a16:creationId xmlns:a16="http://schemas.microsoft.com/office/drawing/2014/main" id="{68286187-C10C-4CC9-B649-C8083115A1E5}"/>
              </a:ext>
            </a:extLst>
          </p:cNvPr>
          <p:cNvSpPr txBox="1"/>
          <p:nvPr/>
        </p:nvSpPr>
        <p:spPr>
          <a:xfrm>
            <a:off x="849814" y="1969292"/>
            <a:ext cx="3536294" cy="378361"/>
          </a:xfrm>
          <a:prstGeom prst="rect">
            <a:avLst/>
          </a:prstGeom>
        </p:spPr>
        <p:txBody>
          <a:bodyPr vert="horz" wrap="square" lIns="0" tIns="15355" rIns="0" bIns="0" rtlCol="0">
            <a:spAutoFit/>
          </a:bodyPr>
          <a:lstStyle/>
          <a:p>
            <a:pPr marL="15356">
              <a:spcBef>
                <a:spcPts val="121"/>
              </a:spcBef>
            </a:pPr>
            <a:r>
              <a:rPr sz="2358" spc="175" dirty="0">
                <a:latin typeface="Tahoma"/>
                <a:cs typeface="Tahoma"/>
              </a:rPr>
              <a:t>3Blue1Brown </a:t>
            </a:r>
            <a:r>
              <a:rPr sz="2358" spc="-6" dirty="0">
                <a:latin typeface="Tahoma"/>
                <a:cs typeface="Tahoma"/>
              </a:rPr>
              <a:t>-</a:t>
            </a:r>
            <a:r>
              <a:rPr sz="2358" spc="-193" dirty="0">
                <a:latin typeface="Tahoma"/>
                <a:cs typeface="Tahoma"/>
              </a:rPr>
              <a:t> </a:t>
            </a:r>
            <a:r>
              <a:rPr sz="2358" spc="48" dirty="0">
                <a:latin typeface="Tahoma"/>
                <a:cs typeface="Tahoma"/>
              </a:rPr>
              <a:t>YouTube</a:t>
            </a:r>
            <a:endParaRPr sz="2358" dirty="0">
              <a:latin typeface="Tahoma"/>
              <a:cs typeface="Tahoma"/>
            </a:endParaRPr>
          </a:p>
        </p:txBody>
      </p:sp>
      <p:sp>
        <p:nvSpPr>
          <p:cNvPr id="11" name="Rectangle 10">
            <a:extLst>
              <a:ext uri="{FF2B5EF4-FFF2-40B4-BE49-F238E27FC236}">
                <a16:creationId xmlns:a16="http://schemas.microsoft.com/office/drawing/2014/main" id="{5549BA71-7EE7-4802-9C5A-D60BC2C8CE5A}"/>
              </a:ext>
            </a:extLst>
          </p:cNvPr>
          <p:cNvSpPr/>
          <p:nvPr/>
        </p:nvSpPr>
        <p:spPr>
          <a:xfrm>
            <a:off x="660991" y="5195413"/>
            <a:ext cx="5027428" cy="400110"/>
          </a:xfrm>
          <a:prstGeom prst="rect">
            <a:avLst/>
          </a:prstGeom>
        </p:spPr>
        <p:txBody>
          <a:bodyPr wrap="square">
            <a:spAutoFit/>
          </a:bodyPr>
          <a:lstStyle/>
          <a:p>
            <a:r>
              <a:rPr lang="en-US" sz="1000" dirty="0">
                <a:hlinkClick r:id="rId2"/>
              </a:rPr>
              <a:t>https://www.youtube.com/playlist?list=PLZHQObOWTQDPD3MizzM2xVFitgF8hE_ab</a:t>
            </a:r>
            <a:endParaRPr lang="en-US" sz="1000" dirty="0"/>
          </a:p>
          <a:p>
            <a:endParaRPr lang="en-US" sz="1000" dirty="0"/>
          </a:p>
        </p:txBody>
      </p:sp>
      <p:pic>
        <p:nvPicPr>
          <p:cNvPr id="13" name="Picture 12" descr="A close up of a fish&#10;&#10;Description automatically generated">
            <a:extLst>
              <a:ext uri="{FF2B5EF4-FFF2-40B4-BE49-F238E27FC236}">
                <a16:creationId xmlns:a16="http://schemas.microsoft.com/office/drawing/2014/main" id="{4D295785-B5B8-490E-AD81-B134B7F36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9126" y="2528085"/>
            <a:ext cx="2029489" cy="2667328"/>
          </a:xfrm>
          <a:prstGeom prst="rect">
            <a:avLst/>
          </a:prstGeom>
        </p:spPr>
      </p:pic>
      <p:sp>
        <p:nvSpPr>
          <p:cNvPr id="15" name="object 5">
            <a:extLst>
              <a:ext uri="{FF2B5EF4-FFF2-40B4-BE49-F238E27FC236}">
                <a16:creationId xmlns:a16="http://schemas.microsoft.com/office/drawing/2014/main" id="{573C4272-0739-47F8-9D1F-980F6AF9516D}"/>
              </a:ext>
            </a:extLst>
          </p:cNvPr>
          <p:cNvSpPr txBox="1"/>
          <p:nvPr/>
        </p:nvSpPr>
        <p:spPr>
          <a:xfrm>
            <a:off x="7269125" y="1924313"/>
            <a:ext cx="4373145" cy="378361"/>
          </a:xfrm>
          <a:prstGeom prst="rect">
            <a:avLst/>
          </a:prstGeom>
        </p:spPr>
        <p:txBody>
          <a:bodyPr vert="horz" wrap="square" lIns="0" tIns="15355" rIns="0" bIns="0" rtlCol="0">
            <a:spAutoFit/>
          </a:bodyPr>
          <a:lstStyle/>
          <a:p>
            <a:pPr marL="15356">
              <a:spcBef>
                <a:spcPts val="121"/>
              </a:spcBef>
            </a:pPr>
            <a:r>
              <a:rPr lang="en-US" sz="2358" spc="175" dirty="0">
                <a:latin typeface="Tahoma"/>
                <a:cs typeface="Tahoma"/>
              </a:rPr>
              <a:t>O’Reilly – SciPy and NumPy</a:t>
            </a:r>
            <a:endParaRPr sz="2358" dirty="0">
              <a:latin typeface="Tahoma"/>
              <a:cs typeface="Tahoma"/>
            </a:endParaRPr>
          </a:p>
        </p:txBody>
      </p:sp>
    </p:spTree>
    <p:extLst>
      <p:ext uri="{BB962C8B-B14F-4D97-AF65-F5344CB8AC3E}">
        <p14:creationId xmlns:p14="http://schemas.microsoft.com/office/powerpoint/2010/main" val="2417973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474397"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For a simple linear regression, we want to find a function </a:t>
                </a:r>
                <a14:m>
                  <m:oMath xmlns:m="http://schemas.openxmlformats.org/officeDocument/2006/math">
                    <m:r>
                      <a:rPr lang="en-US" b="1" i="1" smtClean="0">
                        <a:latin typeface="Cambria Math" panose="02040503050406030204" pitchFamily="18" charset="0"/>
                        <a:cs typeface="Segoe UI" panose="020B0502040204020203" pitchFamily="34" charset="0"/>
                      </a:rPr>
                      <m:t>𝒚</m:t>
                    </m:r>
                    <m:r>
                      <a:rPr lang="en-US" b="1" i="1" smtClean="0">
                        <a:latin typeface="Cambria Math" panose="02040503050406030204" pitchFamily="18" charset="0"/>
                        <a:cs typeface="Segoe UI" panose="020B0502040204020203" pitchFamily="34" charset="0"/>
                      </a:rPr>
                      <m:t>=</m:t>
                    </m:r>
                    <m:r>
                      <a:rPr lang="en-US" b="1" i="1" smtClean="0">
                        <a:latin typeface="Cambria Math" panose="02040503050406030204" pitchFamily="18" charset="0"/>
                        <a:cs typeface="Segoe UI" panose="020B0502040204020203" pitchFamily="34" charset="0"/>
                      </a:rPr>
                      <m:t>𝒎𝒙</m:t>
                    </m:r>
                    <m:r>
                      <a:rPr lang="en-US" b="1" i="1" smtClean="0">
                        <a:latin typeface="Cambria Math" panose="02040503050406030204" pitchFamily="18" charset="0"/>
                        <a:cs typeface="Segoe UI" panose="020B0502040204020203" pitchFamily="34" charset="0"/>
                      </a:rPr>
                      <m:t>+</m:t>
                    </m:r>
                    <m:r>
                      <a:rPr lang="en-US" b="1" i="1" smtClean="0">
                        <a:latin typeface="Cambria Math" panose="02040503050406030204" pitchFamily="18" charset="0"/>
                        <a:cs typeface="Segoe UI" panose="020B0502040204020203" pitchFamily="34" charset="0"/>
                      </a:rPr>
                      <m:t>𝒃</m:t>
                    </m:r>
                    <m:r>
                      <a:rPr lang="en-US" b="1" i="1" smtClean="0">
                        <a:latin typeface="Cambria Math" panose="02040503050406030204" pitchFamily="18" charset="0"/>
                        <a:cs typeface="Segoe UI" panose="020B0502040204020203" pitchFamily="34" charset="0"/>
                      </a:rPr>
                      <m:t> </m:t>
                    </m:r>
                  </m:oMath>
                </a14:m>
                <a:r>
                  <a:rPr lang="en-US" dirty="0">
                    <a:latin typeface="Segoe UI" panose="020B0502040204020203" pitchFamily="34" charset="0"/>
                    <a:cs typeface="Segoe UI" panose="020B0502040204020203" pitchFamily="34" charset="0"/>
                  </a:rPr>
                  <a:t>that best fits to these points. </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Segoe UI" panose="020B0502040204020203" pitchFamily="34" charset="0"/>
                        </a:rPr>
                        <m:t>𝑦</m:t>
                      </m:r>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𝑚𝑥</m:t>
                      </m:r>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𝑏</m:t>
                      </m:r>
                    </m:oMath>
                  </m:oMathPara>
                </a14:m>
                <a:endParaRPr lang="en-US" dirty="0">
                  <a:latin typeface="Segoe UI" panose="020B0502040204020203" pitchFamily="34" charset="0"/>
                  <a:cs typeface="Segoe UI" panose="020B0502040204020203" pitchFamily="34" charset="0"/>
                </a:endParaRPr>
              </a:p>
              <a:p>
                <a:pPr>
                  <a:spcAft>
                    <a:spcPts val="2000"/>
                  </a:spcAft>
                </a:pPr>
                <a:r>
                  <a:rPr lang="en-US" dirty="0">
                    <a:latin typeface="Segoe UI" panose="020B0502040204020203" pitchFamily="34" charset="0"/>
                    <a:cs typeface="Segoe UI" panose="020B0502040204020203" pitchFamily="34" charset="0"/>
                  </a:rPr>
                  <a:t>We already know the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values from our existing data (the red points).</a:t>
                </a:r>
              </a:p>
              <a:p>
                <a:pPr>
                  <a:spcAft>
                    <a:spcPts val="2000"/>
                  </a:spcAft>
                </a:pPr>
                <a:r>
                  <a:rPr lang="en-US" dirty="0">
                    <a:latin typeface="Segoe UI" panose="020B0502040204020203" pitchFamily="34" charset="0"/>
                    <a:cs typeface="Segoe UI" panose="020B0502040204020203" pitchFamily="34" charset="0"/>
                  </a:rPr>
                  <a:t>So the missing information is “what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will create the best fit line”?</a:t>
                </a:r>
              </a:p>
              <a:p>
                <a:pPr>
                  <a:spcAft>
                    <a:spcPts val="2000"/>
                  </a:spcAft>
                </a:pPr>
                <a:r>
                  <a:rPr lang="en-US" dirty="0">
                    <a:latin typeface="Segoe UI" panose="020B0502040204020203" pitchFamily="34" charset="0"/>
                    <a:cs typeface="Segoe UI" panose="020B0502040204020203" pitchFamily="34" charset="0"/>
                  </a:rPr>
                  <a:t>But before we solve for the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let’s first ask “what defines a best fit anyway?” </a:t>
                </a: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474397" cy="4737463"/>
              </a:xfrm>
              <a:prstGeom prst="rect">
                <a:avLst/>
              </a:prstGeom>
              <a:blipFill>
                <a:blip r:embed="rId2"/>
                <a:stretch>
                  <a:fillRect l="-753" t="-644" r="-1505"/>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4"/>
              </a:rPr>
              <a:t>https://www.desmos.com/calculator/fmhotfn3qm</a:t>
            </a:r>
            <a:endParaRPr lang="en-US" sz="1400" dirty="0"/>
          </a:p>
          <a:p>
            <a:endParaRPr lang="en-US" sz="1400" dirty="0"/>
          </a:p>
        </p:txBody>
      </p:sp>
    </p:spTree>
    <p:extLst>
      <p:ext uri="{BB962C8B-B14F-4D97-AF65-F5344CB8AC3E}">
        <p14:creationId xmlns:p14="http://schemas.microsoft.com/office/powerpoint/2010/main" val="29513272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Building a Neural Network</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2046555"/>
          </a:xfrm>
        </p:spPr>
        <p:txBody>
          <a:bodyPr>
            <a:normAutofit fontScale="92500" lnSpcReduction="10000"/>
          </a:bodyPr>
          <a:lstStyle/>
          <a:p>
            <a:pPr marL="342900" indent="-342900">
              <a:buAutoNum type="arabicParenR"/>
            </a:pPr>
            <a:r>
              <a:rPr lang="en-US" dirty="0"/>
              <a:t>First use NumPy to express your RGB input colors as a matrix. You will need to transpose the records, so each record is a column.</a:t>
            </a:r>
          </a:p>
          <a:p>
            <a:pPr marL="342900" indent="-342900">
              <a:buAutoNum type="arabicParenR"/>
            </a:pPr>
            <a:r>
              <a:rPr lang="en-US" dirty="0"/>
              <a:t>Since 255 is the maximum value for a color field, divide each value in the matrix by 255 to scale it between 0 and 1. </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DE17E12-4B25-409F-A89B-4DD39642C87E}"/>
                  </a:ext>
                </a:extLst>
              </p:cNvPr>
              <p:cNvSpPr txBox="1"/>
              <p:nvPr/>
            </p:nvSpPr>
            <p:spPr>
              <a:xfrm>
                <a:off x="775571" y="4178596"/>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100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128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139</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205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238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255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5" name="TextBox 4">
                <a:extLst>
                  <a:ext uri="{FF2B5EF4-FFF2-40B4-BE49-F238E27FC236}">
                    <a16:creationId xmlns:a16="http://schemas.microsoft.com/office/drawing/2014/main" id="{CDE17E12-4B25-409F-A89B-4DD39642C87E}"/>
                  </a:ext>
                </a:extLst>
              </p:cNvPr>
              <p:cNvSpPr txBox="1">
                <a:spLocks noRot="1" noChangeAspect="1" noMove="1" noResize="1" noEditPoints="1" noAdjustHandles="1" noChangeArrowheads="1" noChangeShapeType="1" noTextEdit="1"/>
              </p:cNvSpPr>
              <p:nvPr/>
            </p:nvSpPr>
            <p:spPr>
              <a:xfrm>
                <a:off x="775571" y="4178596"/>
                <a:ext cx="3814430" cy="866553"/>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DE5738CA-B069-40BA-BB6F-1AF87F43107F}"/>
              </a:ext>
            </a:extLst>
          </p:cNvPr>
          <p:cNvSpPr txBox="1"/>
          <p:nvPr/>
        </p:nvSpPr>
        <p:spPr>
          <a:xfrm>
            <a:off x="829340" y="3732028"/>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Input RGB Colors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486EE36-004D-4D41-88D1-4CD170DD1F16}"/>
                  </a:ext>
                </a:extLst>
              </p:cNvPr>
              <p:cNvSpPr txBox="1"/>
              <p:nvPr/>
            </p:nvSpPr>
            <p:spPr>
              <a:xfrm>
                <a:off x="6585488" y="4178597"/>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392</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501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545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803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933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7" name="TextBox 6">
                <a:extLst>
                  <a:ext uri="{FF2B5EF4-FFF2-40B4-BE49-F238E27FC236}">
                    <a16:creationId xmlns:a16="http://schemas.microsoft.com/office/drawing/2014/main" id="{5486EE36-004D-4D41-88D1-4CD170DD1F16}"/>
                  </a:ext>
                </a:extLst>
              </p:cNvPr>
              <p:cNvSpPr txBox="1">
                <a:spLocks noRot="1" noChangeAspect="1" noMove="1" noResize="1" noEditPoints="1" noAdjustHandles="1" noChangeArrowheads="1" noChangeShapeType="1" noTextEdit="1"/>
              </p:cNvSpPr>
              <p:nvPr/>
            </p:nvSpPr>
            <p:spPr>
              <a:xfrm>
                <a:off x="6585488" y="4178597"/>
                <a:ext cx="3814430" cy="86655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6C6613B-1EEC-4A08-92F8-317F557734A1}"/>
              </a:ext>
            </a:extLst>
          </p:cNvPr>
          <p:cNvSpPr txBox="1"/>
          <p:nvPr/>
        </p:nvSpPr>
        <p:spPr>
          <a:xfrm>
            <a:off x="6659916" y="3732027"/>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Scaled Input RGB Colors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E7F0730-251D-4890-8855-46A4A56320D5}"/>
                  </a:ext>
                </a:extLst>
              </p:cNvPr>
              <p:cNvSpPr txBox="1"/>
              <p:nvPr/>
            </p:nvSpPr>
            <p:spPr>
              <a:xfrm>
                <a:off x="4894912" y="4130749"/>
                <a:ext cx="1520455" cy="914400"/>
              </a:xfrm>
              <a:prstGeom prst="rect">
                <a:avLst/>
              </a:prstGeom>
            </p:spPr>
            <p:txBody>
              <a:bodyPr vert="horz" wrap="none" lIns="0" tIns="0" rIns="0" bIns="0" rtlCol="0">
                <a:normAutofit fontScale="77500" lnSpcReduction="20000"/>
              </a:bodyPr>
              <a:lstStyle/>
              <a:p>
                <a:pPr algn="l">
                  <a:spcAft>
                    <a:spcPts val="2000"/>
                  </a:spcAft>
                </a:pPr>
                <a14:m>
                  <m:oMathPara xmlns:m="http://schemas.openxmlformats.org/officeDocument/2006/math">
                    <m:oMathParaPr>
                      <m:jc m:val="centerGroup"/>
                    </m:oMathParaPr>
                    <m:oMath xmlns:m="http://schemas.openxmlformats.org/officeDocument/2006/math">
                      <m:r>
                        <a:rPr lang="en-US" sz="2800" i="1" dirty="0" smtClean="0">
                          <a:solidFill>
                            <a:prstClr val="black">
                              <a:lumMod val="75000"/>
                              <a:lumOff val="25000"/>
                            </a:prstClr>
                          </a:solidFill>
                          <a:latin typeface="Cambria Math" panose="02040503050406030204" pitchFamily="18" charset="0"/>
                          <a:ea typeface="Cambria Math" panose="02040503050406030204" pitchFamily="18" charset="0"/>
                          <a:cs typeface="Segoe UI" panose="020B0502040204020203" pitchFamily="34" charset="0"/>
                        </a:rPr>
                        <m:t>×</m:t>
                      </m:r>
                      <m:r>
                        <a:rPr lang="en-US" sz="2800" i="1" dirty="0" smtClean="0">
                          <a:solidFill>
                            <a:prstClr val="black">
                              <a:lumMod val="75000"/>
                              <a:lumOff val="25000"/>
                            </a:prstClr>
                          </a:solidFill>
                          <a:latin typeface="Cambria Math" panose="02040503050406030204" pitchFamily="18" charset="0"/>
                          <a:cs typeface="Segoe UI" panose="020B0502040204020203" pitchFamily="34" charset="0"/>
                        </a:rPr>
                        <m:t> </m:t>
                      </m:r>
                      <m:r>
                        <a:rPr lang="en-US" sz="2800" b="0" i="0" smtClean="0">
                          <a:solidFill>
                            <a:prstClr val="black">
                              <a:lumMod val="75000"/>
                              <a:lumOff val="25000"/>
                            </a:prstClr>
                          </a:solidFill>
                          <a:latin typeface="Cambria Math" panose="02040503050406030204" pitchFamily="18" charset="0"/>
                          <a:cs typeface="Segoe UI" panose="020B0502040204020203" pitchFamily="34" charset="0"/>
                        </a:rPr>
                        <m:t>  </m:t>
                      </m:r>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 </m:t>
                      </m:r>
                      <m:f>
                        <m:fPr>
                          <m:ctrlPr>
                            <a:rPr lang="en-US" sz="2800" b="0" i="1" smtClean="0">
                              <a:solidFill>
                                <a:prstClr val="black">
                                  <a:lumMod val="75000"/>
                                  <a:lumOff val="25000"/>
                                </a:prstClr>
                              </a:solidFill>
                              <a:latin typeface="Cambria Math" panose="02040503050406030204" pitchFamily="18" charset="0"/>
                              <a:cs typeface="Segoe UI" panose="020B0502040204020203" pitchFamily="34" charset="0"/>
                            </a:rPr>
                          </m:ctrlPr>
                        </m:fPr>
                        <m:num>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1</m:t>
                          </m:r>
                        </m:num>
                        <m:den>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255</m:t>
                          </m:r>
                        </m:den>
                      </m:f>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 =</m:t>
                      </m:r>
                    </m:oMath>
                  </m:oMathPara>
                </a14:m>
                <a:endParaRPr lang="en-US" sz="28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9" name="TextBox 8">
                <a:extLst>
                  <a:ext uri="{FF2B5EF4-FFF2-40B4-BE49-F238E27FC236}">
                    <a16:creationId xmlns:a16="http://schemas.microsoft.com/office/drawing/2014/main" id="{7E7F0730-251D-4890-8855-46A4A56320D5}"/>
                  </a:ext>
                </a:extLst>
              </p:cNvPr>
              <p:cNvSpPr txBox="1">
                <a:spLocks noRot="1" noChangeAspect="1" noMove="1" noResize="1" noEditPoints="1" noAdjustHandles="1" noChangeArrowheads="1" noChangeShapeType="1" noTextEdit="1"/>
              </p:cNvSpPr>
              <p:nvPr/>
            </p:nvSpPr>
            <p:spPr>
              <a:xfrm>
                <a:off x="4894912" y="4130749"/>
                <a:ext cx="1520455" cy="914400"/>
              </a:xfrm>
              <a:prstGeom prst="rect">
                <a:avLst/>
              </a:prstGeom>
              <a:blipFill>
                <a:blip r:embed="rId4"/>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5DE1383-A6A3-4C03-B80F-0809E246EB65}"/>
              </a:ext>
            </a:extLst>
          </p:cNvPr>
          <p:cNvPicPr>
            <a:picLocks noChangeAspect="1"/>
          </p:cNvPicPr>
          <p:nvPr/>
        </p:nvPicPr>
        <p:blipFill>
          <a:blip r:embed="rId5"/>
          <a:stretch>
            <a:fillRect/>
          </a:stretch>
        </p:blipFill>
        <p:spPr>
          <a:xfrm>
            <a:off x="857577" y="5463605"/>
            <a:ext cx="9199441" cy="10388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4906823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Building a Neural Network</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3072597"/>
          </a:xfrm>
        </p:spPr>
        <p:txBody>
          <a:bodyPr>
            <a:normAutofit/>
          </a:bodyPr>
          <a:lstStyle/>
          <a:p>
            <a:r>
              <a:rPr lang="en-US" dirty="0"/>
              <a:t>3) Next create a 3 x 3 matrix of random values between 0 and 1, which will represent the weight values between the input and middle layer.  Later we will randomly adjust these values with hill-climbing to get a desired output. </a:t>
            </a:r>
          </a:p>
          <a:p>
            <a:r>
              <a:rPr lang="en-US" dirty="0"/>
              <a:t>4) During each iteration while hill climbing, we will “multiply” these matrices using the </a:t>
            </a:r>
            <a:r>
              <a:rPr lang="en-US" b="1" dirty="0">
                <a:solidFill>
                  <a:srgbClr val="FF0000"/>
                </a:solidFill>
              </a:rPr>
              <a:t>dot product </a:t>
            </a:r>
            <a:r>
              <a:rPr lang="en-US" dirty="0"/>
              <a:t>function, which will multiply each row of the first matrix to the column of the second matrix, then sum respectively (watch </a:t>
            </a:r>
            <a:r>
              <a:rPr lang="en-US" dirty="0">
                <a:hlinkClick r:id="rId2"/>
              </a:rPr>
              <a:t>3Blue1Brown on YouTube to learn more </a:t>
            </a:r>
            <a:r>
              <a:rPr lang="en-US" dirty="0"/>
              <a:t>). </a:t>
            </a:r>
          </a:p>
          <a:p>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486EE36-004D-4D41-88D1-4CD170DD1F16}"/>
                  </a:ext>
                </a:extLst>
              </p:cNvPr>
              <p:cNvSpPr txBox="1"/>
              <p:nvPr/>
            </p:nvSpPr>
            <p:spPr>
              <a:xfrm>
                <a:off x="3704691" y="4971496"/>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.392</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.501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.545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.803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.933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7" name="TextBox 6">
                <a:extLst>
                  <a:ext uri="{FF2B5EF4-FFF2-40B4-BE49-F238E27FC236}">
                    <a16:creationId xmlns:a16="http://schemas.microsoft.com/office/drawing/2014/main" id="{5486EE36-004D-4D41-88D1-4CD170DD1F16}"/>
                  </a:ext>
                </a:extLst>
              </p:cNvPr>
              <p:cNvSpPr txBox="1">
                <a:spLocks noRot="1" noChangeAspect="1" noMove="1" noResize="1" noEditPoints="1" noAdjustHandles="1" noChangeArrowheads="1" noChangeShapeType="1" noTextEdit="1"/>
              </p:cNvSpPr>
              <p:nvPr/>
            </p:nvSpPr>
            <p:spPr>
              <a:xfrm>
                <a:off x="3704691" y="4971496"/>
                <a:ext cx="3814430" cy="86655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6C6613B-1EEC-4A08-92F8-317F557734A1}"/>
              </a:ext>
            </a:extLst>
          </p:cNvPr>
          <p:cNvSpPr txBox="1"/>
          <p:nvPr/>
        </p:nvSpPr>
        <p:spPr>
          <a:xfrm>
            <a:off x="3779119" y="4524926"/>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Scaled Input RGB Colors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46BDBBF-65B8-4AA0-8D1E-9AA864F97C63}"/>
                  </a:ext>
                </a:extLst>
              </p:cNvPr>
              <p:cNvSpPr txBox="1"/>
              <p:nvPr/>
            </p:nvSpPr>
            <p:spPr>
              <a:xfrm>
                <a:off x="965810" y="4949453"/>
                <a:ext cx="1746893"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.242</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.481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.473</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.345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.054</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.783</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.754</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.563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.673</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10" name="TextBox 9">
                <a:extLst>
                  <a:ext uri="{FF2B5EF4-FFF2-40B4-BE49-F238E27FC236}">
                    <a16:creationId xmlns:a16="http://schemas.microsoft.com/office/drawing/2014/main" id="{146BDBBF-65B8-4AA0-8D1E-9AA864F97C63}"/>
                  </a:ext>
                </a:extLst>
              </p:cNvPr>
              <p:cNvSpPr txBox="1">
                <a:spLocks noRot="1" noChangeAspect="1" noMove="1" noResize="1" noEditPoints="1" noAdjustHandles="1" noChangeArrowheads="1" noChangeShapeType="1" noTextEdit="1"/>
              </p:cNvSpPr>
              <p:nvPr/>
            </p:nvSpPr>
            <p:spPr>
              <a:xfrm>
                <a:off x="965810" y="4949453"/>
                <a:ext cx="1746893" cy="866553"/>
              </a:xfrm>
              <a:prstGeom prst="rect">
                <a:avLst/>
              </a:prstGeom>
              <a:blipFill>
                <a:blip r:embed="rId4"/>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8732BAAA-ABF7-474B-8951-B8F717F63D75}"/>
              </a:ext>
            </a:extLst>
          </p:cNvPr>
          <p:cNvSpPr txBox="1"/>
          <p:nvPr/>
        </p:nvSpPr>
        <p:spPr>
          <a:xfrm>
            <a:off x="521207" y="4508205"/>
            <a:ext cx="3006854" cy="361507"/>
          </a:xfrm>
          <a:prstGeom prst="rect">
            <a:avLst/>
          </a:prstGeom>
        </p:spPr>
        <p:txBody>
          <a:bodyPr vert="horz" wrap="none" lIns="91440" tIns="45720" rIns="91440" bIns="45720" rtlCol="0">
            <a:normAutofit/>
          </a:bodyPr>
          <a:lstStyle/>
          <a:p>
            <a:pPr algn="l">
              <a:spcAft>
                <a:spcPts val="2000"/>
              </a:spcAft>
            </a:pPr>
            <a:r>
              <a:rPr lang="en-US" sz="1600" dirty="0" err="1">
                <a:solidFill>
                  <a:prstClr val="black">
                    <a:lumMod val="75000"/>
                    <a:lumOff val="25000"/>
                  </a:prstClr>
                </a:solidFill>
                <a:latin typeface="Segoe UI" panose="020B0502040204020203" pitchFamily="34" charset="0"/>
                <a:cs typeface="Segoe UI" panose="020B0502040204020203" pitchFamily="34" charset="0"/>
              </a:rPr>
              <a:t>Input→Middle</a:t>
            </a:r>
            <a:r>
              <a:rPr lang="en-US" sz="1600" dirty="0">
                <a:solidFill>
                  <a:prstClr val="black">
                    <a:lumMod val="75000"/>
                    <a:lumOff val="25000"/>
                  </a:prstClr>
                </a:solidFill>
                <a:latin typeface="Segoe UI" panose="020B0502040204020203" pitchFamily="34" charset="0"/>
                <a:cs typeface="Segoe UI" panose="020B0502040204020203" pitchFamily="34" charset="0"/>
              </a:rPr>
              <a:t> Layer Weights</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338F622-6843-474F-8F9F-5CF39A914800}"/>
                  </a:ext>
                </a:extLst>
              </p:cNvPr>
              <p:cNvSpPr/>
              <p:nvPr/>
            </p:nvSpPr>
            <p:spPr>
              <a:xfrm>
                <a:off x="3164772" y="4863256"/>
                <a:ext cx="5389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dirty="0">
                          <a:solidFill>
                            <a:prstClr val="black">
                              <a:lumMod val="75000"/>
                              <a:lumOff val="25000"/>
                            </a:prstClr>
                          </a:solidFill>
                          <a:latin typeface="Cambria Math" panose="02040503050406030204" pitchFamily="18" charset="0"/>
                          <a:ea typeface="Cambria Math" panose="02040503050406030204" pitchFamily="18" charset="0"/>
                          <a:cs typeface="Segoe UI" panose="020B0502040204020203" pitchFamily="34" charset="0"/>
                        </a:rPr>
                        <m:t>×</m:t>
                      </m:r>
                    </m:oMath>
                  </m:oMathPara>
                </a14:m>
                <a:endParaRPr lang="en-US" sz="2800" dirty="0"/>
              </a:p>
            </p:txBody>
          </p:sp>
        </mc:Choice>
        <mc:Fallback xmlns="">
          <p:sp>
            <p:nvSpPr>
              <p:cNvPr id="4" name="Rectangle 3">
                <a:extLst>
                  <a:ext uri="{FF2B5EF4-FFF2-40B4-BE49-F238E27FC236}">
                    <a16:creationId xmlns:a16="http://schemas.microsoft.com/office/drawing/2014/main" id="{5338F622-6843-474F-8F9F-5CF39A914800}"/>
                  </a:ext>
                </a:extLst>
              </p:cNvPr>
              <p:cNvSpPr>
                <a:spLocks noRot="1" noChangeAspect="1" noMove="1" noResize="1" noEditPoints="1" noAdjustHandles="1" noChangeArrowheads="1" noChangeShapeType="1" noTextEdit="1"/>
              </p:cNvSpPr>
              <p:nvPr/>
            </p:nvSpPr>
            <p:spPr>
              <a:xfrm>
                <a:off x="3164772" y="4863256"/>
                <a:ext cx="538930"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78F41AC-DE42-4BB6-AB94-688264EEB9C9}"/>
                  </a:ext>
                </a:extLst>
              </p:cNvPr>
              <p:cNvSpPr txBox="1"/>
              <p:nvPr/>
            </p:nvSpPr>
            <p:spPr>
              <a:xfrm>
                <a:off x="8081638" y="4983773"/>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.237</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.257</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.380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.441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.473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.188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.393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.426</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.629</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.730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.730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.021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.337</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.366</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.541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.628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.628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.220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12" name="TextBox 11">
                <a:extLst>
                  <a:ext uri="{FF2B5EF4-FFF2-40B4-BE49-F238E27FC236}">
                    <a16:creationId xmlns:a16="http://schemas.microsoft.com/office/drawing/2014/main" id="{A78F41AC-DE42-4BB6-AB94-688264EEB9C9}"/>
                  </a:ext>
                </a:extLst>
              </p:cNvPr>
              <p:cNvSpPr txBox="1">
                <a:spLocks noRot="1" noChangeAspect="1" noMove="1" noResize="1" noEditPoints="1" noAdjustHandles="1" noChangeArrowheads="1" noChangeShapeType="1" noTextEdit="1"/>
              </p:cNvSpPr>
              <p:nvPr/>
            </p:nvSpPr>
            <p:spPr>
              <a:xfrm>
                <a:off x="8081638" y="4983773"/>
                <a:ext cx="3814430" cy="866553"/>
              </a:xfrm>
              <a:prstGeom prst="rect">
                <a:avLst/>
              </a:prstGeom>
              <a:blipFill>
                <a:blip r:embed="rId6"/>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C1C469BC-F040-41C8-9692-4D8FCB3238C9}"/>
              </a:ext>
            </a:extLst>
          </p:cNvPr>
          <p:cNvSpPr txBox="1"/>
          <p:nvPr/>
        </p:nvSpPr>
        <p:spPr>
          <a:xfrm>
            <a:off x="8156066" y="4537203"/>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First Output </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BA68544E-9EA5-4AF9-BD91-E5666664180B}"/>
                  </a:ext>
                </a:extLst>
              </p:cNvPr>
              <p:cNvSpPr/>
              <p:nvPr/>
            </p:nvSpPr>
            <p:spPr>
              <a:xfrm>
                <a:off x="7459293" y="4899990"/>
                <a:ext cx="5501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dirty="0" smtClean="0">
                          <a:solidFill>
                            <a:prstClr val="black">
                              <a:lumMod val="75000"/>
                              <a:lumOff val="25000"/>
                            </a:prstClr>
                          </a:solidFill>
                          <a:latin typeface="Cambria Math" panose="02040503050406030204" pitchFamily="18" charset="0"/>
                          <a:ea typeface="Cambria Math" panose="02040503050406030204" pitchFamily="18" charset="0"/>
                          <a:cs typeface="Segoe UI" panose="020B0502040204020203" pitchFamily="34" charset="0"/>
                        </a:rPr>
                        <m:t>=</m:t>
                      </m:r>
                    </m:oMath>
                  </m:oMathPara>
                </a14:m>
                <a:endParaRPr lang="en-US" sz="2800" dirty="0"/>
              </a:p>
            </p:txBody>
          </p:sp>
        </mc:Choice>
        <mc:Fallback xmlns="">
          <p:sp>
            <p:nvSpPr>
              <p:cNvPr id="14" name="Rectangle 13">
                <a:extLst>
                  <a:ext uri="{FF2B5EF4-FFF2-40B4-BE49-F238E27FC236}">
                    <a16:creationId xmlns:a16="http://schemas.microsoft.com/office/drawing/2014/main" id="{BA68544E-9EA5-4AF9-BD91-E5666664180B}"/>
                  </a:ext>
                </a:extLst>
              </p:cNvPr>
              <p:cNvSpPr>
                <a:spLocks noRot="1" noChangeAspect="1" noMove="1" noResize="1" noEditPoints="1" noAdjustHandles="1" noChangeArrowheads="1" noChangeShapeType="1" noTextEdit="1"/>
              </p:cNvSpPr>
              <p:nvPr/>
            </p:nvSpPr>
            <p:spPr>
              <a:xfrm>
                <a:off x="7459293" y="4899990"/>
                <a:ext cx="550151" cy="523220"/>
              </a:xfrm>
              <a:prstGeom prst="rect">
                <a:avLst/>
              </a:prstGeom>
              <a:blipFill>
                <a:blip r:embed="rId7"/>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84295E2E-7E7D-4BFB-AE35-6FE780CCF9A6}"/>
              </a:ext>
            </a:extLst>
          </p:cNvPr>
          <p:cNvPicPr>
            <a:picLocks noChangeAspect="1"/>
          </p:cNvPicPr>
          <p:nvPr/>
        </p:nvPicPr>
        <p:blipFill>
          <a:blip r:embed="rId8"/>
          <a:stretch>
            <a:fillRect/>
          </a:stretch>
        </p:blipFill>
        <p:spPr>
          <a:xfrm>
            <a:off x="6202839" y="5946289"/>
            <a:ext cx="5693229" cy="771896"/>
          </a:xfrm>
          <a:prstGeom prst="rect">
            <a:avLst/>
          </a:prstGeom>
          <a:ln>
            <a:noFill/>
          </a:ln>
          <a:effectLst>
            <a:outerShdw blurRad="292100" dist="139700" dir="2700000" algn="tl" rotWithShape="0">
              <a:srgbClr val="333333">
                <a:alpha val="65000"/>
              </a:srgbClr>
            </a:outerShdw>
          </a:effectLst>
        </p:spPr>
      </p:pic>
      <p:sp>
        <p:nvSpPr>
          <p:cNvPr id="5" name="Rectangle: Rounded Corners 4">
            <a:extLst>
              <a:ext uri="{FF2B5EF4-FFF2-40B4-BE49-F238E27FC236}">
                <a16:creationId xmlns:a16="http://schemas.microsoft.com/office/drawing/2014/main" id="{BE4D91FC-31E6-4FB5-A824-F30577A4C338}"/>
              </a:ext>
            </a:extLst>
          </p:cNvPr>
          <p:cNvSpPr/>
          <p:nvPr/>
        </p:nvSpPr>
        <p:spPr>
          <a:xfrm>
            <a:off x="1095153" y="4886433"/>
            <a:ext cx="1507102" cy="28099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14135F22-59AC-4349-A458-43D10951DEEC}"/>
              </a:ext>
            </a:extLst>
          </p:cNvPr>
          <p:cNvSpPr/>
          <p:nvPr/>
        </p:nvSpPr>
        <p:spPr>
          <a:xfrm>
            <a:off x="3775896" y="4898709"/>
            <a:ext cx="328271" cy="7418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959262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Building a Neural Network</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3072597"/>
          </a:xfrm>
        </p:spPr>
        <p:txBody>
          <a:bodyPr>
            <a:normAutofit/>
          </a:bodyPr>
          <a:lstStyle/>
          <a:p>
            <a:r>
              <a:rPr lang="en-US" dirty="0"/>
              <a:t>5) Declare the biases as a matrix with random values ranging from 0 to 1, and these will be added to the dot product output. </a:t>
            </a:r>
          </a:p>
          <a:p>
            <a:r>
              <a:rPr lang="en-US" dirty="0"/>
              <a:t>6) Apply the first layer’s activation function on our first layer output, which in this case we will use </a:t>
            </a:r>
            <a:r>
              <a:rPr lang="en-US" dirty="0" err="1"/>
              <a:t>Relu</a:t>
            </a:r>
            <a:r>
              <a:rPr lang="en-US" dirty="0"/>
              <a:t> which turns negative values into 0.  </a:t>
            </a:r>
          </a:p>
          <a:p>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78F41AC-DE42-4BB6-AB94-688264EEB9C9}"/>
                  </a:ext>
                </a:extLst>
              </p:cNvPr>
              <p:cNvSpPr txBox="1"/>
              <p:nvPr/>
            </p:nvSpPr>
            <p:spPr>
              <a:xfrm>
                <a:off x="940046" y="3742767"/>
                <a:ext cx="10564382" cy="765438"/>
              </a:xfrm>
              <a:prstGeom prst="rect">
                <a:avLst/>
              </a:prstGeom>
            </p:spPr>
            <p:txBody>
              <a:bodyPr vert="horz" wrap="none" lIns="0" tIns="0" rIns="0" bIns="0" rtlCol="0">
                <a:normAutofit/>
              </a:bodyPr>
              <a:lstStyle/>
              <a:p>
                <a:pPr>
                  <a:spcAft>
                    <a:spcPts val="2000"/>
                  </a:spcAft>
                </a:pPr>
                <a14:m>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𝑟𝑒𝑙𝑢</m:t>
                    </m:r>
                    <m:d>
                      <m:dPr>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dPr>
                      <m:e>
                        <m:d>
                          <m:dPr>
                            <m:begChr m:val="["/>
                            <m:endChr m:val="]"/>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dPr>
                          <m:e>
                            <m:m>
                              <m:mPr>
                                <m:mcs>
                                  <m:mc>
                                    <m:mcPr>
                                      <m:count m:val="8"/>
                                      <m:mcJc m:val="center"/>
                                    </m:mcPr>
                                  </m:mc>
                                </m:mcs>
                                <m:ctrlPr>
                                  <a:rPr lang="en-US" sz="1600" i="1">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.237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.257</m:t>
                                  </m:r>
                                </m:e>
                                <m:e>
                                  <m:r>
                                    <a:rPr lang="en-US" sz="1600" i="1">
                                      <a:solidFill>
                                        <a:prstClr val="black">
                                          <a:lumMod val="75000"/>
                                          <a:lumOff val="25000"/>
                                        </a:prstClr>
                                      </a:solidFill>
                                      <a:latin typeface="Cambria Math" panose="02040503050406030204" pitchFamily="18" charset="0"/>
                                      <a:cs typeface="Segoe UI" panose="020B0502040204020203" pitchFamily="34" charset="0"/>
                                    </a:rPr>
                                    <m:t>.380</m:t>
                                  </m:r>
                                </m:e>
                                <m:e>
                                  <m:r>
                                    <a:rPr lang="en-US" sz="1600" i="1">
                                      <a:solidFill>
                                        <a:prstClr val="black">
                                          <a:lumMod val="75000"/>
                                          <a:lumOff val="25000"/>
                                        </a:prstClr>
                                      </a:solidFill>
                                      <a:latin typeface="Cambria Math" panose="02040503050406030204" pitchFamily="18" charset="0"/>
                                      <a:cs typeface="Segoe UI" panose="020B0502040204020203" pitchFamily="34" charset="0"/>
                                    </a:rPr>
                                    <m:t>.441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.473</m:t>
                                  </m:r>
                                </m:e>
                                <m:e>
                                  <m:r>
                                    <a:rPr lang="en-US" sz="1600" i="1">
                                      <a:solidFill>
                                        <a:prstClr val="black">
                                          <a:lumMod val="75000"/>
                                          <a:lumOff val="25000"/>
                                        </a:prstClr>
                                      </a:solidFill>
                                      <a:latin typeface="Cambria Math" panose="02040503050406030204" pitchFamily="18" charset="0"/>
                                      <a:cs typeface="Segoe UI" panose="020B0502040204020203" pitchFamily="34" charset="0"/>
                                    </a:rPr>
                                    <m:t>.188</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.393</m:t>
                                  </m:r>
                                </m:e>
                                <m:e>
                                  <m:r>
                                    <a:rPr lang="en-US" sz="1600" i="1">
                                      <a:solidFill>
                                        <a:prstClr val="black">
                                          <a:lumMod val="75000"/>
                                          <a:lumOff val="25000"/>
                                        </a:prstClr>
                                      </a:solidFill>
                                      <a:latin typeface="Cambria Math" panose="02040503050406030204" pitchFamily="18" charset="0"/>
                                      <a:cs typeface="Segoe UI" panose="020B0502040204020203" pitchFamily="34" charset="0"/>
                                    </a:rPr>
                                    <m:t>.426</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.629</m:t>
                                  </m:r>
                                </m:e>
                                <m:e>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.021</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.337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.366</m:t>
                                  </m:r>
                                </m:e>
                                <m:e>
                                  <m:r>
                                    <a:rPr lang="en-US" sz="1600" i="1">
                                      <a:solidFill>
                                        <a:prstClr val="black">
                                          <a:lumMod val="75000"/>
                                          <a:lumOff val="25000"/>
                                        </a:prstClr>
                                      </a:solidFill>
                                      <a:latin typeface="Cambria Math" panose="02040503050406030204" pitchFamily="18" charset="0"/>
                                      <a:cs typeface="Segoe UI" panose="020B0502040204020203" pitchFamily="34" charset="0"/>
                                    </a:rPr>
                                    <m:t>.541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.220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
                          </m:e>
                        </m:d>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  </m:t>
                        </m:r>
                        <m:d>
                          <m:dPr>
                            <m:begChr m:val="["/>
                            <m:endChr m:val="]"/>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dPr>
                          <m:e>
                            <m:m>
                              <m:mPr>
                                <m:mcs>
                                  <m:mc>
                                    <m:mcPr>
                                      <m:count m:val="1"/>
                                      <m:mcJc m:val="center"/>
                                    </m:mcPr>
                                  </m:mc>
                                </m:mcs>
                                <m:ctrlPr>
                                  <a:rPr lang="en-US" sz="1600" i="1" dirty="0"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i="1" dirty="0">
                                      <a:solidFill>
                                        <a:prstClr val="black">
                                          <a:lumMod val="75000"/>
                                          <a:lumOff val="25000"/>
                                        </a:prstClr>
                                      </a:solidFill>
                                      <a:latin typeface="Cambria Math" panose="02040503050406030204" pitchFamily="18" charset="0"/>
                                      <a:cs typeface="Segoe UI" panose="020B0502040204020203" pitchFamily="34" charset="0"/>
                                    </a:rPr>
                                    <m:t>.</m:t>
                                  </m:r>
                                  <m:r>
                                    <a:rPr lang="en-US" sz="1600" i="1" dirty="0">
                                      <a:solidFill>
                                        <a:prstClr val="black">
                                          <a:lumMod val="75000"/>
                                          <a:lumOff val="25000"/>
                                        </a:prstClr>
                                      </a:solidFill>
                                      <a:latin typeface="Cambria Math" panose="02040503050406030204" pitchFamily="18" charset="0"/>
                                      <a:cs typeface="Segoe UI" panose="020B0502040204020203" pitchFamily="34" charset="0"/>
                                    </a:rPr>
                                    <m:t>23</m:t>
                                  </m:r>
                                </m:e>
                              </m:mr>
                              <m:mr>
                                <m:e>
                                  <m:r>
                                    <a:rPr lang="en-US" sz="1600" i="1" dirty="0">
                                      <a:solidFill>
                                        <a:prstClr val="black">
                                          <a:lumMod val="75000"/>
                                          <a:lumOff val="25000"/>
                                        </a:prstClr>
                                      </a:solidFill>
                                      <a:latin typeface="Cambria Math" panose="02040503050406030204" pitchFamily="18" charset="0"/>
                                      <a:cs typeface="Segoe UI" panose="020B0502040204020203" pitchFamily="34" charset="0"/>
                                    </a:rPr>
                                    <m:t>.61</m:t>
                                  </m:r>
                                </m:e>
                              </m:mr>
                              <m:mr>
                                <m:e>
                                  <m:r>
                                    <a:rPr lang="en-US" sz="1600" i="1" dirty="0">
                                      <a:solidFill>
                                        <a:prstClr val="black">
                                          <a:lumMod val="75000"/>
                                          <a:lumOff val="25000"/>
                                        </a:prstClr>
                                      </a:solidFill>
                                      <a:latin typeface="Cambria Math" panose="02040503050406030204" pitchFamily="18" charset="0"/>
                                      <a:cs typeface="Segoe UI" panose="020B0502040204020203" pitchFamily="34" charset="0"/>
                                    </a:rPr>
                                    <m:t>.33</m:t>
                                  </m:r>
                                </m:e>
                              </m:mr>
                            </m:m>
                          </m:e>
                        </m:d>
                      </m:e>
                    </m:d>
                    <m:r>
                      <a:rPr lang="en-US" sz="2800" i="1" dirty="0" smtClean="0">
                        <a:solidFill>
                          <a:prstClr val="black">
                            <a:lumMod val="75000"/>
                            <a:lumOff val="25000"/>
                          </a:prstClr>
                        </a:solidFill>
                        <a:latin typeface="Cambria Math" panose="02040503050406030204" pitchFamily="18" charset="0"/>
                        <a:cs typeface="Segoe UI" panose="020B0502040204020203" pitchFamily="34" charset="0"/>
                      </a:rPr>
                      <m:t>=</m:t>
                    </m:r>
                  </m:oMath>
                </a14:m>
                <a:r>
                  <a:rPr lang="en-US" sz="1600" dirty="0">
                    <a:solidFill>
                      <a:prstClr val="black">
                        <a:lumMod val="75000"/>
                        <a:lumOff val="25000"/>
                      </a:prstClr>
                    </a:solidFill>
                    <a:latin typeface="Segoe UI" panose="020B0502040204020203" pitchFamily="34" charset="0"/>
                    <a:cs typeface="Segoe UI" panose="020B0502040204020203" pitchFamily="34" charset="0"/>
                  </a:rPr>
                  <a:t> </a:t>
                </a:r>
                <a14:m>
                  <m:oMath xmlns:m="http://schemas.openxmlformats.org/officeDocument/2006/math">
                    <m:d>
                      <m:dPr>
                        <m:begChr m:val="["/>
                        <m:endChr m:val="]"/>
                        <m:ctrlPr>
                          <a:rPr lang="en-US" sz="1600" i="1" dirty="0" smtClean="0">
                            <a:solidFill>
                              <a:prstClr val="black">
                                <a:lumMod val="75000"/>
                                <a:lumOff val="25000"/>
                              </a:prstClr>
                            </a:solidFill>
                            <a:latin typeface="Cambria Math" panose="02040503050406030204" pitchFamily="18" charset="0"/>
                            <a:cs typeface="Segoe UI" panose="020B0502040204020203" pitchFamily="34" charset="0"/>
                          </a:rPr>
                        </m:ctrlPr>
                      </m:dPr>
                      <m:e>
                        <m:m>
                          <m:mPr>
                            <m:mcs>
                              <m:mc>
                                <m:mcPr>
                                  <m:count m:val="8"/>
                                  <m:mcJc m:val="center"/>
                                </m:mcPr>
                              </m:mc>
                            </m:mcs>
                            <m:ctrlPr>
                              <a:rPr lang="en-US" sz="1600" i="1">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.237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.257</m:t>
                              </m:r>
                            </m:e>
                            <m:e>
                              <m:r>
                                <a:rPr lang="en-US" sz="1600" i="1">
                                  <a:solidFill>
                                    <a:prstClr val="black">
                                      <a:lumMod val="75000"/>
                                      <a:lumOff val="25000"/>
                                    </a:prstClr>
                                  </a:solidFill>
                                  <a:latin typeface="Cambria Math" panose="02040503050406030204" pitchFamily="18" charset="0"/>
                                  <a:cs typeface="Segoe UI" panose="020B0502040204020203" pitchFamily="34" charset="0"/>
                                </a:rPr>
                                <m:t>.380</m:t>
                              </m:r>
                            </m:e>
                            <m:e>
                              <m:r>
                                <a:rPr lang="en-US" sz="1600" i="1">
                                  <a:solidFill>
                                    <a:prstClr val="black">
                                      <a:lumMod val="75000"/>
                                      <a:lumOff val="25000"/>
                                    </a:prstClr>
                                  </a:solidFill>
                                  <a:latin typeface="Cambria Math" panose="02040503050406030204" pitchFamily="18" charset="0"/>
                                  <a:cs typeface="Segoe UI" panose="020B0502040204020203" pitchFamily="34" charset="0"/>
                                </a:rPr>
                                <m:t>.441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.473</m:t>
                              </m:r>
                            </m:e>
                            <m:e>
                              <m:r>
                                <a:rPr lang="en-US" sz="1600" i="1">
                                  <a:solidFill>
                                    <a:prstClr val="black">
                                      <a:lumMod val="75000"/>
                                      <a:lumOff val="25000"/>
                                    </a:prstClr>
                                  </a:solidFill>
                                  <a:latin typeface="Cambria Math" panose="02040503050406030204" pitchFamily="18" charset="0"/>
                                  <a:cs typeface="Segoe UI" panose="020B0502040204020203" pitchFamily="34" charset="0"/>
                                </a:rPr>
                                <m:t>.188</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.393</m:t>
                              </m:r>
                            </m:e>
                            <m:e>
                              <m:r>
                                <a:rPr lang="en-US" sz="1600" i="1">
                                  <a:solidFill>
                                    <a:prstClr val="black">
                                      <a:lumMod val="75000"/>
                                      <a:lumOff val="25000"/>
                                    </a:prstClr>
                                  </a:solidFill>
                                  <a:latin typeface="Cambria Math" panose="02040503050406030204" pitchFamily="18" charset="0"/>
                                  <a:cs typeface="Segoe UI" panose="020B0502040204020203" pitchFamily="34" charset="0"/>
                                </a:rPr>
                                <m:t>.426</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.629</m:t>
                              </m:r>
                            </m:e>
                            <m:e>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.021</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.337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.366</m:t>
                              </m:r>
                            </m:e>
                            <m:e>
                              <m:r>
                                <a:rPr lang="en-US" sz="1600" i="1">
                                  <a:solidFill>
                                    <a:prstClr val="black">
                                      <a:lumMod val="75000"/>
                                      <a:lumOff val="25000"/>
                                    </a:prstClr>
                                  </a:solidFill>
                                  <a:latin typeface="Cambria Math" panose="02040503050406030204" pitchFamily="18" charset="0"/>
                                  <a:cs typeface="Segoe UI" panose="020B0502040204020203" pitchFamily="34" charset="0"/>
                                </a:rPr>
                                <m:t>.541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.220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
                      </m:e>
                    </m:d>
                  </m:oMath>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12" name="TextBox 11">
                <a:extLst>
                  <a:ext uri="{FF2B5EF4-FFF2-40B4-BE49-F238E27FC236}">
                    <a16:creationId xmlns:a16="http://schemas.microsoft.com/office/drawing/2014/main" id="{A78F41AC-DE42-4BB6-AB94-688264EEB9C9}"/>
                  </a:ext>
                </a:extLst>
              </p:cNvPr>
              <p:cNvSpPr txBox="1">
                <a:spLocks noRot="1" noChangeAspect="1" noMove="1" noResize="1" noEditPoints="1" noAdjustHandles="1" noChangeArrowheads="1" noChangeShapeType="1" noTextEdit="1"/>
              </p:cNvSpPr>
              <p:nvPr/>
            </p:nvSpPr>
            <p:spPr>
              <a:xfrm>
                <a:off x="940046" y="3742767"/>
                <a:ext cx="10564382" cy="765438"/>
              </a:xfrm>
              <a:prstGeom prst="rect">
                <a:avLst/>
              </a:prstGeo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C2BEC3C-CA26-43F4-8A8E-3417F2D6EBF6}"/>
              </a:ext>
            </a:extLst>
          </p:cNvPr>
          <p:cNvPicPr>
            <a:picLocks noChangeAspect="1"/>
          </p:cNvPicPr>
          <p:nvPr/>
        </p:nvPicPr>
        <p:blipFill>
          <a:blip r:embed="rId3"/>
          <a:stretch>
            <a:fillRect/>
          </a:stretch>
        </p:blipFill>
        <p:spPr>
          <a:xfrm>
            <a:off x="2246128" y="4906853"/>
            <a:ext cx="7699744" cy="1583686"/>
          </a:xfrm>
          <a:prstGeom prst="rect">
            <a:avLst/>
          </a:prstGeom>
        </p:spPr>
      </p:pic>
    </p:spTree>
    <p:extLst>
      <p:ext uri="{BB962C8B-B14F-4D97-AF65-F5344CB8AC3E}">
        <p14:creationId xmlns:p14="http://schemas.microsoft.com/office/powerpoint/2010/main" val="23495215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ABF59-8565-4048-AEA0-42E0D094E869}"/>
              </a:ext>
            </a:extLst>
          </p:cNvPr>
          <p:cNvSpPr>
            <a:spLocks noGrp="1"/>
          </p:cNvSpPr>
          <p:nvPr>
            <p:ph type="title"/>
          </p:nvPr>
        </p:nvSpPr>
        <p:spPr/>
        <p:txBody>
          <a:bodyPr/>
          <a:lstStyle/>
          <a:p>
            <a:r>
              <a:rPr lang="en-US" dirty="0"/>
              <a:t>Alright, I’m going to save time</a:t>
            </a:r>
          </a:p>
        </p:txBody>
      </p:sp>
      <p:sp>
        <p:nvSpPr>
          <p:cNvPr id="6" name="Rectangle 2">
            <a:extLst>
              <a:ext uri="{FF2B5EF4-FFF2-40B4-BE49-F238E27FC236}">
                <a16:creationId xmlns:a16="http://schemas.microsoft.com/office/drawing/2014/main" id="{7623BB14-D9B8-4AF6-92DE-45B493B8B888}"/>
              </a:ext>
            </a:extLst>
          </p:cNvPr>
          <p:cNvSpPr>
            <a:spLocks noChangeArrowheads="1"/>
          </p:cNvSpPr>
          <p:nvPr/>
        </p:nvSpPr>
        <p:spPr bwMode="auto">
          <a:xfrm>
            <a:off x="911258" y="3079788"/>
            <a:ext cx="6779420" cy="2862322"/>
          </a:xfrm>
          <a:prstGeom prst="rect">
            <a:avLst/>
          </a:prstGeom>
          <a:solidFill>
            <a:srgbClr val="FFFFFF"/>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Extract the input columns, scale down by 255</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training_inputs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training_data.iloc</a:t>
            </a:r>
            <a:r>
              <a:rPr lang="en-US" altLang="en-US" sz="900" b="1" dirty="0">
                <a:solidFill>
                  <a:srgbClr val="000000"/>
                </a:solidFill>
                <a:latin typeface="Consolas" panose="020B0609020204030204" pitchFamily="49" charset="0"/>
              </a:rPr>
              <a:t>[:, 0:3].</a:t>
            </a:r>
            <a:r>
              <a:rPr lang="en-US" altLang="en-US" sz="900" b="1" dirty="0" err="1">
                <a:solidFill>
                  <a:srgbClr val="000000"/>
                </a:solidFill>
                <a:latin typeface="Consolas" panose="020B0609020204030204" pitchFamily="49" charset="0"/>
              </a:rPr>
              <a:t>values.transpose</a:t>
            </a:r>
            <a:r>
              <a:rPr lang="en-US" altLang="en-US" sz="900" b="1" dirty="0">
                <a:solidFill>
                  <a:srgbClr val="000000"/>
                </a:solidFill>
                <a:latin typeface="Consolas" panose="020B0609020204030204" pitchFamily="49" charset="0"/>
              </a:rPr>
              <a:t>() / 255</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Build neural network with weights and biases</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middle_weights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(3, 3)</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output_weights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(2, 3)</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middle_bias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(3, 1)</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output_bias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(2, 1)</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Activation functions</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def </a:t>
            </a:r>
            <a:r>
              <a:rPr lang="en-US" altLang="en-US" sz="900" b="1" dirty="0" err="1">
                <a:solidFill>
                  <a:srgbClr val="000000"/>
                </a:solidFill>
                <a:latin typeface="Consolas" panose="020B0609020204030204" pitchFamily="49" charset="0"/>
              </a:rPr>
              <a:t>relu</a:t>
            </a:r>
            <a:r>
              <a:rPr lang="en-US" altLang="en-US" sz="900" b="1" dirty="0">
                <a:solidFill>
                  <a:srgbClr val="000000"/>
                </a:solidFill>
                <a:latin typeface="Consolas" panose="020B0609020204030204" pitchFamily="49" charset="0"/>
              </a:rPr>
              <a:t>(x):</a:t>
            </a: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return </a:t>
            </a:r>
            <a:r>
              <a:rPr lang="en-US" altLang="en-US" sz="900" b="1" dirty="0" err="1">
                <a:solidFill>
                  <a:srgbClr val="000000"/>
                </a:solidFill>
                <a:latin typeface="Consolas" panose="020B0609020204030204" pitchFamily="49" charset="0"/>
              </a:rPr>
              <a:t>np.maximum</a:t>
            </a:r>
            <a:r>
              <a:rPr lang="en-US" altLang="en-US" sz="900" b="1" dirty="0">
                <a:solidFill>
                  <a:srgbClr val="000000"/>
                </a:solidFill>
                <a:latin typeface="Consolas" panose="020B0609020204030204" pitchFamily="49" charset="0"/>
              </a:rPr>
              <a:t>(x, 0)</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def </a:t>
            </a:r>
            <a:r>
              <a:rPr lang="en-US" altLang="en-US" sz="900" b="1" dirty="0" err="1">
                <a:solidFill>
                  <a:srgbClr val="000000"/>
                </a:solidFill>
                <a:latin typeface="Consolas" panose="020B0609020204030204" pitchFamily="49" charset="0"/>
              </a:rPr>
              <a:t>softmax</a:t>
            </a:r>
            <a:r>
              <a:rPr lang="en-US" altLang="en-US" sz="900" b="1" dirty="0">
                <a:solidFill>
                  <a:srgbClr val="000000"/>
                </a:solidFill>
                <a:latin typeface="Consolas" panose="020B0609020204030204" pitchFamily="49" charset="0"/>
              </a:rPr>
              <a:t>(x):</a:t>
            </a: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return </a:t>
            </a:r>
            <a:r>
              <a:rPr lang="en-US" altLang="en-US" sz="900" b="1" dirty="0" err="1">
                <a:solidFill>
                  <a:srgbClr val="000000"/>
                </a:solidFill>
                <a:latin typeface="Consolas" panose="020B0609020204030204" pitchFamily="49" charset="0"/>
              </a:rPr>
              <a:t>special.softmax</a:t>
            </a:r>
            <a:r>
              <a:rPr lang="en-US" altLang="en-US" sz="900" b="1" dirty="0">
                <a:solidFill>
                  <a:srgbClr val="000000"/>
                </a:solidFill>
                <a:latin typeface="Consolas" panose="020B0609020204030204" pitchFamily="49" charset="0"/>
              </a:rPr>
              <a:t>(x, axis=0)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latin typeface="Arial" panose="020B0604020202020204" pitchFamily="34" charset="0"/>
              </a:rPr>
              <a:t> </a:t>
            </a:r>
            <a:r>
              <a:rPr lang="en-US" altLang="en-US" sz="900" b="1" dirty="0" err="1">
                <a:latin typeface="Arial" panose="020B0604020202020204" pitchFamily="34" charset="0"/>
              </a:rPr>
              <a:t>training_outputs</a:t>
            </a:r>
            <a:r>
              <a:rPr lang="en-US" altLang="en-US" sz="900" b="1" dirty="0">
                <a:latin typeface="Arial" panose="020B0604020202020204" pitchFamily="34" charset="0"/>
              </a:rPr>
              <a:t> = </a:t>
            </a:r>
            <a:r>
              <a:rPr lang="en-US" altLang="en-US" sz="900" b="1" dirty="0" err="1">
                <a:latin typeface="Arial" panose="020B0604020202020204" pitchFamily="34" charset="0"/>
              </a:rPr>
              <a:t>softmax</a:t>
            </a:r>
            <a:r>
              <a:rPr lang="en-US" altLang="en-US" sz="900" b="1" dirty="0">
                <a:latin typeface="Arial" panose="020B0604020202020204" pitchFamily="34" charset="0"/>
              </a:rPr>
              <a:t>(</a:t>
            </a:r>
            <a:r>
              <a:rPr lang="en-US" altLang="en-US" sz="900" b="1" dirty="0" err="1">
                <a:latin typeface="Arial" panose="020B0604020202020204" pitchFamily="34" charset="0"/>
              </a:rPr>
              <a:t>output_bias</a:t>
            </a:r>
            <a:r>
              <a:rPr lang="en-US" altLang="en-US" sz="900" b="1" dirty="0">
                <a:latin typeface="Arial" panose="020B0604020202020204" pitchFamily="34" charset="0"/>
              </a:rPr>
              <a:t> + output_weights.dot(</a:t>
            </a:r>
            <a:r>
              <a:rPr lang="en-US" altLang="en-US" sz="900" b="1" dirty="0" err="1">
                <a:latin typeface="Arial" panose="020B0604020202020204" pitchFamily="34" charset="0"/>
              </a:rPr>
              <a:t>relu</a:t>
            </a:r>
            <a:r>
              <a:rPr lang="en-US" altLang="en-US" sz="900" b="1" dirty="0">
                <a:latin typeface="Arial" panose="020B0604020202020204" pitchFamily="34" charset="0"/>
              </a:rPr>
              <a:t>(</a:t>
            </a:r>
            <a:r>
              <a:rPr lang="en-US" altLang="en-US" sz="900" b="1" dirty="0" err="1">
                <a:latin typeface="Arial" panose="020B0604020202020204" pitchFamily="34" charset="0"/>
              </a:rPr>
              <a:t>middle_bias</a:t>
            </a:r>
            <a:r>
              <a:rPr lang="en-US" altLang="en-US" sz="900" b="1" dirty="0">
                <a:latin typeface="Arial" panose="020B0604020202020204" pitchFamily="34" charset="0"/>
              </a:rPr>
              <a:t> + middle_weights.dot(</a:t>
            </a:r>
            <a:r>
              <a:rPr lang="en-US" altLang="en-US" sz="900" b="1" dirty="0" err="1">
                <a:latin typeface="Arial" panose="020B0604020202020204" pitchFamily="34" charset="0"/>
              </a:rPr>
              <a:t>training_inputs</a:t>
            </a:r>
            <a:r>
              <a:rPr lang="en-US" altLang="en-US" sz="900" b="1" dirty="0">
                <a:latin typeface="Arial" panose="020B0604020202020204" pitchFamily="34" charset="0"/>
              </a:rPr>
              <a:t>))))</a:t>
            </a:r>
            <a:endParaRPr kumimoji="0" lang="en-US" altLang="en-US" sz="900" b="1" i="0" u="none" strike="noStrike" cap="none" normalizeH="0" baseline="0" dirty="0">
              <a:ln>
                <a:noFill/>
              </a:ln>
              <a:solidFill>
                <a:schemeClr val="tx1"/>
              </a:solidFill>
              <a:effectLst/>
              <a:latin typeface="Arial" panose="020B0604020202020204" pitchFamily="34" charset="0"/>
            </a:endParaRPr>
          </a:p>
        </p:txBody>
      </p:sp>
      <p:sp>
        <p:nvSpPr>
          <p:cNvPr id="7" name="Content Placeholder 2">
            <a:extLst>
              <a:ext uri="{FF2B5EF4-FFF2-40B4-BE49-F238E27FC236}">
                <a16:creationId xmlns:a16="http://schemas.microsoft.com/office/drawing/2014/main" id="{DAFCB1CA-7760-416B-AA81-2BC93B026208}"/>
              </a:ext>
            </a:extLst>
          </p:cNvPr>
          <p:cNvSpPr>
            <a:spLocks noGrp="1"/>
          </p:cNvSpPr>
          <p:nvPr>
            <p:ph sz="quarter" idx="10"/>
          </p:nvPr>
        </p:nvSpPr>
        <p:spPr>
          <a:xfrm>
            <a:off x="539496" y="1435609"/>
            <a:ext cx="10964932" cy="1296706"/>
          </a:xfrm>
        </p:spPr>
        <p:txBody>
          <a:bodyPr>
            <a:normAutofit lnSpcReduction="10000"/>
          </a:bodyPr>
          <a:lstStyle/>
          <a:p>
            <a:r>
              <a:rPr lang="en-US" dirty="0"/>
              <a:t>7) Okay, I’m lazy and I want to get to the end result. </a:t>
            </a:r>
          </a:p>
          <a:p>
            <a:r>
              <a:rPr lang="en-US" dirty="0"/>
              <a:t>Here is what we are getting at. This is how you build the entire neural network with NumPy:</a:t>
            </a:r>
          </a:p>
          <a:p>
            <a:endParaRPr lang="en-US" dirty="0"/>
          </a:p>
          <a:p>
            <a:endParaRPr lang="en-US" dirty="0"/>
          </a:p>
        </p:txBody>
      </p:sp>
      <p:sp>
        <p:nvSpPr>
          <p:cNvPr id="12" name="Rectangle 11">
            <a:extLst>
              <a:ext uri="{FF2B5EF4-FFF2-40B4-BE49-F238E27FC236}">
                <a16:creationId xmlns:a16="http://schemas.microsoft.com/office/drawing/2014/main" id="{86B878AC-B2D0-4DBF-BC28-6B15A853B889}"/>
              </a:ext>
            </a:extLst>
          </p:cNvPr>
          <p:cNvSpPr/>
          <p:nvPr/>
        </p:nvSpPr>
        <p:spPr>
          <a:xfrm>
            <a:off x="911258" y="5695450"/>
            <a:ext cx="6686029" cy="2923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5FA3E7E3-5EED-400E-A94E-945CE36D04F1}"/>
              </a:ext>
            </a:extLst>
          </p:cNvPr>
          <p:cNvCxnSpPr/>
          <p:nvPr/>
        </p:nvCxnSpPr>
        <p:spPr>
          <a:xfrm flipH="1">
            <a:off x="8488990" y="5157105"/>
            <a:ext cx="515679" cy="7442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9AD587C-5206-47C0-8A82-3E08A7FA177A}"/>
              </a:ext>
            </a:extLst>
          </p:cNvPr>
          <p:cNvSpPr txBox="1"/>
          <p:nvPr/>
        </p:nvSpPr>
        <p:spPr>
          <a:xfrm>
            <a:off x="8861128" y="4781050"/>
            <a:ext cx="2110563" cy="914400"/>
          </a:xfrm>
          <a:prstGeom prst="rect">
            <a:avLst/>
          </a:prstGeom>
        </p:spPr>
        <p:txBody>
          <a:bodyPr vert="horz" wrap="non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The neural network!</a:t>
            </a:r>
          </a:p>
        </p:txBody>
      </p:sp>
      <p:sp>
        <p:nvSpPr>
          <p:cNvPr id="4" name="Rectangle 2">
            <a:extLst>
              <a:ext uri="{FF2B5EF4-FFF2-40B4-BE49-F238E27FC236}">
                <a16:creationId xmlns:a16="http://schemas.microsoft.com/office/drawing/2014/main" id="{CBF44B41-18D1-4B5A-923F-0778783333C4}"/>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onsolas" panose="020B0609020204030204" pitchFamily="49" charset="0"/>
              </a:rPr>
              <a:t>training_outputs = softmax(output_bias + output_weights.dot(relu(middle_bias + middle_weights.dot(training_inputs))))</a:t>
            </a:r>
            <a:br>
              <a:rPr kumimoji="0" lang="en-US" altLang="en-US" sz="900" b="0" i="0" u="none" strike="noStrike" cap="none" normalizeH="0" baseline="0">
                <a:ln>
                  <a:noFill/>
                </a:ln>
                <a:solidFill>
                  <a:srgbClr val="000000"/>
                </a:solidFill>
                <a:effectLst/>
                <a:latin typeface="Consolas" panose="020B0609020204030204" pitchFamily="49"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4269751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ABF59-8565-4048-AEA0-42E0D094E869}"/>
              </a:ext>
            </a:extLst>
          </p:cNvPr>
          <p:cNvSpPr>
            <a:spLocks noGrp="1"/>
          </p:cNvSpPr>
          <p:nvPr>
            <p:ph type="title"/>
          </p:nvPr>
        </p:nvSpPr>
        <p:spPr/>
        <p:txBody>
          <a:bodyPr>
            <a:normAutofit/>
          </a:bodyPr>
          <a:lstStyle/>
          <a:p>
            <a:r>
              <a:rPr lang="en-US" dirty="0"/>
              <a:t>Alright, I’m going to save time</a:t>
            </a:r>
          </a:p>
        </p:txBody>
      </p:sp>
      <p:sp>
        <p:nvSpPr>
          <p:cNvPr id="6" name="Rectangle 2">
            <a:extLst>
              <a:ext uri="{FF2B5EF4-FFF2-40B4-BE49-F238E27FC236}">
                <a16:creationId xmlns:a16="http://schemas.microsoft.com/office/drawing/2014/main" id="{7623BB14-D9B8-4AF6-92DE-45B493B8B888}"/>
              </a:ext>
            </a:extLst>
          </p:cNvPr>
          <p:cNvSpPr>
            <a:spLocks noChangeArrowheads="1"/>
          </p:cNvSpPr>
          <p:nvPr/>
        </p:nvSpPr>
        <p:spPr bwMode="auto">
          <a:xfrm>
            <a:off x="521207" y="1719964"/>
            <a:ext cx="10209846"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1200" b="1" dirty="0">
                <a:solidFill>
                  <a:srgbClr val="000000"/>
                </a:solidFill>
                <a:latin typeface="Consolas" panose="020B0609020204030204" pitchFamily="49" charset="0"/>
              </a:rPr>
              <a:t> </a:t>
            </a:r>
            <a:r>
              <a:rPr lang="en-US" altLang="en-US" sz="1200" b="1" dirty="0" err="1">
                <a:solidFill>
                  <a:srgbClr val="000000"/>
                </a:solidFill>
                <a:latin typeface="Consolas" panose="020B0609020204030204" pitchFamily="49" charset="0"/>
              </a:rPr>
              <a:t>training_outputs</a:t>
            </a:r>
            <a:r>
              <a:rPr lang="en-US" altLang="en-US" sz="1200" b="1" dirty="0">
                <a:solidFill>
                  <a:srgbClr val="000000"/>
                </a:solidFill>
                <a:latin typeface="Consolas" panose="020B0609020204030204" pitchFamily="49" charset="0"/>
              </a:rPr>
              <a:t> = </a:t>
            </a:r>
            <a:r>
              <a:rPr lang="en-US" altLang="en-US" sz="1200" b="1" dirty="0" err="1">
                <a:solidFill>
                  <a:srgbClr val="000000"/>
                </a:solidFill>
                <a:latin typeface="Consolas" panose="020B0609020204030204" pitchFamily="49" charset="0"/>
              </a:rPr>
              <a:t>softmax</a:t>
            </a:r>
            <a:r>
              <a:rPr lang="en-US" altLang="en-US" sz="1200" b="1" dirty="0">
                <a:solidFill>
                  <a:srgbClr val="000000"/>
                </a:solidFill>
                <a:latin typeface="Consolas" panose="020B0609020204030204" pitchFamily="49" charset="0"/>
              </a:rPr>
              <a:t>(</a:t>
            </a:r>
            <a:r>
              <a:rPr lang="en-US" altLang="en-US" sz="1200" b="1" dirty="0" err="1">
                <a:solidFill>
                  <a:srgbClr val="000000"/>
                </a:solidFill>
                <a:latin typeface="Consolas" panose="020B0609020204030204" pitchFamily="49" charset="0"/>
              </a:rPr>
              <a:t>output_bias</a:t>
            </a:r>
            <a:r>
              <a:rPr lang="en-US" altLang="en-US" sz="1200" b="1" dirty="0">
                <a:solidFill>
                  <a:srgbClr val="000000"/>
                </a:solidFill>
                <a:latin typeface="Consolas" panose="020B0609020204030204" pitchFamily="49" charset="0"/>
              </a:rPr>
              <a:t> + output_weights.dot(</a:t>
            </a:r>
            <a:r>
              <a:rPr lang="en-US" altLang="en-US" sz="1200" b="1" dirty="0" err="1">
                <a:solidFill>
                  <a:srgbClr val="000000"/>
                </a:solidFill>
                <a:latin typeface="Consolas" panose="020B0609020204030204" pitchFamily="49" charset="0"/>
              </a:rPr>
              <a:t>relu</a:t>
            </a:r>
            <a:r>
              <a:rPr lang="en-US" altLang="en-US" sz="1200" b="1" dirty="0">
                <a:solidFill>
                  <a:srgbClr val="000000"/>
                </a:solidFill>
                <a:latin typeface="Consolas" panose="020B0609020204030204" pitchFamily="49" charset="0"/>
              </a:rPr>
              <a:t>(</a:t>
            </a:r>
            <a:r>
              <a:rPr lang="en-US" altLang="en-US" sz="1200" b="1" dirty="0" err="1">
                <a:solidFill>
                  <a:srgbClr val="000000"/>
                </a:solidFill>
                <a:latin typeface="Consolas" panose="020B0609020204030204" pitchFamily="49" charset="0"/>
              </a:rPr>
              <a:t>middle_bias</a:t>
            </a:r>
            <a:r>
              <a:rPr lang="en-US" altLang="en-US" sz="1200" b="1" dirty="0">
                <a:solidFill>
                  <a:srgbClr val="000000"/>
                </a:solidFill>
                <a:latin typeface="Consolas" panose="020B0609020204030204" pitchFamily="49" charset="0"/>
              </a:rPr>
              <a:t> + middle_weights.dot(</a:t>
            </a:r>
            <a:r>
              <a:rPr lang="en-US" altLang="en-US" sz="1200" b="1" dirty="0" err="1">
                <a:solidFill>
                  <a:srgbClr val="000000"/>
                </a:solidFill>
                <a:latin typeface="Consolas" panose="020B0609020204030204" pitchFamily="49" charset="0"/>
              </a:rPr>
              <a:t>training_inputs</a:t>
            </a:r>
            <a:r>
              <a:rPr lang="en-US" altLang="en-US" sz="1200" b="1" dirty="0">
                <a:solidFill>
                  <a:srgbClr val="000000"/>
                </a:solidFill>
                <a:latin typeface="Consolas" panose="020B0609020204030204" pitchFamily="49" charset="0"/>
              </a:rPr>
              <a:t>))))</a:t>
            </a:r>
          </a:p>
        </p:txBody>
      </p:sp>
      <p:sp>
        <p:nvSpPr>
          <p:cNvPr id="8" name="Content Placeholder 2">
            <a:extLst>
              <a:ext uri="{FF2B5EF4-FFF2-40B4-BE49-F238E27FC236}">
                <a16:creationId xmlns:a16="http://schemas.microsoft.com/office/drawing/2014/main" id="{068F2921-3C8E-461C-8586-E1E7121C2A27}"/>
              </a:ext>
            </a:extLst>
          </p:cNvPr>
          <p:cNvSpPr txBox="1">
            <a:spLocks/>
          </p:cNvSpPr>
          <p:nvPr/>
        </p:nvSpPr>
        <p:spPr>
          <a:xfrm>
            <a:off x="400883" y="2628790"/>
            <a:ext cx="10964932" cy="291889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That beautiful, magical one line executes your input values, multiplies all the weights and adds all the biases for all three layers, applies each activation function, and outputs the recommendation matrix. </a:t>
            </a:r>
          </a:p>
          <a:p>
            <a:pPr marL="285750" indent="-285750">
              <a:buFont typeface="Arial" panose="020B0604020202020204" pitchFamily="34" charset="0"/>
              <a:buChar char="•"/>
            </a:pPr>
            <a:r>
              <a:rPr lang="en-US" dirty="0"/>
              <a:t>For millions of iterations, we will loop a hill-climbing algorithm randomly adjusting the weights to minimize loss. </a:t>
            </a:r>
          </a:p>
          <a:p>
            <a:pPr marL="285750" indent="-285750">
              <a:buFont typeface="Arial" panose="020B0604020202020204" pitchFamily="34" charset="0"/>
              <a:buChar char="•"/>
            </a:pPr>
            <a:r>
              <a:rPr lang="en-US" dirty="0"/>
              <a:t>If we are lucky, we will get a good weight configuration that predicts the right outputs for new colors.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91576677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Demo: Training a Neural Network</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extLst>
              <a:ext uri="{28A0092B-C50C-407E-A947-70E740481C1C}">
                <a14:useLocalDpi xmlns:a14="http://schemas.microsoft.com/office/drawing/2010/main" val="0"/>
              </a:ext>
            </a:extLst>
          </a:blip>
          <a:srcRect b="1559"/>
          <a:stretch>
            <a:fillRect/>
          </a:stretch>
        </p:blipFill>
        <p:spPr>
          <a:xfrm>
            <a:off x="2135486" y="2304136"/>
            <a:ext cx="7921027" cy="262297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832524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3" name="object 3"/>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679097" y="1552599"/>
            <a:ext cx="522076" cy="522076"/>
          </a:xfrm>
          <a:custGeom>
            <a:avLst/>
            <a:gdLst/>
            <a:ahLst/>
            <a:cxnLst/>
            <a:rect l="l" t="t" r="r" b="b"/>
            <a:pathLst>
              <a:path w="431800" h="431800">
                <a:moveTo>
                  <a:pt x="431800" y="0"/>
                </a:moveTo>
                <a:lnTo>
                  <a:pt x="0" y="431800"/>
                </a:lnTo>
              </a:path>
            </a:pathLst>
          </a:custGeom>
          <a:ln w="29112">
            <a:solidFill>
              <a:srgbClr val="FF3333"/>
            </a:solidFill>
          </a:ln>
        </p:spPr>
        <p:txBody>
          <a:bodyPr wrap="square" lIns="0" tIns="0" rIns="0" bIns="0" rtlCol="0"/>
          <a:lstStyle/>
          <a:p>
            <a:endParaRPr sz="2176"/>
          </a:p>
        </p:txBody>
      </p:sp>
      <p:sp>
        <p:nvSpPr>
          <p:cNvPr id="4" name="object 4"/>
          <p:cNvSpPr/>
          <p:nvPr/>
        </p:nvSpPr>
        <p:spPr>
          <a:xfrm>
            <a:off x="3537828" y="2017860"/>
            <a:ext cx="198082" cy="198082"/>
          </a:xfrm>
          <a:custGeom>
            <a:avLst/>
            <a:gdLst/>
            <a:ahLst/>
            <a:cxnLst/>
            <a:rect l="l" t="t" r="r" b="b"/>
            <a:pathLst>
              <a:path w="163830" h="163830">
                <a:moveTo>
                  <a:pt x="81280" y="0"/>
                </a:moveTo>
                <a:lnTo>
                  <a:pt x="0" y="163829"/>
                </a:lnTo>
                <a:lnTo>
                  <a:pt x="163830" y="82550"/>
                </a:lnTo>
                <a:lnTo>
                  <a:pt x="81280" y="0"/>
                </a:lnTo>
                <a:close/>
              </a:path>
            </a:pathLst>
          </a:custGeom>
          <a:solidFill>
            <a:srgbClr val="FF3333"/>
          </a:solidFill>
        </p:spPr>
        <p:txBody>
          <a:bodyPr wrap="square" lIns="0" tIns="0" rIns="0" bIns="0" rtlCol="0"/>
          <a:lstStyle/>
          <a:p>
            <a:endParaRPr sz="2176"/>
          </a:p>
        </p:txBody>
      </p:sp>
      <p:sp>
        <p:nvSpPr>
          <p:cNvPr id="5" name="object 5"/>
          <p:cNvSpPr/>
          <p:nvPr/>
        </p:nvSpPr>
        <p:spPr>
          <a:xfrm>
            <a:off x="4975073" y="1663156"/>
            <a:ext cx="102880" cy="2453755"/>
          </a:xfrm>
          <a:custGeom>
            <a:avLst/>
            <a:gdLst/>
            <a:ahLst/>
            <a:cxnLst/>
            <a:rect l="l" t="t" r="r" b="b"/>
            <a:pathLst>
              <a:path w="85089" h="2029460">
                <a:moveTo>
                  <a:pt x="0" y="0"/>
                </a:moveTo>
                <a:lnTo>
                  <a:pt x="85089" y="2029460"/>
                </a:lnTo>
              </a:path>
            </a:pathLst>
          </a:custGeom>
          <a:ln w="29112">
            <a:solidFill>
              <a:srgbClr val="FF3333"/>
            </a:solidFill>
          </a:ln>
        </p:spPr>
        <p:txBody>
          <a:bodyPr wrap="square" lIns="0" tIns="0" rIns="0" bIns="0" rtlCol="0"/>
          <a:lstStyle/>
          <a:p>
            <a:endParaRPr sz="2176"/>
          </a:p>
        </p:txBody>
      </p:sp>
      <p:sp>
        <p:nvSpPr>
          <p:cNvPr id="6" name="object 6"/>
          <p:cNvSpPr/>
          <p:nvPr/>
        </p:nvSpPr>
        <p:spPr>
          <a:xfrm>
            <a:off x="5007319" y="4104627"/>
            <a:ext cx="139732" cy="211901"/>
          </a:xfrm>
          <a:custGeom>
            <a:avLst/>
            <a:gdLst/>
            <a:ahLst/>
            <a:cxnLst/>
            <a:rect l="l" t="t" r="r" b="b"/>
            <a:pathLst>
              <a:path w="115570" h="175260">
                <a:moveTo>
                  <a:pt x="115569" y="0"/>
                </a:moveTo>
                <a:lnTo>
                  <a:pt x="0" y="5080"/>
                </a:lnTo>
                <a:lnTo>
                  <a:pt x="64769" y="175260"/>
                </a:lnTo>
                <a:lnTo>
                  <a:pt x="115569" y="0"/>
                </a:lnTo>
                <a:close/>
              </a:path>
            </a:pathLst>
          </a:custGeom>
          <a:solidFill>
            <a:srgbClr val="FF3333"/>
          </a:solidFill>
        </p:spPr>
        <p:txBody>
          <a:bodyPr wrap="square" lIns="0" tIns="0" rIns="0" bIns="0" rtlCol="0"/>
          <a:lstStyle/>
          <a:p>
            <a:endParaRPr sz="2176"/>
          </a:p>
        </p:txBody>
      </p:sp>
      <p:sp>
        <p:nvSpPr>
          <p:cNvPr id="7" name="object 7"/>
          <p:cNvSpPr/>
          <p:nvPr/>
        </p:nvSpPr>
        <p:spPr>
          <a:xfrm>
            <a:off x="5638416" y="1552599"/>
            <a:ext cx="1011905" cy="1924002"/>
          </a:xfrm>
          <a:custGeom>
            <a:avLst/>
            <a:gdLst/>
            <a:ahLst/>
            <a:cxnLst/>
            <a:rect l="l" t="t" r="r" b="b"/>
            <a:pathLst>
              <a:path w="836929" h="1591310">
                <a:moveTo>
                  <a:pt x="0" y="0"/>
                </a:moveTo>
                <a:lnTo>
                  <a:pt x="836930" y="1591309"/>
                </a:lnTo>
              </a:path>
            </a:pathLst>
          </a:custGeom>
          <a:ln w="29112">
            <a:solidFill>
              <a:srgbClr val="FF3333"/>
            </a:solidFill>
          </a:ln>
        </p:spPr>
        <p:txBody>
          <a:bodyPr wrap="square" lIns="0" tIns="0" rIns="0" bIns="0" rtlCol="0"/>
          <a:lstStyle/>
          <a:p>
            <a:endParaRPr sz="2176"/>
          </a:p>
        </p:txBody>
      </p:sp>
      <p:sp>
        <p:nvSpPr>
          <p:cNvPr id="8" name="object 8"/>
          <p:cNvSpPr/>
          <p:nvPr/>
        </p:nvSpPr>
        <p:spPr>
          <a:xfrm>
            <a:off x="6584293" y="3435141"/>
            <a:ext cx="159694" cy="218043"/>
          </a:xfrm>
          <a:custGeom>
            <a:avLst/>
            <a:gdLst/>
            <a:ahLst/>
            <a:cxnLst/>
            <a:rect l="l" t="t" r="r" b="b"/>
            <a:pathLst>
              <a:path w="132079" h="180339">
                <a:moveTo>
                  <a:pt x="102869" y="0"/>
                </a:moveTo>
                <a:lnTo>
                  <a:pt x="0" y="54609"/>
                </a:lnTo>
                <a:lnTo>
                  <a:pt x="132079" y="180339"/>
                </a:lnTo>
                <a:lnTo>
                  <a:pt x="102869" y="0"/>
                </a:lnTo>
                <a:close/>
              </a:path>
            </a:pathLst>
          </a:custGeom>
          <a:solidFill>
            <a:srgbClr val="FF3333"/>
          </a:solidFill>
        </p:spPr>
        <p:txBody>
          <a:bodyPr wrap="square" lIns="0" tIns="0" rIns="0" bIns="0" rtlCol="0"/>
          <a:lstStyle/>
          <a:p>
            <a:endParaRPr sz="2176"/>
          </a:p>
        </p:txBody>
      </p:sp>
      <p:sp>
        <p:nvSpPr>
          <p:cNvPr id="9" name="object 9"/>
          <p:cNvSpPr/>
          <p:nvPr/>
        </p:nvSpPr>
        <p:spPr>
          <a:xfrm>
            <a:off x="8734016" y="3100400"/>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10" name="object 10"/>
          <p:cNvSpPr/>
          <p:nvPr/>
        </p:nvSpPr>
        <p:spPr>
          <a:xfrm>
            <a:off x="8664918" y="5213270"/>
            <a:ext cx="139732" cy="208830"/>
          </a:xfrm>
          <a:custGeom>
            <a:avLst/>
            <a:gdLst/>
            <a:ahLst/>
            <a:cxnLst/>
            <a:rect l="l" t="t" r="r" b="b"/>
            <a:pathLst>
              <a:path w="115570" h="172720">
                <a:moveTo>
                  <a:pt x="115570" y="0"/>
                </a:moveTo>
                <a:lnTo>
                  <a:pt x="0" y="0"/>
                </a:lnTo>
                <a:lnTo>
                  <a:pt x="57150" y="172720"/>
                </a:lnTo>
                <a:lnTo>
                  <a:pt x="115570" y="0"/>
                </a:lnTo>
                <a:close/>
              </a:path>
            </a:pathLst>
          </a:custGeom>
          <a:solidFill>
            <a:srgbClr val="00CC00"/>
          </a:solidFill>
        </p:spPr>
        <p:txBody>
          <a:bodyPr wrap="square" lIns="0" tIns="0" rIns="0" bIns="0" rtlCol="0"/>
          <a:lstStyle/>
          <a:p>
            <a:endParaRPr sz="2176"/>
          </a:p>
        </p:txBody>
      </p:sp>
      <p:sp>
        <p:nvSpPr>
          <p:cNvPr id="11" name="object 11"/>
          <p:cNvSpPr txBox="1"/>
          <p:nvPr/>
        </p:nvSpPr>
        <p:spPr>
          <a:xfrm>
            <a:off x="3961632" y="1124189"/>
            <a:ext cx="2246460" cy="350340"/>
          </a:xfrm>
          <a:prstGeom prst="rect">
            <a:avLst/>
          </a:prstGeom>
        </p:spPr>
        <p:txBody>
          <a:bodyPr vert="horz" wrap="square" lIns="0" tIns="15355" rIns="0" bIns="0" rtlCol="0">
            <a:spAutoFit/>
          </a:bodyPr>
          <a:lstStyle/>
          <a:p>
            <a:pPr marL="15356">
              <a:spcBef>
                <a:spcPts val="121"/>
              </a:spcBef>
            </a:pPr>
            <a:r>
              <a:rPr sz="2176" spc="-6" dirty="0">
                <a:solidFill>
                  <a:srgbClr val="FF3333"/>
                </a:solidFill>
                <a:latin typeface="Arial"/>
                <a:cs typeface="Arial"/>
              </a:rPr>
              <a:t>LOCAL</a:t>
            </a:r>
            <a:r>
              <a:rPr sz="2176" spc="-181" dirty="0">
                <a:solidFill>
                  <a:srgbClr val="FF3333"/>
                </a:solidFill>
                <a:latin typeface="Arial"/>
                <a:cs typeface="Arial"/>
              </a:rPr>
              <a:t> </a:t>
            </a:r>
            <a:r>
              <a:rPr sz="2176" dirty="0">
                <a:solidFill>
                  <a:srgbClr val="FF3333"/>
                </a:solidFill>
                <a:latin typeface="Arial"/>
                <a:cs typeface="Arial"/>
              </a:rPr>
              <a:t>MINIMUM</a:t>
            </a:r>
            <a:endParaRPr sz="2176">
              <a:latin typeface="Arial"/>
              <a:cs typeface="Arial"/>
            </a:endParaRPr>
          </a:p>
        </p:txBody>
      </p:sp>
      <p:sp>
        <p:nvSpPr>
          <p:cNvPr id="12" name="object 12"/>
          <p:cNvSpPr txBox="1"/>
          <p:nvPr/>
        </p:nvSpPr>
        <p:spPr>
          <a:xfrm>
            <a:off x="7500998" y="2671990"/>
            <a:ext cx="2445310" cy="350340"/>
          </a:xfrm>
          <a:prstGeom prst="rect">
            <a:avLst/>
          </a:prstGeom>
        </p:spPr>
        <p:txBody>
          <a:bodyPr vert="horz" wrap="square" lIns="0" tIns="15355" rIns="0" bIns="0" rtlCol="0">
            <a:spAutoFit/>
          </a:bodyPr>
          <a:lstStyle/>
          <a:p>
            <a:pPr marL="15356">
              <a:spcBef>
                <a:spcPts val="121"/>
              </a:spcBef>
            </a:pPr>
            <a:r>
              <a:rPr sz="2176" spc="-6" dirty="0">
                <a:solidFill>
                  <a:srgbClr val="00CC00"/>
                </a:solidFill>
                <a:latin typeface="Arial"/>
                <a:cs typeface="Arial"/>
              </a:rPr>
              <a:t>GLOBAL</a:t>
            </a:r>
            <a:r>
              <a:rPr sz="2176" spc="-151" dirty="0">
                <a:solidFill>
                  <a:srgbClr val="00CC00"/>
                </a:solidFill>
                <a:latin typeface="Arial"/>
                <a:cs typeface="Arial"/>
              </a:rPr>
              <a:t> </a:t>
            </a:r>
            <a:r>
              <a:rPr sz="2176" spc="-6" dirty="0">
                <a:solidFill>
                  <a:srgbClr val="00CC00"/>
                </a:solidFill>
                <a:latin typeface="Arial"/>
                <a:cs typeface="Arial"/>
              </a:rPr>
              <a:t>MINIMUM</a:t>
            </a:r>
            <a:endParaRPr sz="2176">
              <a:latin typeface="Arial"/>
              <a:cs typeface="Arial"/>
            </a:endParaRPr>
          </a:p>
        </p:txBody>
      </p:sp>
      <p:sp>
        <p:nvSpPr>
          <p:cNvPr id="14" name="object 2">
            <a:extLst>
              <a:ext uri="{FF2B5EF4-FFF2-40B4-BE49-F238E27FC236}">
                <a16:creationId xmlns:a16="http://schemas.microsoft.com/office/drawing/2014/main" id="{DA087F1D-C769-466E-8169-AFFDD8116A1F}"/>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5" name="object 3">
            <a:extLst>
              <a:ext uri="{FF2B5EF4-FFF2-40B4-BE49-F238E27FC236}">
                <a16:creationId xmlns:a16="http://schemas.microsoft.com/office/drawing/2014/main" id="{58712151-BF4A-46DA-A7F1-C40686279279}"/>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080645" y="2768728"/>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080645" y="2768728"/>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412317" y="3210957"/>
            <a:ext cx="132054" cy="262573"/>
          </a:xfrm>
          <a:custGeom>
            <a:avLst/>
            <a:gdLst/>
            <a:ahLst/>
            <a:cxnLst/>
            <a:rect l="l" t="t" r="r" b="b"/>
            <a:pathLst>
              <a:path w="109220" h="217169">
                <a:moveTo>
                  <a:pt x="0" y="0"/>
                </a:moveTo>
                <a:lnTo>
                  <a:pt x="109219" y="217169"/>
                </a:lnTo>
              </a:path>
            </a:pathLst>
          </a:custGeom>
          <a:ln w="29112">
            <a:solidFill>
              <a:srgbClr val="CC0000"/>
            </a:solidFill>
          </a:ln>
        </p:spPr>
        <p:txBody>
          <a:bodyPr wrap="square" lIns="0" tIns="0" rIns="0" bIns="0" rtlCol="0"/>
          <a:lstStyle/>
          <a:p>
            <a:endParaRPr sz="2176"/>
          </a:p>
        </p:txBody>
      </p:sp>
      <p:sp>
        <p:nvSpPr>
          <p:cNvPr id="6" name="object 6"/>
          <p:cNvSpPr/>
          <p:nvPr/>
        </p:nvSpPr>
        <p:spPr>
          <a:xfrm>
            <a:off x="6476808" y="3435141"/>
            <a:ext cx="156621" cy="218043"/>
          </a:xfrm>
          <a:custGeom>
            <a:avLst/>
            <a:gdLst/>
            <a:ahLst/>
            <a:cxnLst/>
            <a:rect l="l" t="t" r="r" b="b"/>
            <a:pathLst>
              <a:path w="129539" h="180339">
                <a:moveTo>
                  <a:pt x="104139" y="0"/>
                </a:moveTo>
                <a:lnTo>
                  <a:pt x="0" y="50800"/>
                </a:lnTo>
                <a:lnTo>
                  <a:pt x="129539" y="180339"/>
                </a:lnTo>
                <a:lnTo>
                  <a:pt x="104139" y="0"/>
                </a:lnTo>
                <a:close/>
              </a:path>
            </a:pathLst>
          </a:custGeom>
          <a:solidFill>
            <a:srgbClr val="CC0000"/>
          </a:solidFill>
        </p:spPr>
        <p:txBody>
          <a:bodyPr wrap="square" lIns="0" tIns="0" rIns="0" bIns="0" rtlCol="0"/>
          <a:lstStyle/>
          <a:p>
            <a:endParaRPr sz="2176"/>
          </a:p>
        </p:txBody>
      </p:sp>
      <p:sp>
        <p:nvSpPr>
          <p:cNvPr id="7" name="object 7"/>
          <p:cNvSpPr/>
          <p:nvPr/>
        </p:nvSpPr>
        <p:spPr>
          <a:xfrm>
            <a:off x="6287940" y="2835667"/>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8" name="object 8"/>
          <p:cNvSpPr/>
          <p:nvPr/>
        </p:nvSpPr>
        <p:spPr>
          <a:xfrm>
            <a:off x="6287940" y="2835667"/>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10" name="object 2">
            <a:extLst>
              <a:ext uri="{FF2B5EF4-FFF2-40B4-BE49-F238E27FC236}">
                <a16:creationId xmlns:a16="http://schemas.microsoft.com/office/drawing/2014/main" id="{BA4182DC-CFA4-4D91-890A-EB02AFDF5833}"/>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1" name="object 3">
            <a:extLst>
              <a:ext uri="{FF2B5EF4-FFF2-40B4-BE49-F238E27FC236}">
                <a16:creationId xmlns:a16="http://schemas.microsoft.com/office/drawing/2014/main" id="{1BBF90AE-115B-41DF-9BAA-BDAB99EBFB2A}"/>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344754" y="3100399"/>
            <a:ext cx="442229" cy="442229"/>
          </a:xfrm>
          <a:custGeom>
            <a:avLst/>
            <a:gdLst/>
            <a:ahLst/>
            <a:cxnLst/>
            <a:rect l="l" t="t" r="r" b="b"/>
            <a:pathLst>
              <a:path w="365760" h="365760">
                <a:moveTo>
                  <a:pt x="182880" y="0"/>
                </a:moveTo>
                <a:lnTo>
                  <a:pt x="133614" y="6314"/>
                </a:lnTo>
                <a:lnTo>
                  <a:pt x="89746" y="24271"/>
                </a:lnTo>
                <a:lnTo>
                  <a:pt x="52863" y="52387"/>
                </a:lnTo>
                <a:lnTo>
                  <a:pt x="24553" y="89182"/>
                </a:lnTo>
                <a:lnTo>
                  <a:pt x="6402" y="133173"/>
                </a:lnTo>
                <a:lnTo>
                  <a:pt x="0" y="182880"/>
                </a:lnTo>
                <a:lnTo>
                  <a:pt x="6402" y="232586"/>
                </a:lnTo>
                <a:lnTo>
                  <a:pt x="24553" y="276577"/>
                </a:lnTo>
                <a:lnTo>
                  <a:pt x="52863" y="313372"/>
                </a:lnTo>
                <a:lnTo>
                  <a:pt x="89746" y="341488"/>
                </a:lnTo>
                <a:lnTo>
                  <a:pt x="133614"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6344754" y="3100399"/>
            <a:ext cx="442229" cy="442229"/>
          </a:xfrm>
          <a:custGeom>
            <a:avLst/>
            <a:gdLst/>
            <a:ahLst/>
            <a:cxnLst/>
            <a:rect l="l" t="t" r="r" b="b"/>
            <a:pathLst>
              <a:path w="365760"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614" y="359445"/>
                </a:lnTo>
                <a:lnTo>
                  <a:pt x="89746" y="341488"/>
                </a:lnTo>
                <a:lnTo>
                  <a:pt x="52863" y="313372"/>
                </a:lnTo>
                <a:lnTo>
                  <a:pt x="24553" y="276577"/>
                </a:lnTo>
                <a:lnTo>
                  <a:pt x="6402" y="232586"/>
                </a:lnTo>
                <a:lnTo>
                  <a:pt x="0" y="182880"/>
                </a:lnTo>
                <a:lnTo>
                  <a:pt x="6402" y="133173"/>
                </a:lnTo>
                <a:lnTo>
                  <a:pt x="24553" y="89182"/>
                </a:lnTo>
                <a:lnTo>
                  <a:pt x="52863" y="52387"/>
                </a:lnTo>
                <a:lnTo>
                  <a:pt x="89746" y="24271"/>
                </a:lnTo>
                <a:lnTo>
                  <a:pt x="133614"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552048" y="3167339"/>
            <a:ext cx="168907" cy="168139"/>
          </a:xfrm>
          <a:custGeom>
            <a:avLst/>
            <a:gdLst/>
            <a:ahLst/>
            <a:cxnLst/>
            <a:rect l="l" t="t" r="r" b="b"/>
            <a:pathLst>
              <a:path w="139700" h="139064">
                <a:moveTo>
                  <a:pt x="20181" y="0"/>
                </a:moveTo>
                <a:lnTo>
                  <a:pt x="0" y="9405"/>
                </a:lnTo>
                <a:lnTo>
                  <a:pt x="18176" y="10060"/>
                </a:lnTo>
                <a:lnTo>
                  <a:pt x="39687" y="16549"/>
                </a:lnTo>
                <a:lnTo>
                  <a:pt x="88900" y="51315"/>
                </a:lnTo>
                <a:lnTo>
                  <a:pt x="123031" y="100369"/>
                </a:lnTo>
                <a:lnTo>
                  <a:pt x="129539" y="138945"/>
                </a:lnTo>
                <a:lnTo>
                  <a:pt x="139481" y="119300"/>
                </a:lnTo>
                <a:lnTo>
                  <a:pt x="125075" y="64293"/>
                </a:lnTo>
                <a:lnTo>
                  <a:pt x="74830" y="14049"/>
                </a:lnTo>
                <a:lnTo>
                  <a:pt x="46196" y="1785"/>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6552048" y="3167339"/>
            <a:ext cx="168907" cy="168139"/>
          </a:xfrm>
          <a:custGeom>
            <a:avLst/>
            <a:gdLst/>
            <a:ahLst/>
            <a:cxnLst/>
            <a:rect l="l" t="t" r="r" b="b"/>
            <a:pathLst>
              <a:path w="139700" h="139064">
                <a:moveTo>
                  <a:pt x="0" y="9405"/>
                </a:moveTo>
                <a:lnTo>
                  <a:pt x="39687" y="16549"/>
                </a:lnTo>
                <a:lnTo>
                  <a:pt x="88900" y="51315"/>
                </a:lnTo>
                <a:lnTo>
                  <a:pt x="123031" y="100369"/>
                </a:lnTo>
                <a:lnTo>
                  <a:pt x="129539" y="138945"/>
                </a:lnTo>
                <a:lnTo>
                  <a:pt x="139481" y="119300"/>
                </a:lnTo>
                <a:lnTo>
                  <a:pt x="125075" y="64293"/>
                </a:lnTo>
                <a:lnTo>
                  <a:pt x="74830" y="14049"/>
                </a:lnTo>
                <a:lnTo>
                  <a:pt x="20181" y="0"/>
                </a:lnTo>
                <a:lnTo>
                  <a:pt x="0" y="9405"/>
                </a:lnTo>
                <a:close/>
              </a:path>
            </a:pathLst>
          </a:custGeom>
          <a:ln w="3175">
            <a:solidFill>
              <a:srgbClr val="FFFFFF"/>
            </a:solidFill>
          </a:ln>
        </p:spPr>
        <p:txBody>
          <a:bodyPr wrap="square" lIns="0" tIns="0" rIns="0" bIns="0" rtlCol="0"/>
          <a:lstStyle/>
          <a:p>
            <a:endParaRPr sz="2176"/>
          </a:p>
        </p:txBody>
      </p:sp>
      <p:sp>
        <p:nvSpPr>
          <p:cNvPr id="8" name="object 2">
            <a:extLst>
              <a:ext uri="{FF2B5EF4-FFF2-40B4-BE49-F238E27FC236}">
                <a16:creationId xmlns:a16="http://schemas.microsoft.com/office/drawing/2014/main" id="{7293E793-59EA-4ADC-ADCD-E49263789630}"/>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9" name="object 3">
            <a:extLst>
              <a:ext uri="{FF2B5EF4-FFF2-40B4-BE49-F238E27FC236}">
                <a16:creationId xmlns:a16="http://schemas.microsoft.com/office/drawing/2014/main" id="{347D3F55-B786-4DC1-83D0-DACE290255A0}"/>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Pretend you drew any straight line through the points. </a:t>
                </a:r>
              </a:p>
              <a:p>
                <a:pPr>
                  <a:spcAft>
                    <a:spcPts val="2000"/>
                  </a:spcAft>
                </a:pPr>
                <a:r>
                  <a:rPr lang="en-US" dirty="0">
                    <a:latin typeface="Segoe UI" panose="020B0502040204020203" pitchFamily="34" charset="0"/>
                    <a:cs typeface="Segoe UI" panose="020B0502040204020203" pitchFamily="34" charset="0"/>
                  </a:rPr>
                  <a:t>You will not be able to fit a perfect line, because the points do not exist on a straight line.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Machine learning models are never perfect, as real-world data is never perfect.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But you can fit a line to estimate a new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 for a given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value, even if there is an inevitable margin of error called </a:t>
                </a:r>
                <a:r>
                  <a:rPr lang="en-US" dirty="0">
                    <a:solidFill>
                      <a:srgbClr val="D24726"/>
                    </a:solidFill>
                    <a:latin typeface="Segoe UI Semibold" panose="020B0702040204020203" pitchFamily="34" charset="0"/>
                    <a:cs typeface="Segoe UI Semibold" panose="020B0702040204020203" pitchFamily="34" charset="0"/>
                  </a:rPr>
                  <a:t>loss</a:t>
                </a:r>
                <a:r>
                  <a:rPr lang="en-US" dirty="0">
                    <a:latin typeface="Segoe UI" panose="020B0502040204020203" pitchFamily="34" charset="0"/>
                    <a:cs typeface="Segoe UI" panose="020B0502040204020203" pitchFamily="34" charset="0"/>
                  </a:rPr>
                  <a:t>. </a:t>
                </a:r>
              </a:p>
              <a:p>
                <a:pPr>
                  <a:spcAft>
                    <a:spcPts val="2000"/>
                  </a:spcAft>
                </a:pPr>
                <a:r>
                  <a:rPr lang="en-US" dirty="0">
                    <a:latin typeface="Segoe UI" panose="020B0502040204020203" pitchFamily="34" charset="0"/>
                    <a:cs typeface="Segoe UI" panose="020B0502040204020203" pitchFamily="34" charset="0"/>
                  </a:rPr>
                  <a:t>Even if there is loss, it can be helpful in estimating predictions, such as how much  </a:t>
                </a:r>
                <a:r>
                  <a:rPr lang="en-US" b="1" i="1" dirty="0">
                    <a:latin typeface="Cambria Math" panose="02040503050406030204" pitchFamily="18" charset="0"/>
                    <a:cs typeface="Segoe UI" panose="020B0502040204020203" pitchFamily="34" charset="0"/>
                  </a:rPr>
                  <a:t>y</a:t>
                </a:r>
                <a:r>
                  <a:rPr lang="en-US" dirty="0">
                    <a:latin typeface="Segoe UI" panose="020B0502040204020203" pitchFamily="34" charset="0"/>
                    <a:cs typeface="Segoe UI" panose="020B0502040204020203" pitchFamily="34" charset="0"/>
                  </a:rPr>
                  <a:t>  growth there will be at </a:t>
                </a:r>
                <a:r>
                  <a:rPr lang="en-US" b="1" i="1" dirty="0">
                    <a:latin typeface="Cambria Math" panose="02040503050406030204" pitchFamily="18" charset="0"/>
                    <a:cs typeface="Segoe UI" panose="020B0502040204020203" pitchFamily="34" charset="0"/>
                  </a:rPr>
                  <a:t>x</a:t>
                </a:r>
                <a:r>
                  <a:rPr lang="en-US" dirty="0">
                    <a:latin typeface="Segoe UI" panose="020B0502040204020203" pitchFamily="34" charset="0"/>
                    <a:cs typeface="Segoe UI" panose="020B0502040204020203" pitchFamily="34" charset="0"/>
                  </a:rPr>
                  <a:t> time in the future. </a:t>
                </a: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r="-1647"/>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4"/>
              </a:rPr>
              <a:t>https://www.desmos.com/calculator/fmhotfn3qm</a:t>
            </a:r>
            <a:endParaRPr lang="en-US" sz="1400" dirty="0"/>
          </a:p>
          <a:p>
            <a:endParaRPr lang="en-US" sz="1400" dirty="0"/>
          </a:p>
        </p:txBody>
      </p:sp>
    </p:spTree>
    <p:extLst>
      <p:ext uri="{BB962C8B-B14F-4D97-AF65-F5344CB8AC3E}">
        <p14:creationId xmlns:p14="http://schemas.microsoft.com/office/powerpoint/2010/main" val="37849544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465660" cy="350340"/>
          </a:xfrm>
          <a:prstGeom prst="rect">
            <a:avLst/>
          </a:prstGeom>
        </p:spPr>
        <p:txBody>
          <a:bodyPr vert="horz" wrap="square" lIns="0" tIns="15355" rIns="0" bIns="0" rtlCol="0">
            <a:spAutoFit/>
          </a:bodyPr>
          <a:lstStyle/>
          <a:p>
            <a:pPr marL="15356">
              <a:spcBef>
                <a:spcPts val="121"/>
              </a:spcBef>
            </a:pPr>
            <a:r>
              <a:rPr sz="2176" spc="-12" dirty="0">
                <a:solidFill>
                  <a:srgbClr val="FF3333"/>
                </a:solidFill>
                <a:latin typeface="Arial"/>
                <a:cs typeface="Arial"/>
              </a:rPr>
              <a:t>Greedy algorithm gets</a:t>
            </a:r>
            <a:r>
              <a:rPr sz="2176" spc="-6" dirty="0">
                <a:solidFill>
                  <a:srgbClr val="FF3333"/>
                </a:solidFill>
                <a:latin typeface="Arial"/>
                <a:cs typeface="Arial"/>
              </a:rPr>
              <a:t> </a:t>
            </a:r>
            <a:r>
              <a:rPr sz="2176" dirty="0">
                <a:solidFill>
                  <a:srgbClr val="FF3333"/>
                </a:solidFill>
                <a:latin typeface="Arial"/>
                <a:cs typeface="Arial"/>
              </a:rPr>
              <a:t>stuck</a:t>
            </a:r>
            <a:endParaRPr sz="2176">
              <a:latin typeface="Arial"/>
              <a:cs typeface="Arial"/>
            </a:endParaRPr>
          </a:p>
        </p:txBody>
      </p:sp>
      <p:sp>
        <p:nvSpPr>
          <p:cNvPr id="9" name="object 2">
            <a:extLst>
              <a:ext uri="{FF2B5EF4-FFF2-40B4-BE49-F238E27FC236}">
                <a16:creationId xmlns:a16="http://schemas.microsoft.com/office/drawing/2014/main" id="{C155AC04-8FE6-4324-B680-35D7C7C7609A}"/>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DC3451D5-7340-4143-8C8A-C93D79301432}"/>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152415" cy="350340"/>
          </a:xfrm>
          <a:prstGeom prst="rect">
            <a:avLst/>
          </a:prstGeom>
        </p:spPr>
        <p:txBody>
          <a:bodyPr vert="horz" wrap="square" lIns="0" tIns="15355" rIns="0" bIns="0" rtlCol="0">
            <a:spAutoFit/>
          </a:bodyPr>
          <a:lstStyle/>
          <a:p>
            <a:pPr marL="15356">
              <a:spcBef>
                <a:spcPts val="121"/>
              </a:spcBef>
            </a:pPr>
            <a:r>
              <a:rPr sz="2176" spc="-18" dirty="0">
                <a:solidFill>
                  <a:srgbClr val="00CC00"/>
                </a:solidFill>
                <a:latin typeface="Arial"/>
                <a:cs typeface="Arial"/>
              </a:rPr>
              <a:t>We </a:t>
            </a:r>
            <a:r>
              <a:rPr sz="2176" spc="-12" dirty="0">
                <a:solidFill>
                  <a:srgbClr val="00CC00"/>
                </a:solidFill>
                <a:latin typeface="Arial"/>
                <a:cs typeface="Arial"/>
              </a:rPr>
              <a:t>really want </a:t>
            </a:r>
            <a:r>
              <a:rPr sz="2176" spc="-6" dirty="0">
                <a:solidFill>
                  <a:srgbClr val="00CC00"/>
                </a:solidFill>
                <a:latin typeface="Arial"/>
                <a:cs typeface="Arial"/>
              </a:rPr>
              <a:t>to be</a:t>
            </a:r>
            <a:r>
              <a:rPr sz="2176" spc="-24"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8734016" y="3091187"/>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9" name="object 9"/>
          <p:cNvSpPr/>
          <p:nvPr/>
        </p:nvSpPr>
        <p:spPr>
          <a:xfrm>
            <a:off x="8664918" y="5204057"/>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1" name="object 2">
            <a:extLst>
              <a:ext uri="{FF2B5EF4-FFF2-40B4-BE49-F238E27FC236}">
                <a16:creationId xmlns:a16="http://schemas.microsoft.com/office/drawing/2014/main" id="{557844A5-CC8E-4A42-A2A0-0CCBEFC8924A}"/>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3DFAE474-BBC1-4BCE-B024-6106BDDC0E4B}"/>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4821521" y="2473908"/>
            <a:ext cx="1643003" cy="350340"/>
          </a:xfrm>
          <a:prstGeom prst="rect">
            <a:avLst/>
          </a:prstGeom>
        </p:spPr>
        <p:txBody>
          <a:bodyPr vert="horz" wrap="square" lIns="0" tIns="15355" rIns="0" bIns="0" rtlCol="0">
            <a:spAutoFit/>
          </a:bodyPr>
          <a:lstStyle/>
          <a:p>
            <a:pPr marL="15356">
              <a:spcBef>
                <a:spcPts val="121"/>
              </a:spcBef>
            </a:pPr>
            <a:r>
              <a:rPr sz="2176" dirty="0">
                <a:solidFill>
                  <a:srgbClr val="00CC00"/>
                </a:solidFill>
                <a:latin typeface="Arial"/>
                <a:cs typeface="Arial"/>
              </a:rPr>
              <a:t>Or </a:t>
            </a:r>
            <a:r>
              <a:rPr sz="2176" spc="-12" dirty="0">
                <a:solidFill>
                  <a:srgbClr val="00CC00"/>
                </a:solidFill>
                <a:latin typeface="Arial"/>
                <a:cs typeface="Arial"/>
              </a:rPr>
              <a:t>even</a:t>
            </a:r>
            <a:r>
              <a:rPr sz="2176" spc="-97"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5085630" y="3100400"/>
            <a:ext cx="0" cy="1237625"/>
          </a:xfrm>
          <a:custGeom>
            <a:avLst/>
            <a:gdLst/>
            <a:ahLst/>
            <a:cxnLst/>
            <a:rect l="l" t="t" r="r" b="b"/>
            <a:pathLst>
              <a:path h="1023620">
                <a:moveTo>
                  <a:pt x="0" y="0"/>
                </a:moveTo>
                <a:lnTo>
                  <a:pt x="0" y="1023619"/>
                </a:lnTo>
              </a:path>
            </a:pathLst>
          </a:custGeom>
          <a:ln w="29112">
            <a:solidFill>
              <a:srgbClr val="00CC00"/>
            </a:solidFill>
          </a:ln>
        </p:spPr>
        <p:txBody>
          <a:bodyPr wrap="square" lIns="0" tIns="0" rIns="0" bIns="0" rtlCol="0"/>
          <a:lstStyle/>
          <a:p>
            <a:endParaRPr sz="2176"/>
          </a:p>
        </p:txBody>
      </p:sp>
      <p:sp>
        <p:nvSpPr>
          <p:cNvPr id="9" name="object 9"/>
          <p:cNvSpPr/>
          <p:nvPr/>
        </p:nvSpPr>
        <p:spPr>
          <a:xfrm>
            <a:off x="5016532" y="4328813"/>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1" name="object 2">
            <a:extLst>
              <a:ext uri="{FF2B5EF4-FFF2-40B4-BE49-F238E27FC236}">
                <a16:creationId xmlns:a16="http://schemas.microsoft.com/office/drawing/2014/main" id="{71D13447-8029-4B6A-A153-865D0B7333DD}"/>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3C4E0A28-60F3-4E33-B11D-8CE59BCC8198}"/>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37268" y="2367958"/>
            <a:ext cx="276469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How </a:t>
            </a:r>
            <a:r>
              <a:rPr sz="2176" spc="151" dirty="0">
                <a:solidFill>
                  <a:srgbClr val="0000FF"/>
                </a:solidFill>
                <a:latin typeface="Tahoma"/>
                <a:cs typeface="Tahoma"/>
              </a:rPr>
              <a:t>do </a:t>
            </a:r>
            <a:r>
              <a:rPr sz="2176" spc="175" dirty="0">
                <a:solidFill>
                  <a:srgbClr val="0000FF"/>
                </a:solidFill>
                <a:latin typeface="Tahoma"/>
                <a:cs typeface="Tahoma"/>
              </a:rPr>
              <a:t>we</a:t>
            </a:r>
            <a:r>
              <a:rPr sz="2176" spc="-345" dirty="0">
                <a:solidFill>
                  <a:srgbClr val="0000FF"/>
                </a:solidFill>
                <a:latin typeface="Tahoma"/>
                <a:cs typeface="Tahoma"/>
              </a:rPr>
              <a:t> </a:t>
            </a:r>
            <a:r>
              <a:rPr sz="2176" spc="169" dirty="0">
                <a:solidFill>
                  <a:srgbClr val="0000FF"/>
                </a:solidFill>
                <a:latin typeface="Tahoma"/>
                <a:cs typeface="Tahoma"/>
              </a:rPr>
              <a:t>escape?</a:t>
            </a:r>
            <a:endParaRPr sz="2176">
              <a:latin typeface="Tahoma"/>
              <a:cs typeface="Tahoma"/>
            </a:endParaRPr>
          </a:p>
        </p:txBody>
      </p:sp>
      <p:sp>
        <p:nvSpPr>
          <p:cNvPr id="9" name="object 2">
            <a:extLst>
              <a:ext uri="{FF2B5EF4-FFF2-40B4-BE49-F238E27FC236}">
                <a16:creationId xmlns:a16="http://schemas.microsoft.com/office/drawing/2014/main" id="{DD28BCCD-6372-456B-8912-1F047021CAF2}"/>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A9E8B506-D365-463D-9CFC-9FC42B95FE5E}"/>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6" y="2280434"/>
            <a:ext cx="4627717" cy="350340"/>
          </a:xfrm>
          <a:prstGeom prst="rect">
            <a:avLst/>
          </a:prstGeom>
        </p:spPr>
        <p:txBody>
          <a:bodyPr vert="horz" wrap="square" lIns="0" tIns="15355" rIns="0" bIns="0" rtlCol="0">
            <a:spAutoFit/>
          </a:bodyPr>
          <a:lstStyle/>
          <a:p>
            <a:pPr marL="15356">
              <a:spcBef>
                <a:spcPts val="121"/>
              </a:spcBef>
            </a:pPr>
            <a:r>
              <a:rPr sz="2176" spc="163" dirty="0">
                <a:solidFill>
                  <a:srgbClr val="0000FF"/>
                </a:solidFill>
                <a:latin typeface="Tahoma"/>
                <a:cs typeface="Tahoma"/>
              </a:rPr>
              <a:t>Make </a:t>
            </a:r>
            <a:r>
              <a:rPr sz="2176" spc="236" dirty="0">
                <a:solidFill>
                  <a:srgbClr val="0000FF"/>
                </a:solidFill>
                <a:latin typeface="Tahoma"/>
                <a:cs typeface="Tahoma"/>
              </a:rPr>
              <a:t>me</a:t>
            </a:r>
            <a:r>
              <a:rPr lang="en-US" sz="2176" spc="236" dirty="0">
                <a:solidFill>
                  <a:srgbClr val="0000FF"/>
                </a:solidFill>
                <a:latin typeface="Tahoma"/>
                <a:cs typeface="Tahoma"/>
              </a:rPr>
              <a:t> </a:t>
            </a:r>
            <a:r>
              <a:rPr sz="2176" b="1" spc="175" dirty="0">
                <a:solidFill>
                  <a:srgbClr val="0000FF"/>
                </a:solidFill>
                <a:latin typeface="Arial"/>
                <a:cs typeface="Arial"/>
              </a:rPr>
              <a:t>slightly </a:t>
            </a:r>
            <a:r>
              <a:rPr sz="2176" spc="151" dirty="0">
                <a:solidFill>
                  <a:srgbClr val="0000FF"/>
                </a:solidFill>
                <a:latin typeface="Tahoma"/>
                <a:cs typeface="Tahoma"/>
              </a:rPr>
              <a:t>less </a:t>
            </a:r>
            <a:r>
              <a:rPr sz="2176" spc="157" dirty="0">
                <a:solidFill>
                  <a:srgbClr val="0000FF"/>
                </a:solidFill>
                <a:latin typeface="Tahoma"/>
                <a:cs typeface="Tahoma"/>
              </a:rPr>
              <a:t>greedy!</a:t>
            </a:r>
            <a:endParaRPr sz="2176" dirty="0">
              <a:latin typeface="Tahoma"/>
              <a:cs typeface="Tahoma"/>
            </a:endParaRPr>
          </a:p>
        </p:txBody>
      </p:sp>
      <p:sp>
        <p:nvSpPr>
          <p:cNvPr id="9" name="object 2">
            <a:extLst>
              <a:ext uri="{FF2B5EF4-FFF2-40B4-BE49-F238E27FC236}">
                <a16:creationId xmlns:a16="http://schemas.microsoft.com/office/drawing/2014/main" id="{1E4B948C-1D95-44D7-B055-6254B2AB9DB4}"/>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6E8C8BFE-B36E-4201-BC2B-5C65EF4643DE}"/>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975850" y="3022088"/>
            <a:ext cx="442229" cy="442229"/>
          </a:xfrm>
          <a:custGeom>
            <a:avLst/>
            <a:gdLst/>
            <a:ahLst/>
            <a:cxnLst/>
            <a:rect l="l" t="t" r="r" b="b"/>
            <a:pathLst>
              <a:path w="365760" h="365760">
                <a:moveTo>
                  <a:pt x="182879" y="0"/>
                </a:moveTo>
                <a:lnTo>
                  <a:pt x="133614" y="6402"/>
                </a:lnTo>
                <a:lnTo>
                  <a:pt x="89746" y="24553"/>
                </a:lnTo>
                <a:lnTo>
                  <a:pt x="52863" y="52863"/>
                </a:lnTo>
                <a:lnTo>
                  <a:pt x="24553" y="89746"/>
                </a:lnTo>
                <a:lnTo>
                  <a:pt x="6402" y="133614"/>
                </a:lnTo>
                <a:lnTo>
                  <a:pt x="0" y="182880"/>
                </a:lnTo>
                <a:lnTo>
                  <a:pt x="6402" y="232586"/>
                </a:lnTo>
                <a:lnTo>
                  <a:pt x="24553" y="276577"/>
                </a:lnTo>
                <a:lnTo>
                  <a:pt x="52863" y="313372"/>
                </a:lnTo>
                <a:lnTo>
                  <a:pt x="89746" y="341488"/>
                </a:lnTo>
                <a:lnTo>
                  <a:pt x="133614" y="359445"/>
                </a:lnTo>
                <a:lnTo>
                  <a:pt x="182879" y="365760"/>
                </a:lnTo>
                <a:lnTo>
                  <a:pt x="232586" y="359445"/>
                </a:lnTo>
                <a:lnTo>
                  <a:pt x="276577" y="341488"/>
                </a:lnTo>
                <a:lnTo>
                  <a:pt x="313372" y="313372"/>
                </a:lnTo>
                <a:lnTo>
                  <a:pt x="341488" y="276577"/>
                </a:lnTo>
                <a:lnTo>
                  <a:pt x="359445" y="232586"/>
                </a:lnTo>
                <a:lnTo>
                  <a:pt x="365760" y="182880"/>
                </a:lnTo>
                <a:lnTo>
                  <a:pt x="359445" y="133614"/>
                </a:lnTo>
                <a:lnTo>
                  <a:pt x="341488" y="89746"/>
                </a:lnTo>
                <a:lnTo>
                  <a:pt x="313372" y="52863"/>
                </a:lnTo>
                <a:lnTo>
                  <a:pt x="276577" y="24553"/>
                </a:lnTo>
                <a:lnTo>
                  <a:pt x="232586" y="6402"/>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975850" y="3022088"/>
            <a:ext cx="442229" cy="442229"/>
          </a:xfrm>
          <a:custGeom>
            <a:avLst/>
            <a:gdLst/>
            <a:ahLst/>
            <a:cxnLst/>
            <a:rect l="l" t="t" r="r" b="b"/>
            <a:pathLst>
              <a:path w="365760" h="365760">
                <a:moveTo>
                  <a:pt x="182879" y="0"/>
                </a:moveTo>
                <a:lnTo>
                  <a:pt x="232586" y="6402"/>
                </a:lnTo>
                <a:lnTo>
                  <a:pt x="276577" y="24553"/>
                </a:lnTo>
                <a:lnTo>
                  <a:pt x="313372" y="52863"/>
                </a:lnTo>
                <a:lnTo>
                  <a:pt x="341488" y="89746"/>
                </a:lnTo>
                <a:lnTo>
                  <a:pt x="359445" y="133614"/>
                </a:lnTo>
                <a:lnTo>
                  <a:pt x="365760" y="182880"/>
                </a:lnTo>
                <a:lnTo>
                  <a:pt x="359445" y="232586"/>
                </a:lnTo>
                <a:lnTo>
                  <a:pt x="341488" y="276577"/>
                </a:lnTo>
                <a:lnTo>
                  <a:pt x="313372" y="313372"/>
                </a:lnTo>
                <a:lnTo>
                  <a:pt x="276577" y="341488"/>
                </a:lnTo>
                <a:lnTo>
                  <a:pt x="232586" y="359445"/>
                </a:lnTo>
                <a:lnTo>
                  <a:pt x="182879" y="365760"/>
                </a:lnTo>
                <a:lnTo>
                  <a:pt x="133614" y="359445"/>
                </a:lnTo>
                <a:lnTo>
                  <a:pt x="89746" y="341488"/>
                </a:lnTo>
                <a:lnTo>
                  <a:pt x="52863" y="313372"/>
                </a:lnTo>
                <a:lnTo>
                  <a:pt x="24553" y="276577"/>
                </a:lnTo>
                <a:lnTo>
                  <a:pt x="6402" y="232586"/>
                </a:lnTo>
                <a:lnTo>
                  <a:pt x="0" y="182880"/>
                </a:lnTo>
                <a:lnTo>
                  <a:pt x="6402" y="133614"/>
                </a:lnTo>
                <a:lnTo>
                  <a:pt x="24553" y="89746"/>
                </a:lnTo>
                <a:lnTo>
                  <a:pt x="52863" y="52863"/>
                </a:lnTo>
                <a:lnTo>
                  <a:pt x="89746" y="24553"/>
                </a:lnTo>
                <a:lnTo>
                  <a:pt x="133614" y="6402"/>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7183144" y="3089051"/>
            <a:ext cx="168907" cy="168139"/>
          </a:xfrm>
          <a:custGeom>
            <a:avLst/>
            <a:gdLst/>
            <a:ahLst/>
            <a:cxnLst/>
            <a:rect l="l" t="t" r="r" b="b"/>
            <a:pathLst>
              <a:path w="139700" h="139064">
                <a:moveTo>
                  <a:pt x="20181" y="0"/>
                </a:moveTo>
                <a:lnTo>
                  <a:pt x="0" y="9386"/>
                </a:lnTo>
                <a:lnTo>
                  <a:pt x="18176" y="10040"/>
                </a:lnTo>
                <a:lnTo>
                  <a:pt x="39687" y="16529"/>
                </a:lnTo>
                <a:lnTo>
                  <a:pt x="88900" y="51296"/>
                </a:lnTo>
                <a:lnTo>
                  <a:pt x="123031" y="100349"/>
                </a:lnTo>
                <a:lnTo>
                  <a:pt x="129539" y="138926"/>
                </a:lnTo>
                <a:lnTo>
                  <a:pt x="139481" y="119479"/>
                </a:lnTo>
                <a:lnTo>
                  <a:pt x="125075" y="65345"/>
                </a:lnTo>
                <a:lnTo>
                  <a:pt x="74830" y="14565"/>
                </a:lnTo>
                <a:lnTo>
                  <a:pt x="46196" y="1924"/>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7183144" y="3089051"/>
            <a:ext cx="168907" cy="168139"/>
          </a:xfrm>
          <a:custGeom>
            <a:avLst/>
            <a:gdLst/>
            <a:ahLst/>
            <a:cxnLst/>
            <a:rect l="l" t="t" r="r" b="b"/>
            <a:pathLst>
              <a:path w="139700" h="139064">
                <a:moveTo>
                  <a:pt x="0" y="9386"/>
                </a:moveTo>
                <a:lnTo>
                  <a:pt x="39687" y="16529"/>
                </a:lnTo>
                <a:lnTo>
                  <a:pt x="88900" y="51296"/>
                </a:lnTo>
                <a:lnTo>
                  <a:pt x="123031" y="100349"/>
                </a:lnTo>
                <a:lnTo>
                  <a:pt x="129539" y="138926"/>
                </a:lnTo>
                <a:lnTo>
                  <a:pt x="139481" y="119479"/>
                </a:lnTo>
                <a:lnTo>
                  <a:pt x="125075" y="65345"/>
                </a:lnTo>
                <a:lnTo>
                  <a:pt x="74830" y="14565"/>
                </a:lnTo>
                <a:lnTo>
                  <a:pt x="20181" y="0"/>
                </a:lnTo>
                <a:lnTo>
                  <a:pt x="0" y="9386"/>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7418079" y="2982164"/>
            <a:ext cx="334743" cy="141266"/>
          </a:xfrm>
          <a:custGeom>
            <a:avLst/>
            <a:gdLst/>
            <a:ahLst/>
            <a:cxnLst/>
            <a:rect l="l" t="t" r="r" b="b"/>
            <a:pathLst>
              <a:path w="276860" h="116839">
                <a:moveTo>
                  <a:pt x="0" y="116839"/>
                </a:moveTo>
                <a:lnTo>
                  <a:pt x="276859" y="0"/>
                </a:lnTo>
              </a:path>
            </a:pathLst>
          </a:custGeom>
          <a:ln w="29112">
            <a:solidFill>
              <a:srgbClr val="CC0000"/>
            </a:solidFill>
          </a:ln>
        </p:spPr>
        <p:txBody>
          <a:bodyPr wrap="square" lIns="0" tIns="0" rIns="0" bIns="0" rtlCol="0"/>
          <a:lstStyle/>
          <a:p>
            <a:endParaRPr sz="2176"/>
          </a:p>
        </p:txBody>
      </p:sp>
      <p:sp>
        <p:nvSpPr>
          <p:cNvPr id="8" name="object 8"/>
          <p:cNvSpPr/>
          <p:nvPr/>
        </p:nvSpPr>
        <p:spPr>
          <a:xfrm>
            <a:off x="7715970" y="2902316"/>
            <a:ext cx="221114" cy="147410"/>
          </a:xfrm>
          <a:custGeom>
            <a:avLst/>
            <a:gdLst/>
            <a:ahLst/>
            <a:cxnLst/>
            <a:rect l="l" t="t" r="r" b="b"/>
            <a:pathLst>
              <a:path w="182879" h="121919">
                <a:moveTo>
                  <a:pt x="182879" y="0"/>
                </a:moveTo>
                <a:lnTo>
                  <a:pt x="0" y="15239"/>
                </a:lnTo>
                <a:lnTo>
                  <a:pt x="45720" y="121920"/>
                </a:lnTo>
                <a:lnTo>
                  <a:pt x="182879" y="0"/>
                </a:lnTo>
                <a:close/>
              </a:path>
            </a:pathLst>
          </a:custGeom>
          <a:solidFill>
            <a:srgbClr val="CC0000"/>
          </a:solidFill>
        </p:spPr>
        <p:txBody>
          <a:bodyPr wrap="square" lIns="0" tIns="0" rIns="0" bIns="0" rtlCol="0"/>
          <a:lstStyle/>
          <a:p>
            <a:endParaRPr sz="2176"/>
          </a:p>
        </p:txBody>
      </p:sp>
      <p:sp>
        <p:nvSpPr>
          <p:cNvPr id="9" name="object 9"/>
          <p:cNvSpPr txBox="1"/>
          <p:nvPr/>
        </p:nvSpPr>
        <p:spPr>
          <a:xfrm>
            <a:off x="5400411" y="2367958"/>
            <a:ext cx="659350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Occasionally</a:t>
            </a:r>
            <a:r>
              <a:rPr sz="2176" spc="12" dirty="0">
                <a:solidFill>
                  <a:srgbClr val="0000FF"/>
                </a:solidFill>
                <a:latin typeface="Tahoma"/>
                <a:cs typeface="Tahoma"/>
              </a:rPr>
              <a:t> </a:t>
            </a:r>
            <a:r>
              <a:rPr sz="2176" spc="138" dirty="0">
                <a:solidFill>
                  <a:srgbClr val="0000FF"/>
                </a:solidFill>
                <a:latin typeface="Tahoma"/>
                <a:cs typeface="Tahoma"/>
              </a:rPr>
              <a:t>allow</a:t>
            </a:r>
            <a:r>
              <a:rPr sz="2176" spc="12" dirty="0">
                <a:solidFill>
                  <a:srgbClr val="0000FF"/>
                </a:solidFill>
                <a:latin typeface="Tahoma"/>
                <a:cs typeface="Tahoma"/>
              </a:rPr>
              <a:t> </a:t>
            </a:r>
            <a:r>
              <a:rPr sz="2176" spc="187" dirty="0">
                <a:solidFill>
                  <a:srgbClr val="0000FF"/>
                </a:solidFill>
                <a:latin typeface="Tahoma"/>
                <a:cs typeface="Tahoma"/>
              </a:rPr>
              <a:t>a</a:t>
            </a:r>
            <a:r>
              <a:rPr sz="2176" spc="6" dirty="0">
                <a:solidFill>
                  <a:srgbClr val="0000FF"/>
                </a:solidFill>
                <a:latin typeface="Tahoma"/>
                <a:cs typeface="Tahoma"/>
              </a:rPr>
              <a:t> </a:t>
            </a:r>
            <a:r>
              <a:rPr sz="2176" spc="157" dirty="0">
                <a:solidFill>
                  <a:srgbClr val="0000FF"/>
                </a:solidFill>
                <a:latin typeface="Tahoma"/>
                <a:cs typeface="Tahoma"/>
              </a:rPr>
              <a:t>marginally</a:t>
            </a:r>
            <a:r>
              <a:rPr sz="2176" spc="12" dirty="0">
                <a:solidFill>
                  <a:srgbClr val="0000FF"/>
                </a:solidFill>
                <a:latin typeface="Tahoma"/>
                <a:cs typeface="Tahoma"/>
              </a:rPr>
              <a:t> </a:t>
            </a:r>
            <a:r>
              <a:rPr sz="2176" spc="121" dirty="0">
                <a:solidFill>
                  <a:srgbClr val="0000FF"/>
                </a:solidFill>
                <a:latin typeface="Tahoma"/>
                <a:cs typeface="Tahoma"/>
              </a:rPr>
              <a:t>inferior</a:t>
            </a:r>
            <a:r>
              <a:rPr sz="2176" spc="24" dirty="0">
                <a:solidFill>
                  <a:srgbClr val="0000FF"/>
                </a:solidFill>
                <a:latin typeface="Tahoma"/>
                <a:cs typeface="Tahoma"/>
              </a:rPr>
              <a:t> </a:t>
            </a:r>
            <a:r>
              <a:rPr sz="2176" spc="127" dirty="0">
                <a:solidFill>
                  <a:srgbClr val="0000FF"/>
                </a:solidFill>
                <a:latin typeface="Tahoma"/>
                <a:cs typeface="Tahoma"/>
              </a:rPr>
              <a:t>move...</a:t>
            </a:r>
            <a:endParaRPr sz="2176">
              <a:latin typeface="Tahoma"/>
              <a:cs typeface="Tahoma"/>
            </a:endParaRPr>
          </a:p>
        </p:txBody>
      </p:sp>
      <p:sp>
        <p:nvSpPr>
          <p:cNvPr id="11" name="object 2">
            <a:extLst>
              <a:ext uri="{FF2B5EF4-FFF2-40B4-BE49-F238E27FC236}">
                <a16:creationId xmlns:a16="http://schemas.microsoft.com/office/drawing/2014/main" id="{A64C2D74-4F67-45D8-8ABE-F462E780D320}"/>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8BB58DCD-4C4E-478C-87CF-5107EB0945BF}"/>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181230" y="3653185"/>
            <a:ext cx="442229" cy="442229"/>
          </a:xfrm>
          <a:custGeom>
            <a:avLst/>
            <a:gdLst/>
            <a:ahLst/>
            <a:cxnLst/>
            <a:rect l="l" t="t" r="r" b="b"/>
            <a:pathLst>
              <a:path w="365759" h="365760">
                <a:moveTo>
                  <a:pt x="182880"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8181230" y="3653185"/>
            <a:ext cx="442229" cy="442229"/>
          </a:xfrm>
          <a:custGeom>
            <a:avLst/>
            <a:gdLst/>
            <a:ahLst/>
            <a:cxnLst/>
            <a:rect l="l" t="t" r="r" b="b"/>
            <a:pathLst>
              <a:path w="365759"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388525" y="3720125"/>
            <a:ext cx="168139" cy="168139"/>
          </a:xfrm>
          <a:custGeom>
            <a:avLst/>
            <a:gdLst/>
            <a:ahLst/>
            <a:cxnLst/>
            <a:rect l="l" t="t" r="r" b="b"/>
            <a:pathLst>
              <a:path w="139065" h="139064">
                <a:moveTo>
                  <a:pt x="19645" y="0"/>
                </a:moveTo>
                <a:lnTo>
                  <a:pt x="0" y="9405"/>
                </a:lnTo>
                <a:lnTo>
                  <a:pt x="17442" y="10060"/>
                </a:lnTo>
                <a:lnTo>
                  <a:pt x="38576" y="16549"/>
                </a:lnTo>
                <a:lnTo>
                  <a:pt x="87630"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388525" y="3720125"/>
            <a:ext cx="168139" cy="168139"/>
          </a:xfrm>
          <a:custGeom>
            <a:avLst/>
            <a:gdLst/>
            <a:ahLst/>
            <a:cxnLst/>
            <a:rect l="l" t="t" r="r" b="b"/>
            <a:pathLst>
              <a:path w="139065" h="139064">
                <a:moveTo>
                  <a:pt x="0" y="9405"/>
                </a:moveTo>
                <a:lnTo>
                  <a:pt x="38576" y="16549"/>
                </a:lnTo>
                <a:lnTo>
                  <a:pt x="87630"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8469907" y="4162976"/>
            <a:ext cx="84453" cy="684840"/>
          </a:xfrm>
          <a:custGeom>
            <a:avLst/>
            <a:gdLst/>
            <a:ahLst/>
            <a:cxnLst/>
            <a:rect l="l" t="t" r="r" b="b"/>
            <a:pathLst>
              <a:path w="69850" h="566420">
                <a:moveTo>
                  <a:pt x="0" y="0"/>
                </a:moveTo>
                <a:lnTo>
                  <a:pt x="69850" y="566419"/>
                </a:lnTo>
              </a:path>
            </a:pathLst>
          </a:custGeom>
          <a:ln w="29112">
            <a:solidFill>
              <a:srgbClr val="CC0000"/>
            </a:solidFill>
          </a:ln>
        </p:spPr>
        <p:txBody>
          <a:bodyPr wrap="square" lIns="0" tIns="0" rIns="0" bIns="0" rtlCol="0"/>
          <a:lstStyle/>
          <a:p>
            <a:endParaRPr sz="2176"/>
          </a:p>
        </p:txBody>
      </p:sp>
      <p:sp>
        <p:nvSpPr>
          <p:cNvPr id="8" name="object 8"/>
          <p:cNvSpPr/>
          <p:nvPr/>
        </p:nvSpPr>
        <p:spPr>
          <a:xfrm>
            <a:off x="8485263" y="4829391"/>
            <a:ext cx="138196" cy="218043"/>
          </a:xfrm>
          <a:custGeom>
            <a:avLst/>
            <a:gdLst/>
            <a:ahLst/>
            <a:cxnLst/>
            <a:rect l="l" t="t" r="r" b="b"/>
            <a:pathLst>
              <a:path w="114300" h="180339">
                <a:moveTo>
                  <a:pt x="114300" y="0"/>
                </a:moveTo>
                <a:lnTo>
                  <a:pt x="0" y="15240"/>
                </a:lnTo>
                <a:lnTo>
                  <a:pt x="78739" y="180340"/>
                </a:lnTo>
                <a:lnTo>
                  <a:pt x="114300" y="0"/>
                </a:lnTo>
                <a:close/>
              </a:path>
            </a:pathLst>
          </a:custGeom>
          <a:solidFill>
            <a:srgbClr val="CC0000"/>
          </a:solidFill>
        </p:spPr>
        <p:txBody>
          <a:bodyPr wrap="square" lIns="0" tIns="0" rIns="0" bIns="0" rtlCol="0"/>
          <a:lstStyle/>
          <a:p>
            <a:endParaRPr sz="2176"/>
          </a:p>
        </p:txBody>
      </p:sp>
      <p:sp>
        <p:nvSpPr>
          <p:cNvPr id="9" name="object 9"/>
          <p:cNvSpPr txBox="1"/>
          <p:nvPr/>
        </p:nvSpPr>
        <p:spPr>
          <a:xfrm>
            <a:off x="6476808" y="2501549"/>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11" name="object 2">
            <a:extLst>
              <a:ext uri="{FF2B5EF4-FFF2-40B4-BE49-F238E27FC236}">
                <a16:creationId xmlns:a16="http://schemas.microsoft.com/office/drawing/2014/main" id="{F9CEB0D1-7EE4-4E95-8100-0AA3694225B3}"/>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F7ED182A-11C5-488A-81C7-64DF1D6A7FA2}"/>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55693" y="2367958"/>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9" name="object 2">
            <a:extLst>
              <a:ext uri="{FF2B5EF4-FFF2-40B4-BE49-F238E27FC236}">
                <a16:creationId xmlns:a16="http://schemas.microsoft.com/office/drawing/2014/main" id="{FCA1678A-D59B-48A4-8D08-066ED6242A6F}"/>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6FD6EF7F-FA65-4E7A-AFC0-C4FFE6291C14}"/>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449999" y="1950401"/>
            <a:ext cx="4934821" cy="685175"/>
          </a:xfrm>
          <a:prstGeom prst="rect">
            <a:avLst/>
          </a:prstGeom>
        </p:spPr>
        <p:txBody>
          <a:bodyPr vert="horz" wrap="square" lIns="0" tIns="15355" rIns="0" bIns="0" rtlCol="0">
            <a:spAutoFit/>
          </a:bodyPr>
          <a:lstStyle/>
          <a:p>
            <a:pPr marL="15356">
              <a:spcBef>
                <a:spcPts val="121"/>
              </a:spcBef>
            </a:pPr>
            <a:r>
              <a:rPr lang="en-US" sz="2176" spc="-85" dirty="0">
                <a:solidFill>
                  <a:srgbClr val="0000FF"/>
                </a:solidFill>
                <a:latin typeface="Tahoma"/>
                <a:cs typeface="Tahoma"/>
              </a:rPr>
              <a:t>When we have many local minima/maxima, it is because this problem is non-convex</a:t>
            </a:r>
            <a:endParaRPr sz="2176" dirty="0">
              <a:latin typeface="Tahoma"/>
              <a:cs typeface="Tahoma"/>
            </a:endParaRPr>
          </a:p>
        </p:txBody>
      </p:sp>
      <p:sp>
        <p:nvSpPr>
          <p:cNvPr id="11" name="object 2">
            <a:extLst>
              <a:ext uri="{FF2B5EF4-FFF2-40B4-BE49-F238E27FC236}">
                <a16:creationId xmlns:a16="http://schemas.microsoft.com/office/drawing/2014/main" id="{C66B0B78-71D0-4740-9B76-406591B2BDF1}"/>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D12C23C4-3564-4914-B9F4-5964D1151ECC}"/>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extLst>
      <p:ext uri="{BB962C8B-B14F-4D97-AF65-F5344CB8AC3E}">
        <p14:creationId xmlns:p14="http://schemas.microsoft.com/office/powerpoint/2010/main" val="118973246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85369-94FE-456D-99F6-3A508AEEEAB9}"/>
              </a:ext>
            </a:extLst>
          </p:cNvPr>
          <p:cNvSpPr>
            <a:spLocks noGrp="1"/>
          </p:cNvSpPr>
          <p:nvPr>
            <p:ph type="title"/>
          </p:nvPr>
        </p:nvSpPr>
        <p:spPr/>
        <p:txBody>
          <a:bodyPr/>
          <a:lstStyle/>
          <a:p>
            <a:r>
              <a:rPr lang="en-US" dirty="0"/>
              <a:t>Convex versus Non-Convex</a:t>
            </a:r>
          </a:p>
        </p:txBody>
      </p:sp>
      <mc:AlternateContent xmlns:mc="http://schemas.openxmlformats.org/markup-compatibility/2006" xmlns:p14="http://schemas.microsoft.com/office/powerpoint/2010/main">
        <mc:Choice Requires="p14">
          <p:contentPart p14:bwMode="auto" r:id="rId2">
            <p14:nvContentPartPr>
              <p14:cNvPr id="33" name="Ink 32">
                <a:extLst>
                  <a:ext uri="{FF2B5EF4-FFF2-40B4-BE49-F238E27FC236}">
                    <a16:creationId xmlns:a16="http://schemas.microsoft.com/office/drawing/2014/main" id="{7D87BA56-1106-4429-84E1-D05E9A9E35F2}"/>
                  </a:ext>
                </a:extLst>
              </p14:cNvPr>
              <p14:cNvContentPartPr/>
              <p14:nvPr/>
            </p14:nvContentPartPr>
            <p14:xfrm>
              <a:off x="7278960" y="2059834"/>
              <a:ext cx="1571040" cy="2372400"/>
            </p14:xfrm>
          </p:contentPart>
        </mc:Choice>
        <mc:Fallback xmlns="">
          <p:pic>
            <p:nvPicPr>
              <p:cNvPr id="33" name="Ink 32">
                <a:extLst>
                  <a:ext uri="{FF2B5EF4-FFF2-40B4-BE49-F238E27FC236}">
                    <a16:creationId xmlns:a16="http://schemas.microsoft.com/office/drawing/2014/main" id="{7D87BA56-1106-4429-84E1-D05E9A9E35F2}"/>
                  </a:ext>
                </a:extLst>
              </p:cNvPr>
              <p:cNvPicPr/>
              <p:nvPr/>
            </p:nvPicPr>
            <p:blipFill>
              <a:blip r:embed="rId3"/>
              <a:stretch>
                <a:fillRect/>
              </a:stretch>
            </p:blipFill>
            <p:spPr>
              <a:xfrm>
                <a:off x="7242960" y="2024194"/>
                <a:ext cx="1642680" cy="2444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4" name="Ink 33">
                <a:extLst>
                  <a:ext uri="{FF2B5EF4-FFF2-40B4-BE49-F238E27FC236}">
                    <a16:creationId xmlns:a16="http://schemas.microsoft.com/office/drawing/2014/main" id="{980B3324-83D6-481C-9DB4-A35AB1C276B1}"/>
                  </a:ext>
                </a:extLst>
              </p14:cNvPr>
              <p14:cNvContentPartPr/>
              <p14:nvPr/>
            </p14:nvContentPartPr>
            <p14:xfrm>
              <a:off x="9885000" y="1968754"/>
              <a:ext cx="1566000" cy="2286000"/>
            </p14:xfrm>
          </p:contentPart>
        </mc:Choice>
        <mc:Fallback xmlns="">
          <p:pic>
            <p:nvPicPr>
              <p:cNvPr id="34" name="Ink 33">
                <a:extLst>
                  <a:ext uri="{FF2B5EF4-FFF2-40B4-BE49-F238E27FC236}">
                    <a16:creationId xmlns:a16="http://schemas.microsoft.com/office/drawing/2014/main" id="{980B3324-83D6-481C-9DB4-A35AB1C276B1}"/>
                  </a:ext>
                </a:extLst>
              </p:cNvPr>
              <p:cNvPicPr/>
              <p:nvPr/>
            </p:nvPicPr>
            <p:blipFill>
              <a:blip r:embed="rId5"/>
              <a:stretch>
                <a:fillRect/>
              </a:stretch>
            </p:blipFill>
            <p:spPr>
              <a:xfrm>
                <a:off x="9849000" y="1932754"/>
                <a:ext cx="1637640" cy="2357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6" name="Ink 55">
                <a:extLst>
                  <a:ext uri="{FF2B5EF4-FFF2-40B4-BE49-F238E27FC236}">
                    <a16:creationId xmlns:a16="http://schemas.microsoft.com/office/drawing/2014/main" id="{3B066AD2-EF71-4F95-8E1E-C9D0E244F9C3}"/>
                  </a:ext>
                </a:extLst>
              </p14:cNvPr>
              <p14:cNvContentPartPr/>
              <p14:nvPr/>
            </p14:nvContentPartPr>
            <p14:xfrm>
              <a:off x="1059240" y="1997554"/>
              <a:ext cx="4646520" cy="2210400"/>
            </p14:xfrm>
          </p:contentPart>
        </mc:Choice>
        <mc:Fallback xmlns="">
          <p:pic>
            <p:nvPicPr>
              <p:cNvPr id="56" name="Ink 55">
                <a:extLst>
                  <a:ext uri="{FF2B5EF4-FFF2-40B4-BE49-F238E27FC236}">
                    <a16:creationId xmlns:a16="http://schemas.microsoft.com/office/drawing/2014/main" id="{3B066AD2-EF71-4F95-8E1E-C9D0E244F9C3}"/>
                  </a:ext>
                </a:extLst>
              </p:cNvPr>
              <p:cNvPicPr/>
              <p:nvPr/>
            </p:nvPicPr>
            <p:blipFill>
              <a:blip r:embed="rId7"/>
              <a:stretch>
                <a:fillRect/>
              </a:stretch>
            </p:blipFill>
            <p:spPr>
              <a:xfrm>
                <a:off x="1023600" y="1961554"/>
                <a:ext cx="4718160" cy="2282040"/>
              </a:xfrm>
              <a:prstGeom prst="rect">
                <a:avLst/>
              </a:prstGeom>
            </p:spPr>
          </p:pic>
        </mc:Fallback>
      </mc:AlternateContent>
      <p:sp>
        <p:nvSpPr>
          <p:cNvPr id="57" name="TextBox 56">
            <a:extLst>
              <a:ext uri="{FF2B5EF4-FFF2-40B4-BE49-F238E27FC236}">
                <a16:creationId xmlns:a16="http://schemas.microsoft.com/office/drawing/2014/main" id="{D9B9B039-E111-48DB-AE1F-38364C6E3398}"/>
              </a:ext>
            </a:extLst>
          </p:cNvPr>
          <p:cNvSpPr txBox="1"/>
          <p:nvPr/>
        </p:nvSpPr>
        <p:spPr>
          <a:xfrm>
            <a:off x="4432663" y="4833257"/>
            <a:ext cx="914400" cy="914400"/>
          </a:xfrm>
          <a:prstGeom prst="rect">
            <a:avLst/>
          </a:prstGeom>
        </p:spPr>
        <p:txBody>
          <a:bodyPr vert="horz" wrap="none" lIns="91440" tIns="45720" rIns="91440" bIns="45720" rtlCol="0">
            <a:noAutofit/>
          </a:bodyPr>
          <a:lstStyle/>
          <a:p>
            <a:pPr algn="l">
              <a:spcAft>
                <a:spcPts val="2000"/>
              </a:spcAft>
            </a:pPr>
            <a:r>
              <a:rPr lang="en-US" sz="6600" dirty="0">
                <a:solidFill>
                  <a:srgbClr val="FF0000"/>
                </a:solidFill>
                <a:latin typeface="Segoe UI" panose="020B0502040204020203" pitchFamily="34" charset="0"/>
                <a:cs typeface="Segoe UI" panose="020B0502040204020203" pitchFamily="34" charset="0"/>
              </a:rPr>
              <a:t>Convex</a:t>
            </a:r>
          </a:p>
        </p:txBody>
      </p:sp>
    </p:spTree>
    <p:extLst>
      <p:ext uri="{BB962C8B-B14F-4D97-AF65-F5344CB8AC3E}">
        <p14:creationId xmlns:p14="http://schemas.microsoft.com/office/powerpoint/2010/main" val="262122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When you plot a given line, notice that there is a difference between the predicted </a:t>
                </a:r>
                <a14:m>
                  <m:oMath xmlns:m="http://schemas.openxmlformats.org/officeDocument/2006/math">
                    <m:r>
                      <a:rPr lang="en-US" b="0" i="1" dirty="0" smtClean="0">
                        <a:latin typeface="Cambria Math" panose="02040503050406030204" pitchFamily="18" charset="0"/>
                        <a:cs typeface="Segoe UI" panose="020B0502040204020203" pitchFamily="34" charset="0"/>
                      </a:rPr>
                      <m:t>𝑦</m:t>
                    </m:r>
                  </m:oMath>
                </a14:m>
                <a:r>
                  <a:rPr lang="en-US" dirty="0">
                    <a:latin typeface="Segoe UI" panose="020B0502040204020203" pitchFamily="34" charset="0"/>
                    <a:cs typeface="Segoe UI" panose="020B0502040204020203" pitchFamily="34" charset="0"/>
                  </a:rPr>
                  <a:t> values and actual </a:t>
                </a:r>
                <a14:m>
                  <m:oMath xmlns:m="http://schemas.openxmlformats.org/officeDocument/2006/math">
                    <m:r>
                      <a:rPr lang="en-US" b="0" i="1" dirty="0" smtClean="0">
                        <a:latin typeface="Cambria Math" panose="02040503050406030204" pitchFamily="18" charset="0"/>
                        <a:cs typeface="Segoe UI" panose="020B0502040204020203" pitchFamily="34" charset="0"/>
                      </a:rPr>
                      <m:t>𝑦</m:t>
                    </m:r>
                  </m:oMath>
                </a14:m>
                <a:r>
                  <a:rPr lang="en-US" dirty="0">
                    <a:latin typeface="Segoe UI" panose="020B0502040204020203" pitchFamily="34" charset="0"/>
                    <a:cs typeface="Segoe UI" panose="020B0502040204020203" pitchFamily="34" charset="0"/>
                  </a:rPr>
                  <a:t> values with our observed data.  </a:t>
                </a:r>
              </a:p>
              <a:p>
                <a:pPr>
                  <a:spcAft>
                    <a:spcPts val="2000"/>
                  </a:spcAft>
                </a:pPr>
                <a:r>
                  <a:rPr lang="en-US" dirty="0">
                    <a:latin typeface="Segoe UI" panose="020B0502040204020203" pitchFamily="34" charset="0"/>
                    <a:cs typeface="Segoe UI" panose="020B0502040204020203" pitchFamily="34" charset="0"/>
                  </a:rPr>
                  <a:t>These are called </a:t>
                </a:r>
                <a:r>
                  <a:rPr lang="en-US" dirty="0">
                    <a:solidFill>
                      <a:srgbClr val="D24726"/>
                    </a:solidFill>
                    <a:latin typeface="Segoe UI Semibold" panose="020B0702040204020203" pitchFamily="34" charset="0"/>
                    <a:cs typeface="Segoe UI Semibold" panose="020B0702040204020203" pitchFamily="34" charset="0"/>
                  </a:rPr>
                  <a:t>residuals</a:t>
                </a:r>
                <a:r>
                  <a:rPr lang="en-US" dirty="0">
                    <a:latin typeface="Segoe UI" panose="020B0502040204020203" pitchFamily="34" charset="0"/>
                    <a:cs typeface="Segoe UI" panose="020B0502040204020203" pitchFamily="34" charset="0"/>
                  </a:rPr>
                  <a:t>, and in machine learning we want to minimize them. </a:t>
                </a:r>
              </a:p>
              <a:p>
                <a:pPr>
                  <a:spcAft>
                    <a:spcPts val="2000"/>
                  </a:spcAft>
                </a:pPr>
                <a:r>
                  <a:rPr lang="en-US" dirty="0">
                    <a:latin typeface="Segoe UI" panose="020B0502040204020203" pitchFamily="34" charset="0"/>
                    <a:cs typeface="Segoe UI" panose="020B0502040204020203" pitchFamily="34" charset="0"/>
                  </a:rPr>
                  <a:t>So how do we minimize residuals in aggregate?</a:t>
                </a: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r="-484"/>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4"/>
              </a:rPr>
              <a:t>https://www.desmos.com/calculator/fmhotfn3qm</a:t>
            </a:r>
            <a:endParaRPr lang="en-US" sz="1400" dirty="0"/>
          </a:p>
          <a:p>
            <a:endParaRPr lang="en-US" sz="1400" dirty="0"/>
          </a:p>
        </p:txBody>
      </p:sp>
    </p:spTree>
    <p:extLst>
      <p:ext uri="{BB962C8B-B14F-4D97-AF65-F5344CB8AC3E}">
        <p14:creationId xmlns:p14="http://schemas.microsoft.com/office/powerpoint/2010/main" val="217692446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69E23-AE08-4052-BDF4-CA044044626D}"/>
              </a:ext>
            </a:extLst>
          </p:cNvPr>
          <p:cNvSpPr>
            <a:spLocks noGrp="1"/>
          </p:cNvSpPr>
          <p:nvPr>
            <p:ph type="title"/>
          </p:nvPr>
        </p:nvSpPr>
        <p:spPr/>
        <p:txBody>
          <a:bodyPr/>
          <a:lstStyle/>
          <a:p>
            <a:r>
              <a:rPr lang="en-US" dirty="0"/>
              <a:t>Convex versus Non-Convex</a:t>
            </a:r>
          </a:p>
        </p:txBody>
      </p:sp>
      <p:sp>
        <p:nvSpPr>
          <p:cNvPr id="18" name="TextBox 17">
            <a:extLst>
              <a:ext uri="{FF2B5EF4-FFF2-40B4-BE49-F238E27FC236}">
                <a16:creationId xmlns:a16="http://schemas.microsoft.com/office/drawing/2014/main" id="{B39F4604-CC61-44C7-8D8F-CC118DAEF795}"/>
              </a:ext>
            </a:extLst>
          </p:cNvPr>
          <p:cNvSpPr txBox="1"/>
          <p:nvPr/>
        </p:nvSpPr>
        <p:spPr>
          <a:xfrm>
            <a:off x="3959766" y="4854572"/>
            <a:ext cx="914400" cy="914400"/>
          </a:xfrm>
          <a:prstGeom prst="rect">
            <a:avLst/>
          </a:prstGeom>
        </p:spPr>
        <p:txBody>
          <a:bodyPr vert="horz" wrap="none" lIns="91440" tIns="45720" rIns="91440" bIns="45720" rtlCol="0">
            <a:noAutofit/>
          </a:bodyPr>
          <a:lstStyle/>
          <a:p>
            <a:pPr algn="l">
              <a:spcAft>
                <a:spcPts val="2000"/>
              </a:spcAft>
            </a:pPr>
            <a:r>
              <a:rPr lang="en-US" sz="6600" dirty="0">
                <a:solidFill>
                  <a:srgbClr val="FF0000"/>
                </a:solidFill>
                <a:latin typeface="Segoe UI" panose="020B0502040204020203" pitchFamily="34" charset="0"/>
                <a:cs typeface="Segoe UI" panose="020B0502040204020203" pitchFamily="34" charset="0"/>
              </a:rPr>
              <a:t>Non-Convex</a:t>
            </a:r>
          </a:p>
        </p:txBody>
      </p:sp>
      <mc:AlternateContent xmlns:mc="http://schemas.openxmlformats.org/markup-compatibility/2006" xmlns:p14="http://schemas.microsoft.com/office/powerpoint/2010/main">
        <mc:Choice Requires="p14">
          <p:contentPart p14:bwMode="auto" r:id="rId2">
            <p14:nvContentPartPr>
              <p14:cNvPr id="44" name="Ink 43">
                <a:extLst>
                  <a:ext uri="{FF2B5EF4-FFF2-40B4-BE49-F238E27FC236}">
                    <a16:creationId xmlns:a16="http://schemas.microsoft.com/office/drawing/2014/main" id="{A2D6D9AB-D1E2-409B-889D-19E431405798}"/>
                  </a:ext>
                </a:extLst>
              </p14:cNvPr>
              <p14:cNvContentPartPr/>
              <p14:nvPr/>
            </p14:nvContentPartPr>
            <p14:xfrm>
              <a:off x="618960" y="1768954"/>
              <a:ext cx="2079720" cy="2586960"/>
            </p14:xfrm>
          </p:contentPart>
        </mc:Choice>
        <mc:Fallback xmlns="">
          <p:pic>
            <p:nvPicPr>
              <p:cNvPr id="44" name="Ink 43">
                <a:extLst>
                  <a:ext uri="{FF2B5EF4-FFF2-40B4-BE49-F238E27FC236}">
                    <a16:creationId xmlns:a16="http://schemas.microsoft.com/office/drawing/2014/main" id="{A2D6D9AB-D1E2-409B-889D-19E431405798}"/>
                  </a:ext>
                </a:extLst>
              </p:cNvPr>
              <p:cNvPicPr/>
              <p:nvPr/>
            </p:nvPicPr>
            <p:blipFill>
              <a:blip r:embed="rId3"/>
              <a:stretch>
                <a:fillRect/>
              </a:stretch>
            </p:blipFill>
            <p:spPr>
              <a:xfrm>
                <a:off x="582960" y="1733314"/>
                <a:ext cx="2151360" cy="2658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9" name="Ink 48">
                <a:extLst>
                  <a:ext uri="{FF2B5EF4-FFF2-40B4-BE49-F238E27FC236}">
                    <a16:creationId xmlns:a16="http://schemas.microsoft.com/office/drawing/2014/main" id="{0BDF5735-C0B1-457B-A585-7EFD8C194957}"/>
                  </a:ext>
                </a:extLst>
              </p14:cNvPr>
              <p14:cNvContentPartPr/>
              <p14:nvPr/>
            </p14:nvContentPartPr>
            <p14:xfrm>
              <a:off x="4233720" y="1898914"/>
              <a:ext cx="2747520" cy="2077560"/>
            </p14:xfrm>
          </p:contentPart>
        </mc:Choice>
        <mc:Fallback xmlns="">
          <p:pic>
            <p:nvPicPr>
              <p:cNvPr id="49" name="Ink 48">
                <a:extLst>
                  <a:ext uri="{FF2B5EF4-FFF2-40B4-BE49-F238E27FC236}">
                    <a16:creationId xmlns:a16="http://schemas.microsoft.com/office/drawing/2014/main" id="{0BDF5735-C0B1-457B-A585-7EFD8C194957}"/>
                  </a:ext>
                </a:extLst>
              </p:cNvPr>
              <p:cNvPicPr/>
              <p:nvPr/>
            </p:nvPicPr>
            <p:blipFill>
              <a:blip r:embed="rId5"/>
              <a:stretch>
                <a:fillRect/>
              </a:stretch>
            </p:blipFill>
            <p:spPr>
              <a:xfrm>
                <a:off x="4198080" y="1862914"/>
                <a:ext cx="7455960" cy="2149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42286062-F577-42EF-AD0B-25CF32A9DDF6}"/>
                  </a:ext>
                </a:extLst>
              </p14:cNvPr>
              <p14:cNvContentPartPr/>
              <p14:nvPr/>
            </p14:nvContentPartPr>
            <p14:xfrm>
              <a:off x="8124408" y="2063736"/>
              <a:ext cx="3196080" cy="1998720"/>
            </p14:xfrm>
          </p:contentPart>
        </mc:Choice>
        <mc:Fallback xmlns="">
          <p:pic>
            <p:nvPicPr>
              <p:cNvPr id="20" name="Ink 19">
                <a:extLst>
                  <a:ext uri="{FF2B5EF4-FFF2-40B4-BE49-F238E27FC236}">
                    <a16:creationId xmlns:a16="http://schemas.microsoft.com/office/drawing/2014/main" id="{42286062-F577-42EF-AD0B-25CF32A9DDF6}"/>
                  </a:ext>
                </a:extLst>
              </p:cNvPr>
              <p:cNvPicPr/>
              <p:nvPr/>
            </p:nvPicPr>
            <p:blipFill>
              <a:blip r:embed="rId7"/>
              <a:stretch>
                <a:fillRect/>
              </a:stretch>
            </p:blipFill>
            <p:spPr>
              <a:xfrm>
                <a:off x="8088408" y="2027736"/>
                <a:ext cx="3267720" cy="2070360"/>
              </a:xfrm>
              <a:prstGeom prst="rect">
                <a:avLst/>
              </a:prstGeom>
            </p:spPr>
          </p:pic>
        </mc:Fallback>
      </mc:AlternateContent>
      <p:cxnSp>
        <p:nvCxnSpPr>
          <p:cNvPr id="22" name="Straight Arrow Connector 21">
            <a:extLst>
              <a:ext uri="{FF2B5EF4-FFF2-40B4-BE49-F238E27FC236}">
                <a16:creationId xmlns:a16="http://schemas.microsoft.com/office/drawing/2014/main" id="{61880777-A586-4B21-BBDB-9B456AB20D0F}"/>
              </a:ext>
            </a:extLst>
          </p:cNvPr>
          <p:cNvCxnSpPr/>
          <p:nvPr/>
        </p:nvCxnSpPr>
        <p:spPr>
          <a:xfrm flipH="1">
            <a:off x="9948672" y="2063736"/>
            <a:ext cx="502920" cy="60631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F360D58F-84D5-444F-ABB5-9AA607B368C0}"/>
              </a:ext>
            </a:extLst>
          </p:cNvPr>
          <p:cNvSpPr txBox="1"/>
          <p:nvPr/>
        </p:nvSpPr>
        <p:spPr>
          <a:xfrm>
            <a:off x="10259568" y="1768954"/>
            <a:ext cx="1408176" cy="294782"/>
          </a:xfrm>
          <a:prstGeom prst="rect">
            <a:avLst/>
          </a:prstGeom>
        </p:spPr>
        <p:txBody>
          <a:bodyPr vert="horz" wrap="square" lIns="91440" tIns="45720" rIns="91440" bIns="45720" rtlCol="0">
            <a:normAutofit fontScale="92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Plateau!</a:t>
            </a:r>
          </a:p>
        </p:txBody>
      </p:sp>
    </p:spTree>
    <p:extLst>
      <p:ext uri="{BB962C8B-B14F-4D97-AF65-F5344CB8AC3E}">
        <p14:creationId xmlns:p14="http://schemas.microsoft.com/office/powerpoint/2010/main" val="76478475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33FAD-9AEC-4567-A62C-C1D94E309598}"/>
              </a:ext>
            </a:extLst>
          </p:cNvPr>
          <p:cNvSpPr>
            <a:spLocks noGrp="1"/>
          </p:cNvSpPr>
          <p:nvPr>
            <p:ph type="title"/>
          </p:nvPr>
        </p:nvSpPr>
        <p:spPr/>
        <p:txBody>
          <a:bodyPr/>
          <a:lstStyle/>
          <a:p>
            <a:r>
              <a:rPr lang="en-US" dirty="0"/>
              <a:t>The Hard Part of Deep Learning</a:t>
            </a:r>
          </a:p>
        </p:txBody>
      </p:sp>
      <p:sp>
        <p:nvSpPr>
          <p:cNvPr id="3" name="Content Placeholder 2">
            <a:extLst>
              <a:ext uri="{FF2B5EF4-FFF2-40B4-BE49-F238E27FC236}">
                <a16:creationId xmlns:a16="http://schemas.microsoft.com/office/drawing/2014/main" id="{0B1FC152-5D85-4CF3-A38F-397FCB42BD9D}"/>
              </a:ext>
            </a:extLst>
          </p:cNvPr>
          <p:cNvSpPr>
            <a:spLocks noGrp="1"/>
          </p:cNvSpPr>
          <p:nvPr>
            <p:ph sz="quarter" idx="10"/>
          </p:nvPr>
        </p:nvSpPr>
        <p:spPr>
          <a:xfrm>
            <a:off x="539495" y="1435608"/>
            <a:ext cx="7581950" cy="4974336"/>
          </a:xfrm>
        </p:spPr>
        <p:txBody>
          <a:bodyPr>
            <a:normAutofit/>
          </a:bodyPr>
          <a:lstStyle/>
          <a:p>
            <a:r>
              <a:rPr lang="en-US" dirty="0"/>
              <a:t>A lot of the machine learning algorithms we have learned to this point were convex, meaning they have a single local minimum. </a:t>
            </a:r>
          </a:p>
          <a:p>
            <a:r>
              <a:rPr lang="en-US" dirty="0"/>
              <a:t>However, deep learning problems often have several local minima, and it can be challenging to end up in one that is optimal.</a:t>
            </a:r>
          </a:p>
          <a:p>
            <a:r>
              <a:rPr lang="en-US" dirty="0"/>
              <a:t>Like any machine learning algorithm, we also have to be careful to not overfit so finding the global minimum may not be a good thing!</a:t>
            </a:r>
          </a:p>
          <a:p>
            <a:r>
              <a:rPr lang="en-US" dirty="0"/>
              <a:t>In another O’Reilly Online Training </a:t>
            </a:r>
            <a:r>
              <a:rPr lang="en-US" i="1" dirty="0"/>
              <a:t>Intro to Mathematical Optimization</a:t>
            </a:r>
            <a:r>
              <a:rPr lang="en-US" dirty="0"/>
              <a:t>, we cover other techniques like simulated annealing and gradient descent to better address this problem. </a:t>
            </a:r>
          </a:p>
        </p:txBody>
      </p:sp>
      <p:pic>
        <p:nvPicPr>
          <p:cNvPr id="4" name="Picture 3">
            <a:extLst>
              <a:ext uri="{FF2B5EF4-FFF2-40B4-BE49-F238E27FC236}">
                <a16:creationId xmlns:a16="http://schemas.microsoft.com/office/drawing/2014/main" id="{C60F4DAF-DC09-4832-90BD-D2CA4C54EC3E}"/>
              </a:ext>
            </a:extLst>
          </p:cNvPr>
          <p:cNvPicPr>
            <a:picLocks noChangeAspect="1"/>
          </p:cNvPicPr>
          <p:nvPr/>
        </p:nvPicPr>
        <p:blipFill>
          <a:blip r:embed="rId2"/>
          <a:stretch>
            <a:fillRect/>
          </a:stretch>
        </p:blipFill>
        <p:spPr>
          <a:xfrm>
            <a:off x="8298020" y="1609725"/>
            <a:ext cx="3241517" cy="21309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399292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881405" cy="462102"/>
          </a:xfrm>
          <a:prstGeom prst="rect">
            <a:avLst/>
          </a:prstGeom>
        </p:spPr>
        <p:txBody>
          <a:bodyPr vert="horz" wrap="square" lIns="0" tIns="15355" rIns="0" bIns="0" rtlCol="0" anchor="b" anchorCtr="0">
            <a:spAutoFit/>
          </a:bodyPr>
          <a:lstStyle/>
          <a:p>
            <a:pPr marL="15356">
              <a:spcBef>
                <a:spcPts val="121"/>
              </a:spcBef>
            </a:pPr>
            <a:r>
              <a:rPr spc="307" dirty="0">
                <a:solidFill>
                  <a:schemeClr val="tx1">
                    <a:lumMod val="95000"/>
                    <a:lumOff val="5000"/>
                  </a:schemeClr>
                </a:solidFill>
              </a:rPr>
              <a:t>Other </a:t>
            </a:r>
            <a:r>
              <a:rPr spc="260" dirty="0">
                <a:solidFill>
                  <a:schemeClr val="tx1">
                    <a:lumMod val="95000"/>
                    <a:lumOff val="5000"/>
                  </a:schemeClr>
                </a:solidFill>
              </a:rPr>
              <a:t>Design</a:t>
            </a:r>
            <a:r>
              <a:rPr spc="30" dirty="0">
                <a:solidFill>
                  <a:schemeClr val="tx1">
                    <a:lumMod val="95000"/>
                    <a:lumOff val="5000"/>
                  </a:schemeClr>
                </a:solidFill>
              </a:rPr>
              <a:t> </a:t>
            </a:r>
            <a:r>
              <a:rPr spc="206" dirty="0">
                <a:solidFill>
                  <a:schemeClr val="tx1">
                    <a:lumMod val="95000"/>
                    <a:lumOff val="5000"/>
                  </a:schemeClr>
                </a:solidFill>
              </a:rPr>
              <a:t>Decisions</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142</a:t>
            </a:fld>
            <a:endParaRPr spc="302" dirty="0"/>
          </a:p>
        </p:txBody>
      </p:sp>
      <p:sp>
        <p:nvSpPr>
          <p:cNvPr id="3" name="object 3"/>
          <p:cNvSpPr txBox="1"/>
          <p:nvPr/>
        </p:nvSpPr>
        <p:spPr>
          <a:xfrm>
            <a:off x="419195" y="1762633"/>
            <a:ext cx="10754757" cy="3924033"/>
          </a:xfrm>
          <a:prstGeom prst="rect">
            <a:avLst/>
          </a:prstGeom>
        </p:spPr>
        <p:txBody>
          <a:bodyPr vert="horz" wrap="square" lIns="0" tIns="35316" rIns="0" bIns="0" rtlCol="0">
            <a:spAutoFit/>
          </a:bodyPr>
          <a:lstStyle/>
          <a:p>
            <a:pPr marL="15356" marR="6142">
              <a:lnSpc>
                <a:spcPts val="2660"/>
              </a:lnSpc>
              <a:spcBef>
                <a:spcPts val="277"/>
              </a:spcBef>
            </a:pPr>
            <a:r>
              <a:rPr sz="2297" b="1" spc="224" dirty="0">
                <a:latin typeface="Arial"/>
                <a:cs typeface="Arial"/>
              </a:rPr>
              <a:t>While </a:t>
            </a:r>
            <a:r>
              <a:rPr sz="2297" b="1" spc="212" dirty="0">
                <a:latin typeface="Arial"/>
                <a:cs typeface="Arial"/>
              </a:rPr>
              <a:t>optimizing </a:t>
            </a:r>
            <a:r>
              <a:rPr sz="2297" b="1" spc="224" dirty="0">
                <a:latin typeface="Arial"/>
                <a:cs typeface="Arial"/>
              </a:rPr>
              <a:t>weights </a:t>
            </a:r>
            <a:r>
              <a:rPr sz="2297" b="1" spc="109" dirty="0">
                <a:latin typeface="Arial"/>
                <a:cs typeface="Arial"/>
              </a:rPr>
              <a:t>is </a:t>
            </a:r>
            <a:r>
              <a:rPr sz="2297" b="1" spc="260" dirty="0">
                <a:latin typeface="Arial"/>
                <a:cs typeface="Arial"/>
              </a:rPr>
              <a:t>a </a:t>
            </a:r>
            <a:r>
              <a:rPr sz="2297" b="1" spc="187" dirty="0">
                <a:latin typeface="Arial"/>
                <a:cs typeface="Arial"/>
              </a:rPr>
              <a:t>core </a:t>
            </a:r>
            <a:r>
              <a:rPr sz="2297" b="1" spc="266" dirty="0">
                <a:latin typeface="Arial"/>
                <a:cs typeface="Arial"/>
              </a:rPr>
              <a:t>part </a:t>
            </a:r>
            <a:r>
              <a:rPr sz="2297" b="1" spc="200" dirty="0">
                <a:latin typeface="Arial"/>
                <a:cs typeface="Arial"/>
              </a:rPr>
              <a:t>of </a:t>
            </a:r>
            <a:r>
              <a:rPr sz="2297" b="1" spc="224" dirty="0">
                <a:latin typeface="Arial"/>
                <a:cs typeface="Arial"/>
              </a:rPr>
              <a:t>neural </a:t>
            </a:r>
            <a:r>
              <a:rPr sz="2297" b="1" spc="230" dirty="0">
                <a:latin typeface="Arial"/>
                <a:cs typeface="Arial"/>
              </a:rPr>
              <a:t>networks,</a:t>
            </a:r>
            <a:r>
              <a:rPr sz="2297" b="1" spc="-272" dirty="0">
                <a:latin typeface="Arial"/>
                <a:cs typeface="Arial"/>
              </a:rPr>
              <a:t> </a:t>
            </a:r>
            <a:r>
              <a:rPr sz="2297" b="1" spc="260" dirty="0">
                <a:latin typeface="Arial"/>
                <a:cs typeface="Arial"/>
              </a:rPr>
              <a:t>there  </a:t>
            </a:r>
            <a:r>
              <a:rPr sz="2297" b="1" spc="254" dirty="0">
                <a:latin typeface="Arial"/>
                <a:cs typeface="Arial"/>
              </a:rPr>
              <a:t>are </a:t>
            </a:r>
            <a:r>
              <a:rPr sz="2297" b="1" spc="242" dirty="0">
                <a:latin typeface="Arial"/>
                <a:cs typeface="Arial"/>
              </a:rPr>
              <a:t>other </a:t>
            </a:r>
            <a:r>
              <a:rPr sz="2297" b="1" spc="212" dirty="0">
                <a:latin typeface="Arial"/>
                <a:cs typeface="Arial"/>
              </a:rPr>
              <a:t>components </a:t>
            </a:r>
            <a:r>
              <a:rPr sz="2297" b="1" spc="242" dirty="0">
                <a:latin typeface="Arial"/>
                <a:cs typeface="Arial"/>
              </a:rPr>
              <a:t>to </a:t>
            </a:r>
            <a:r>
              <a:rPr sz="2297" b="1" spc="175" dirty="0">
                <a:latin typeface="Arial"/>
                <a:cs typeface="Arial"/>
              </a:rPr>
              <a:t>consider</a:t>
            </a:r>
            <a:r>
              <a:rPr sz="2297" b="1" spc="-157" dirty="0">
                <a:latin typeface="Arial"/>
                <a:cs typeface="Arial"/>
              </a:rPr>
              <a:t> </a:t>
            </a:r>
            <a:r>
              <a:rPr sz="2297" b="1" spc="200" dirty="0">
                <a:latin typeface="Arial"/>
                <a:cs typeface="Arial"/>
              </a:rPr>
              <a:t>too:</a:t>
            </a:r>
            <a:endParaRPr sz="2297" dirty="0">
              <a:latin typeface="Arial"/>
              <a:cs typeface="Arial"/>
            </a:endParaRPr>
          </a:p>
          <a:p>
            <a:pPr marL="352410">
              <a:spcBef>
                <a:spcPts val="858"/>
              </a:spcBef>
            </a:pPr>
            <a:r>
              <a:rPr sz="1935" dirty="0">
                <a:latin typeface="Verdana"/>
                <a:cs typeface="Verdana"/>
              </a:rPr>
              <a:t>How many </a:t>
            </a:r>
            <a:r>
              <a:rPr sz="1935" spc="6" dirty="0">
                <a:latin typeface="Verdana"/>
                <a:cs typeface="Verdana"/>
              </a:rPr>
              <a:t>middle </a:t>
            </a:r>
            <a:r>
              <a:rPr sz="1935" i="1" spc="103" dirty="0">
                <a:latin typeface="Trebuchet MS"/>
                <a:cs typeface="Trebuchet MS"/>
              </a:rPr>
              <a:t>layers </a:t>
            </a:r>
            <a:r>
              <a:rPr sz="1935" spc="-12" dirty="0">
                <a:latin typeface="Verdana"/>
                <a:cs typeface="Verdana"/>
              </a:rPr>
              <a:t>are</a:t>
            </a:r>
            <a:r>
              <a:rPr sz="1935" spc="-387" dirty="0">
                <a:latin typeface="Verdana"/>
                <a:cs typeface="Verdana"/>
              </a:rPr>
              <a:t> </a:t>
            </a:r>
            <a:r>
              <a:rPr sz="1935" spc="6" dirty="0">
                <a:latin typeface="Verdana"/>
                <a:cs typeface="Verdana"/>
              </a:rPr>
              <a:t>needed?</a:t>
            </a:r>
            <a:endParaRPr sz="1935" dirty="0">
              <a:latin typeface="Verdana"/>
              <a:cs typeface="Verdana"/>
            </a:endParaRPr>
          </a:p>
          <a:p>
            <a:pPr marL="352410">
              <a:spcBef>
                <a:spcPts val="907"/>
              </a:spcBef>
            </a:pPr>
            <a:r>
              <a:rPr sz="1935" dirty="0">
                <a:latin typeface="Verdana"/>
                <a:cs typeface="Verdana"/>
              </a:rPr>
              <a:t>How</a:t>
            </a:r>
            <a:r>
              <a:rPr sz="1935" spc="-85" dirty="0">
                <a:latin typeface="Verdana"/>
                <a:cs typeface="Verdana"/>
              </a:rPr>
              <a:t> </a:t>
            </a:r>
            <a:r>
              <a:rPr sz="1935" dirty="0">
                <a:latin typeface="Verdana"/>
                <a:cs typeface="Verdana"/>
              </a:rPr>
              <a:t>many</a:t>
            </a:r>
            <a:r>
              <a:rPr sz="1935" spc="-73" dirty="0">
                <a:latin typeface="Verdana"/>
                <a:cs typeface="Verdana"/>
              </a:rPr>
              <a:t> </a:t>
            </a:r>
            <a:r>
              <a:rPr sz="1935" i="1" spc="157" dirty="0">
                <a:latin typeface="Trebuchet MS"/>
                <a:cs typeface="Trebuchet MS"/>
              </a:rPr>
              <a:t>nodes</a:t>
            </a:r>
            <a:r>
              <a:rPr sz="1935" i="1" spc="30" dirty="0">
                <a:latin typeface="Trebuchet MS"/>
                <a:cs typeface="Trebuchet MS"/>
              </a:rPr>
              <a:t> </a:t>
            </a:r>
            <a:r>
              <a:rPr sz="1935" spc="-12" dirty="0">
                <a:latin typeface="Verdana"/>
                <a:cs typeface="Verdana"/>
              </a:rPr>
              <a:t>are</a:t>
            </a:r>
            <a:r>
              <a:rPr sz="1935" spc="-73" dirty="0">
                <a:latin typeface="Verdana"/>
                <a:cs typeface="Verdana"/>
              </a:rPr>
              <a:t> </a:t>
            </a:r>
            <a:r>
              <a:rPr sz="1935" spc="18" dirty="0">
                <a:latin typeface="Verdana"/>
                <a:cs typeface="Verdana"/>
              </a:rPr>
              <a:t>needed</a:t>
            </a:r>
            <a:r>
              <a:rPr sz="1935" spc="-85" dirty="0">
                <a:latin typeface="Verdana"/>
                <a:cs typeface="Verdana"/>
              </a:rPr>
              <a:t> </a:t>
            </a:r>
            <a:r>
              <a:rPr sz="1935" dirty="0">
                <a:latin typeface="Verdana"/>
                <a:cs typeface="Verdana"/>
              </a:rPr>
              <a:t>in</a:t>
            </a:r>
            <a:r>
              <a:rPr sz="1935" spc="-85" dirty="0">
                <a:latin typeface="Verdana"/>
                <a:cs typeface="Verdana"/>
              </a:rPr>
              <a:t> </a:t>
            </a:r>
            <a:r>
              <a:rPr sz="1935" spc="24" dirty="0">
                <a:latin typeface="Verdana"/>
                <a:cs typeface="Verdana"/>
              </a:rPr>
              <a:t>each</a:t>
            </a:r>
            <a:r>
              <a:rPr sz="1935" spc="-85" dirty="0">
                <a:latin typeface="Verdana"/>
                <a:cs typeface="Verdana"/>
              </a:rPr>
              <a:t> </a:t>
            </a:r>
            <a:r>
              <a:rPr sz="1935" spc="-6" dirty="0">
                <a:latin typeface="Verdana"/>
                <a:cs typeface="Verdana"/>
              </a:rPr>
              <a:t>layer?</a:t>
            </a:r>
            <a:endParaRPr sz="1935" dirty="0">
              <a:latin typeface="Verdana"/>
              <a:cs typeface="Verdana"/>
            </a:endParaRPr>
          </a:p>
          <a:p>
            <a:pPr marL="352410">
              <a:spcBef>
                <a:spcPts val="907"/>
              </a:spcBef>
            </a:pPr>
            <a:r>
              <a:rPr sz="1935" dirty="0">
                <a:latin typeface="Verdana"/>
                <a:cs typeface="Verdana"/>
              </a:rPr>
              <a:t>What</a:t>
            </a:r>
            <a:r>
              <a:rPr sz="1935" spc="-79" dirty="0">
                <a:latin typeface="Verdana"/>
                <a:cs typeface="Verdana"/>
              </a:rPr>
              <a:t> </a:t>
            </a:r>
            <a:r>
              <a:rPr sz="1935" i="1" spc="73" dirty="0">
                <a:latin typeface="Trebuchet MS"/>
                <a:cs typeface="Trebuchet MS"/>
              </a:rPr>
              <a:t>activation</a:t>
            </a:r>
            <a:r>
              <a:rPr sz="1935" i="1" spc="12" dirty="0">
                <a:latin typeface="Trebuchet MS"/>
                <a:cs typeface="Trebuchet MS"/>
              </a:rPr>
              <a:t> </a:t>
            </a:r>
            <a:r>
              <a:rPr sz="1935" i="1" spc="85" dirty="0">
                <a:latin typeface="Trebuchet MS"/>
                <a:cs typeface="Trebuchet MS"/>
              </a:rPr>
              <a:t>functions</a:t>
            </a:r>
            <a:r>
              <a:rPr sz="1935" i="1" spc="42" dirty="0">
                <a:latin typeface="Trebuchet MS"/>
                <a:cs typeface="Trebuchet MS"/>
              </a:rPr>
              <a:t> </a:t>
            </a:r>
            <a:r>
              <a:rPr sz="1935" dirty="0">
                <a:latin typeface="Verdana"/>
                <a:cs typeface="Verdana"/>
              </a:rPr>
              <a:t>should</a:t>
            </a:r>
            <a:r>
              <a:rPr sz="1935" spc="-85" dirty="0">
                <a:latin typeface="Verdana"/>
                <a:cs typeface="Verdana"/>
              </a:rPr>
              <a:t> </a:t>
            </a:r>
            <a:r>
              <a:rPr sz="1935" spc="24" dirty="0">
                <a:latin typeface="Verdana"/>
                <a:cs typeface="Verdana"/>
              </a:rPr>
              <a:t>be</a:t>
            </a:r>
            <a:r>
              <a:rPr sz="1935" spc="-85" dirty="0">
                <a:latin typeface="Verdana"/>
                <a:cs typeface="Verdana"/>
              </a:rPr>
              <a:t> </a:t>
            </a:r>
            <a:r>
              <a:rPr sz="1935" spc="12" dirty="0">
                <a:latin typeface="Verdana"/>
                <a:cs typeface="Verdana"/>
              </a:rPr>
              <a:t>applied</a:t>
            </a:r>
            <a:r>
              <a:rPr sz="1935" spc="-73" dirty="0">
                <a:latin typeface="Verdana"/>
                <a:cs typeface="Verdana"/>
              </a:rPr>
              <a:t> </a:t>
            </a:r>
            <a:r>
              <a:rPr sz="1935" spc="-6" dirty="0">
                <a:latin typeface="Verdana"/>
                <a:cs typeface="Verdana"/>
              </a:rPr>
              <a:t>to</a:t>
            </a:r>
            <a:r>
              <a:rPr sz="1935" spc="-79" dirty="0">
                <a:latin typeface="Verdana"/>
                <a:cs typeface="Verdana"/>
              </a:rPr>
              <a:t> </a:t>
            </a:r>
            <a:r>
              <a:rPr sz="1935" spc="24" dirty="0">
                <a:latin typeface="Verdana"/>
                <a:cs typeface="Verdana"/>
              </a:rPr>
              <a:t>each</a:t>
            </a:r>
            <a:r>
              <a:rPr sz="1935" spc="-85" dirty="0">
                <a:latin typeface="Verdana"/>
                <a:cs typeface="Verdana"/>
              </a:rPr>
              <a:t> </a:t>
            </a:r>
            <a:r>
              <a:rPr sz="1935" spc="-6" dirty="0">
                <a:latin typeface="Verdana"/>
                <a:cs typeface="Verdana"/>
              </a:rPr>
              <a:t>layer?</a:t>
            </a:r>
            <a:endParaRPr sz="1935" dirty="0">
              <a:latin typeface="Verdana"/>
              <a:cs typeface="Verdana"/>
            </a:endParaRPr>
          </a:p>
          <a:p>
            <a:pPr>
              <a:lnSpc>
                <a:spcPct val="100000"/>
              </a:lnSpc>
            </a:pPr>
            <a:endParaRPr sz="2176" dirty="0">
              <a:latin typeface="Times New Roman"/>
              <a:cs typeface="Times New Roman"/>
            </a:endParaRPr>
          </a:p>
          <a:p>
            <a:pPr marL="352410">
              <a:spcBef>
                <a:spcPts val="1632"/>
              </a:spcBef>
            </a:pPr>
            <a:r>
              <a:rPr sz="1935" b="1" spc="193" dirty="0">
                <a:latin typeface="Arial"/>
                <a:cs typeface="Arial"/>
              </a:rPr>
              <a:t>Middle</a:t>
            </a:r>
            <a:r>
              <a:rPr sz="1935" b="1" spc="121" dirty="0">
                <a:latin typeface="Arial"/>
                <a:cs typeface="Arial"/>
              </a:rPr>
              <a:t> </a:t>
            </a:r>
            <a:r>
              <a:rPr sz="1935" b="1" spc="145" dirty="0">
                <a:latin typeface="Arial"/>
                <a:cs typeface="Arial"/>
              </a:rPr>
              <a:t>Layers</a:t>
            </a:r>
            <a:r>
              <a:rPr sz="1935" b="1" spc="73" dirty="0">
                <a:latin typeface="Arial"/>
                <a:cs typeface="Arial"/>
              </a:rPr>
              <a:t> </a:t>
            </a:r>
            <a:r>
              <a:rPr sz="1935" spc="-181" dirty="0">
                <a:latin typeface="Verdana"/>
                <a:cs typeface="Verdana"/>
              </a:rPr>
              <a:t>-</a:t>
            </a:r>
            <a:r>
              <a:rPr sz="1935" spc="-79" dirty="0">
                <a:latin typeface="Verdana"/>
                <a:cs typeface="Verdana"/>
              </a:rPr>
              <a:t> </a:t>
            </a:r>
            <a:r>
              <a:rPr sz="1935" spc="-18" dirty="0">
                <a:latin typeface="Verdana"/>
                <a:cs typeface="Verdana"/>
              </a:rPr>
              <a:t>Should</a:t>
            </a:r>
            <a:r>
              <a:rPr sz="1935" spc="-73" dirty="0">
                <a:latin typeface="Verdana"/>
                <a:cs typeface="Verdana"/>
              </a:rPr>
              <a:t> </a:t>
            </a:r>
            <a:r>
              <a:rPr sz="1935" dirty="0">
                <a:latin typeface="Verdana"/>
                <a:cs typeface="Verdana"/>
              </a:rPr>
              <a:t>the</a:t>
            </a:r>
            <a:r>
              <a:rPr sz="1935" spc="-79" dirty="0">
                <a:latin typeface="Verdana"/>
                <a:cs typeface="Verdana"/>
              </a:rPr>
              <a:t> </a:t>
            </a:r>
            <a:r>
              <a:rPr sz="1935" dirty="0">
                <a:latin typeface="Verdana"/>
                <a:cs typeface="Verdana"/>
              </a:rPr>
              <a:t>layers</a:t>
            </a:r>
            <a:r>
              <a:rPr sz="1935" spc="-73" dirty="0">
                <a:latin typeface="Verdana"/>
                <a:cs typeface="Verdana"/>
              </a:rPr>
              <a:t> </a:t>
            </a:r>
            <a:r>
              <a:rPr sz="1935" spc="24" dirty="0">
                <a:latin typeface="Verdana"/>
                <a:cs typeface="Verdana"/>
              </a:rPr>
              <a:t>be</a:t>
            </a:r>
            <a:r>
              <a:rPr sz="1935" spc="-79" dirty="0">
                <a:latin typeface="Verdana"/>
                <a:cs typeface="Verdana"/>
              </a:rPr>
              <a:t> </a:t>
            </a:r>
            <a:r>
              <a:rPr sz="1935" spc="-18" dirty="0">
                <a:latin typeface="Verdana"/>
                <a:cs typeface="Verdana"/>
              </a:rPr>
              <a:t>recurrent,</a:t>
            </a:r>
            <a:r>
              <a:rPr sz="1935" spc="-91" dirty="0">
                <a:latin typeface="Verdana"/>
                <a:cs typeface="Verdana"/>
              </a:rPr>
              <a:t> </a:t>
            </a:r>
            <a:r>
              <a:rPr sz="1935" spc="-12" dirty="0">
                <a:latin typeface="Verdana"/>
                <a:cs typeface="Verdana"/>
              </a:rPr>
              <a:t>recursive,</a:t>
            </a:r>
            <a:r>
              <a:rPr sz="1935" spc="-73" dirty="0">
                <a:latin typeface="Verdana"/>
                <a:cs typeface="Verdana"/>
              </a:rPr>
              <a:t> </a:t>
            </a:r>
            <a:r>
              <a:rPr sz="1935" spc="-6" dirty="0">
                <a:latin typeface="Verdana"/>
                <a:cs typeface="Verdana"/>
              </a:rPr>
              <a:t>convolutional,</a:t>
            </a:r>
            <a:r>
              <a:rPr sz="1935" spc="-79" dirty="0">
                <a:latin typeface="Verdana"/>
                <a:cs typeface="Verdana"/>
              </a:rPr>
              <a:t> </a:t>
            </a:r>
            <a:r>
              <a:rPr sz="1935" spc="6" dirty="0">
                <a:latin typeface="Verdana"/>
                <a:cs typeface="Verdana"/>
              </a:rPr>
              <a:t>etc?</a:t>
            </a:r>
            <a:endParaRPr sz="1935" dirty="0">
              <a:latin typeface="Verdana"/>
              <a:cs typeface="Verdana"/>
            </a:endParaRPr>
          </a:p>
          <a:p>
            <a:pPr marL="352410">
              <a:spcBef>
                <a:spcPts val="907"/>
              </a:spcBef>
            </a:pPr>
            <a:r>
              <a:rPr sz="1935" b="1" spc="79" dirty="0">
                <a:latin typeface="Arial"/>
                <a:cs typeface="Arial"/>
              </a:rPr>
              <a:t>Loss </a:t>
            </a:r>
            <a:r>
              <a:rPr sz="1935" b="1" spc="169" dirty="0">
                <a:latin typeface="Arial"/>
                <a:cs typeface="Arial"/>
              </a:rPr>
              <a:t>function </a:t>
            </a:r>
            <a:r>
              <a:rPr sz="1935" b="1" spc="-109" dirty="0">
                <a:latin typeface="Arial"/>
                <a:cs typeface="Arial"/>
              </a:rPr>
              <a:t>– </a:t>
            </a:r>
            <a:r>
              <a:rPr sz="1935" spc="-6" dirty="0">
                <a:latin typeface="Verdana"/>
                <a:cs typeface="Verdana"/>
              </a:rPr>
              <a:t>How </a:t>
            </a:r>
            <a:r>
              <a:rPr sz="1935" dirty="0">
                <a:latin typeface="Verdana"/>
                <a:cs typeface="Verdana"/>
              </a:rPr>
              <a:t>should </a:t>
            </a:r>
            <a:r>
              <a:rPr sz="1935" spc="18" dirty="0">
                <a:latin typeface="Verdana"/>
                <a:cs typeface="Verdana"/>
              </a:rPr>
              <a:t>we </a:t>
            </a:r>
            <a:r>
              <a:rPr sz="1935" dirty="0">
                <a:latin typeface="Verdana"/>
                <a:cs typeface="Verdana"/>
              </a:rPr>
              <a:t>measure</a:t>
            </a:r>
            <a:r>
              <a:rPr sz="1935" spc="-79" dirty="0">
                <a:latin typeface="Verdana"/>
                <a:cs typeface="Verdana"/>
              </a:rPr>
              <a:t> </a:t>
            </a:r>
            <a:r>
              <a:rPr sz="1935" spc="-24" dirty="0">
                <a:latin typeface="Verdana"/>
                <a:cs typeface="Verdana"/>
              </a:rPr>
              <a:t>error?</a:t>
            </a:r>
            <a:endParaRPr sz="1935" dirty="0">
              <a:latin typeface="Verdana"/>
              <a:cs typeface="Verdana"/>
            </a:endParaRPr>
          </a:p>
          <a:p>
            <a:pPr marL="352410" marR="158930">
              <a:lnSpc>
                <a:spcPts val="2237"/>
              </a:lnSpc>
              <a:spcBef>
                <a:spcPts val="1051"/>
              </a:spcBef>
            </a:pPr>
            <a:r>
              <a:rPr sz="1935" b="1" spc="175" dirty="0">
                <a:latin typeface="Arial"/>
                <a:cs typeface="Arial"/>
              </a:rPr>
              <a:t>Learning</a:t>
            </a:r>
            <a:r>
              <a:rPr sz="1935" b="1" spc="115" dirty="0">
                <a:latin typeface="Arial"/>
                <a:cs typeface="Arial"/>
              </a:rPr>
              <a:t> </a:t>
            </a:r>
            <a:r>
              <a:rPr sz="1935" b="1" spc="200" dirty="0">
                <a:latin typeface="Arial"/>
                <a:cs typeface="Arial"/>
              </a:rPr>
              <a:t>Rate</a:t>
            </a:r>
            <a:r>
              <a:rPr sz="1935" b="1" spc="151" dirty="0">
                <a:latin typeface="Arial"/>
                <a:cs typeface="Arial"/>
              </a:rPr>
              <a:t> </a:t>
            </a:r>
            <a:r>
              <a:rPr sz="1935" spc="-181" dirty="0">
                <a:latin typeface="Verdana"/>
                <a:cs typeface="Verdana"/>
              </a:rPr>
              <a:t>-</a:t>
            </a:r>
            <a:r>
              <a:rPr sz="1935" spc="-73" dirty="0">
                <a:latin typeface="Verdana"/>
                <a:cs typeface="Verdana"/>
              </a:rPr>
              <a:t> </a:t>
            </a:r>
            <a:r>
              <a:rPr sz="1935" spc="-6" dirty="0">
                <a:latin typeface="Verdana"/>
                <a:cs typeface="Verdana"/>
              </a:rPr>
              <a:t>How</a:t>
            </a:r>
            <a:r>
              <a:rPr sz="1935" spc="-73" dirty="0">
                <a:latin typeface="Verdana"/>
                <a:cs typeface="Verdana"/>
              </a:rPr>
              <a:t> </a:t>
            </a:r>
            <a:r>
              <a:rPr sz="1935" spc="-12" dirty="0">
                <a:latin typeface="Verdana"/>
                <a:cs typeface="Verdana"/>
              </a:rPr>
              <a:t>aggressively</a:t>
            </a:r>
            <a:r>
              <a:rPr sz="1935" spc="-73" dirty="0">
                <a:latin typeface="Verdana"/>
                <a:cs typeface="Verdana"/>
              </a:rPr>
              <a:t> </a:t>
            </a:r>
            <a:r>
              <a:rPr sz="1935" dirty="0">
                <a:latin typeface="Verdana"/>
                <a:cs typeface="Verdana"/>
              </a:rPr>
              <a:t>should</a:t>
            </a:r>
            <a:r>
              <a:rPr sz="1935" spc="-79" dirty="0">
                <a:latin typeface="Verdana"/>
                <a:cs typeface="Verdana"/>
              </a:rPr>
              <a:t> </a:t>
            </a:r>
            <a:r>
              <a:rPr sz="1935" dirty="0">
                <a:latin typeface="Verdana"/>
                <a:cs typeface="Verdana"/>
              </a:rPr>
              <a:t>the</a:t>
            </a:r>
            <a:r>
              <a:rPr sz="1935" spc="-67" dirty="0">
                <a:latin typeface="Verdana"/>
                <a:cs typeface="Verdana"/>
              </a:rPr>
              <a:t> </a:t>
            </a:r>
            <a:r>
              <a:rPr sz="1935" dirty="0">
                <a:latin typeface="Verdana"/>
                <a:cs typeface="Verdana"/>
              </a:rPr>
              <a:t>optimization</a:t>
            </a:r>
            <a:r>
              <a:rPr sz="1935" spc="-79" dirty="0">
                <a:latin typeface="Verdana"/>
                <a:cs typeface="Verdana"/>
              </a:rPr>
              <a:t> </a:t>
            </a:r>
            <a:r>
              <a:rPr sz="1935" spc="6" dirty="0">
                <a:latin typeface="Verdana"/>
                <a:cs typeface="Verdana"/>
              </a:rPr>
              <a:t>move</a:t>
            </a:r>
            <a:r>
              <a:rPr sz="1935" spc="-67" dirty="0">
                <a:latin typeface="Verdana"/>
                <a:cs typeface="Verdana"/>
              </a:rPr>
              <a:t> </a:t>
            </a:r>
            <a:r>
              <a:rPr sz="1935" spc="-12" dirty="0">
                <a:latin typeface="Verdana"/>
                <a:cs typeface="Verdana"/>
              </a:rPr>
              <a:t>towards</a:t>
            </a:r>
            <a:r>
              <a:rPr sz="1935" spc="-85" dirty="0">
                <a:latin typeface="Verdana"/>
                <a:cs typeface="Verdana"/>
              </a:rPr>
              <a:t> </a:t>
            </a:r>
            <a:r>
              <a:rPr sz="1935" dirty="0">
                <a:latin typeface="Verdana"/>
                <a:cs typeface="Verdana"/>
              </a:rPr>
              <a:t>the</a:t>
            </a:r>
            <a:r>
              <a:rPr sz="1935" spc="-67" dirty="0">
                <a:latin typeface="Verdana"/>
                <a:cs typeface="Verdana"/>
              </a:rPr>
              <a:t> </a:t>
            </a:r>
            <a:r>
              <a:rPr sz="1935" spc="12" dirty="0">
                <a:latin typeface="Verdana"/>
                <a:cs typeface="Verdana"/>
              </a:rPr>
              <a:t>local  </a:t>
            </a:r>
            <a:r>
              <a:rPr sz="1935" spc="-6" dirty="0">
                <a:latin typeface="Verdana"/>
                <a:cs typeface="Verdana"/>
              </a:rPr>
              <a:t>minimum?</a:t>
            </a:r>
            <a:endParaRPr sz="1935" dirty="0">
              <a:latin typeface="Verdana"/>
              <a:cs typeface="Verdana"/>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7432667"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 </a:t>
            </a:r>
            <a:r>
              <a:rPr spc="254" dirty="0">
                <a:solidFill>
                  <a:schemeClr val="tx1">
                    <a:lumMod val="95000"/>
                    <a:lumOff val="5000"/>
                  </a:schemeClr>
                </a:solidFill>
              </a:rPr>
              <a:t>Practicality </a:t>
            </a:r>
            <a:r>
              <a:rPr spc="247" dirty="0">
                <a:solidFill>
                  <a:schemeClr val="tx1">
                    <a:lumMod val="95000"/>
                    <a:lumOff val="5000"/>
                  </a:schemeClr>
                </a:solidFill>
              </a:rPr>
              <a:t>of </a:t>
            </a:r>
            <a:r>
              <a:rPr spc="296" dirty="0">
                <a:solidFill>
                  <a:schemeClr val="tx1">
                    <a:lumMod val="95000"/>
                    <a:lumOff val="5000"/>
                  </a:schemeClr>
                </a:solidFill>
              </a:rPr>
              <a:t>Neural</a:t>
            </a:r>
            <a:r>
              <a:rPr spc="18" dirty="0">
                <a:solidFill>
                  <a:schemeClr val="tx1">
                    <a:lumMod val="95000"/>
                    <a:lumOff val="5000"/>
                  </a:schemeClr>
                </a:solidFill>
              </a:rPr>
              <a:t> </a:t>
            </a:r>
            <a:r>
              <a:rPr spc="302" dirty="0">
                <a:solidFill>
                  <a:schemeClr val="tx1">
                    <a:lumMod val="95000"/>
                    <a:lumOff val="5000"/>
                  </a:schemeClr>
                </a:solidFill>
              </a:rPr>
              <a:t>Networks</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143</a:t>
            </a:fld>
            <a:endParaRPr spc="302" dirty="0"/>
          </a:p>
        </p:txBody>
      </p:sp>
      <p:sp>
        <p:nvSpPr>
          <p:cNvPr id="3" name="object 3"/>
          <p:cNvSpPr txBox="1"/>
          <p:nvPr/>
        </p:nvSpPr>
        <p:spPr>
          <a:xfrm>
            <a:off x="419195" y="1765702"/>
            <a:ext cx="10836907" cy="3827498"/>
          </a:xfrm>
          <a:prstGeom prst="rect">
            <a:avLst/>
          </a:prstGeom>
        </p:spPr>
        <p:txBody>
          <a:bodyPr vert="horz" wrap="square" lIns="0" tIns="30710" rIns="0" bIns="0" rtlCol="0">
            <a:spAutoFit/>
          </a:bodyPr>
          <a:lstStyle/>
          <a:p>
            <a:pPr marL="15356" marR="6142">
              <a:lnSpc>
                <a:spcPts val="2237"/>
              </a:lnSpc>
              <a:spcBef>
                <a:spcPts val="242"/>
              </a:spcBef>
            </a:pPr>
            <a:r>
              <a:rPr sz="1874" b="1" spc="212" dirty="0">
                <a:latin typeface="Arial"/>
                <a:cs typeface="Arial"/>
              </a:rPr>
              <a:t>Despite some </a:t>
            </a:r>
            <a:r>
              <a:rPr sz="1874" b="1" spc="200" dirty="0">
                <a:latin typeface="Arial"/>
                <a:cs typeface="Arial"/>
              </a:rPr>
              <a:t>seemingly intelligent </a:t>
            </a:r>
            <a:r>
              <a:rPr sz="1874" b="1" spc="175" dirty="0">
                <a:latin typeface="Arial"/>
                <a:cs typeface="Arial"/>
              </a:rPr>
              <a:t>applications </a:t>
            </a:r>
            <a:r>
              <a:rPr sz="1874" b="1" spc="169" dirty="0">
                <a:latin typeface="Arial"/>
                <a:cs typeface="Arial"/>
              </a:rPr>
              <a:t>like </a:t>
            </a:r>
            <a:r>
              <a:rPr sz="1874" b="1" spc="236" dirty="0">
                <a:latin typeface="Arial"/>
                <a:cs typeface="Arial"/>
              </a:rPr>
              <a:t>image </a:t>
            </a:r>
            <a:r>
              <a:rPr sz="1874" b="1" spc="187" dirty="0">
                <a:latin typeface="Arial"/>
                <a:cs typeface="Arial"/>
              </a:rPr>
              <a:t>recognition,</a:t>
            </a:r>
            <a:r>
              <a:rPr sz="1874" b="1" spc="-145" dirty="0">
                <a:latin typeface="Arial"/>
                <a:cs typeface="Arial"/>
              </a:rPr>
              <a:t> </a:t>
            </a:r>
            <a:r>
              <a:rPr sz="1874" b="1" spc="212" dirty="0">
                <a:latin typeface="Arial"/>
                <a:cs typeface="Arial"/>
              </a:rPr>
              <a:t>neural  </a:t>
            </a:r>
            <a:r>
              <a:rPr sz="1874" b="1" spc="218" dirty="0">
                <a:latin typeface="Arial"/>
                <a:cs typeface="Arial"/>
              </a:rPr>
              <a:t>networks </a:t>
            </a:r>
            <a:r>
              <a:rPr sz="1874" b="1" spc="224" dirty="0">
                <a:latin typeface="Arial"/>
                <a:cs typeface="Arial"/>
              </a:rPr>
              <a:t>have</a:t>
            </a:r>
            <a:r>
              <a:rPr sz="1874" b="1" spc="79" dirty="0">
                <a:latin typeface="Arial"/>
                <a:cs typeface="Arial"/>
              </a:rPr>
              <a:t> </a:t>
            </a:r>
            <a:r>
              <a:rPr sz="1874" b="1" spc="193" dirty="0">
                <a:latin typeface="Arial"/>
                <a:cs typeface="Arial"/>
              </a:rPr>
              <a:t>drawbacks:</a:t>
            </a:r>
            <a:endParaRPr sz="1874" dirty="0">
              <a:latin typeface="Arial"/>
              <a:cs typeface="Arial"/>
            </a:endParaRPr>
          </a:p>
          <a:p>
            <a:pPr marL="297897">
              <a:spcBef>
                <a:spcPts val="689"/>
              </a:spcBef>
            </a:pPr>
            <a:r>
              <a:rPr sz="1632" spc="85" dirty="0">
                <a:solidFill>
                  <a:srgbClr val="FF3333"/>
                </a:solidFill>
                <a:latin typeface="Tahoma"/>
                <a:cs typeface="Tahoma"/>
              </a:rPr>
              <a:t>Requires </a:t>
            </a:r>
            <a:r>
              <a:rPr sz="1632" b="1" spc="60" dirty="0">
                <a:solidFill>
                  <a:srgbClr val="FF3333"/>
                </a:solidFill>
                <a:latin typeface="Arial"/>
                <a:cs typeface="Arial"/>
              </a:rPr>
              <a:t>LOTS </a:t>
            </a:r>
            <a:r>
              <a:rPr sz="1632" spc="73" dirty="0">
                <a:solidFill>
                  <a:srgbClr val="FF3333"/>
                </a:solidFill>
                <a:latin typeface="Tahoma"/>
                <a:cs typeface="Tahoma"/>
              </a:rPr>
              <a:t>of </a:t>
            </a:r>
            <a:r>
              <a:rPr sz="1632" spc="103" dirty="0">
                <a:solidFill>
                  <a:srgbClr val="FF3333"/>
                </a:solidFill>
                <a:latin typeface="Tahoma"/>
                <a:cs typeface="Tahoma"/>
              </a:rPr>
              <a:t>labeled </a:t>
            </a:r>
            <a:r>
              <a:rPr sz="1632" spc="109" dirty="0">
                <a:solidFill>
                  <a:srgbClr val="FF3333"/>
                </a:solidFill>
                <a:latin typeface="Tahoma"/>
                <a:cs typeface="Tahoma"/>
              </a:rPr>
              <a:t>data </a:t>
            </a:r>
            <a:r>
              <a:rPr sz="1632" spc="67" dirty="0">
                <a:solidFill>
                  <a:srgbClr val="FF3333"/>
                </a:solidFill>
                <a:latin typeface="Tahoma"/>
                <a:cs typeface="Tahoma"/>
              </a:rPr>
              <a:t>for</a:t>
            </a:r>
            <a:r>
              <a:rPr sz="1632" spc="-363" dirty="0">
                <a:solidFill>
                  <a:srgbClr val="FF3333"/>
                </a:solidFill>
                <a:latin typeface="Tahoma"/>
                <a:cs typeface="Tahoma"/>
              </a:rPr>
              <a:t> </a:t>
            </a:r>
            <a:r>
              <a:rPr sz="1632" spc="85" dirty="0">
                <a:solidFill>
                  <a:srgbClr val="FF3333"/>
                </a:solidFill>
                <a:latin typeface="Tahoma"/>
                <a:cs typeface="Tahoma"/>
              </a:rPr>
              <a:t>training.</a:t>
            </a:r>
            <a:endParaRPr sz="1632" dirty="0">
              <a:latin typeface="Tahoma"/>
              <a:cs typeface="Tahoma"/>
            </a:endParaRPr>
          </a:p>
          <a:p>
            <a:pPr marL="297897">
              <a:spcBef>
                <a:spcPts val="750"/>
              </a:spcBef>
            </a:pPr>
            <a:r>
              <a:rPr sz="1632" spc="79" dirty="0">
                <a:latin typeface="Tahoma"/>
                <a:cs typeface="Tahoma"/>
              </a:rPr>
              <a:t>Difficult</a:t>
            </a:r>
            <a:r>
              <a:rPr sz="1632" dirty="0">
                <a:latin typeface="Tahoma"/>
                <a:cs typeface="Tahoma"/>
              </a:rPr>
              <a:t> </a:t>
            </a:r>
            <a:r>
              <a:rPr sz="1632" spc="67" dirty="0">
                <a:latin typeface="Tahoma"/>
                <a:cs typeface="Tahoma"/>
              </a:rPr>
              <a:t>for</a:t>
            </a:r>
            <a:r>
              <a:rPr sz="1632" spc="6" dirty="0">
                <a:latin typeface="Tahoma"/>
                <a:cs typeface="Tahoma"/>
              </a:rPr>
              <a:t> </a:t>
            </a:r>
            <a:r>
              <a:rPr sz="1632" spc="103" dirty="0">
                <a:latin typeface="Tahoma"/>
                <a:cs typeface="Tahoma"/>
              </a:rPr>
              <a:t>the</a:t>
            </a:r>
            <a:r>
              <a:rPr sz="1632" spc="-12" dirty="0">
                <a:latin typeface="Tahoma"/>
                <a:cs typeface="Tahoma"/>
              </a:rPr>
              <a:t> </a:t>
            </a:r>
            <a:r>
              <a:rPr sz="1632" spc="109" dirty="0">
                <a:latin typeface="Tahoma"/>
                <a:cs typeface="Tahoma"/>
              </a:rPr>
              <a:t>data</a:t>
            </a:r>
            <a:r>
              <a:rPr sz="1632" dirty="0">
                <a:latin typeface="Tahoma"/>
                <a:cs typeface="Tahoma"/>
              </a:rPr>
              <a:t> </a:t>
            </a:r>
            <a:r>
              <a:rPr sz="1632" spc="97" dirty="0">
                <a:latin typeface="Tahoma"/>
                <a:cs typeface="Tahoma"/>
              </a:rPr>
              <a:t>scientist</a:t>
            </a:r>
            <a:r>
              <a:rPr sz="1632" dirty="0">
                <a:latin typeface="Tahoma"/>
                <a:cs typeface="Tahoma"/>
              </a:rPr>
              <a:t> </a:t>
            </a:r>
            <a:r>
              <a:rPr sz="1632" spc="97" dirty="0">
                <a:latin typeface="Tahoma"/>
                <a:cs typeface="Tahoma"/>
              </a:rPr>
              <a:t>to</a:t>
            </a:r>
            <a:r>
              <a:rPr sz="1632" spc="-18" dirty="0">
                <a:latin typeface="Tahoma"/>
                <a:cs typeface="Tahoma"/>
              </a:rPr>
              <a:t> </a:t>
            </a:r>
            <a:r>
              <a:rPr sz="1632" spc="103" dirty="0">
                <a:latin typeface="Tahoma"/>
                <a:cs typeface="Tahoma"/>
              </a:rPr>
              <a:t>understand</a:t>
            </a:r>
            <a:r>
              <a:rPr sz="1632" spc="-18" dirty="0">
                <a:latin typeface="Tahoma"/>
                <a:cs typeface="Tahoma"/>
              </a:rPr>
              <a:t> </a:t>
            </a:r>
            <a:r>
              <a:rPr sz="1632" spc="103" dirty="0">
                <a:latin typeface="Tahoma"/>
                <a:cs typeface="Tahoma"/>
              </a:rPr>
              <a:t>convoluted</a:t>
            </a:r>
            <a:r>
              <a:rPr sz="1632" spc="-12" dirty="0">
                <a:latin typeface="Tahoma"/>
                <a:cs typeface="Tahoma"/>
              </a:rPr>
              <a:t> </a:t>
            </a:r>
            <a:r>
              <a:rPr sz="1632" spc="109" dirty="0">
                <a:latin typeface="Tahoma"/>
                <a:cs typeface="Tahoma"/>
              </a:rPr>
              <a:t>layers</a:t>
            </a:r>
            <a:r>
              <a:rPr sz="1632" spc="-6" dirty="0">
                <a:latin typeface="Tahoma"/>
                <a:cs typeface="Tahoma"/>
              </a:rPr>
              <a:t> </a:t>
            </a:r>
            <a:r>
              <a:rPr sz="1632" spc="115" dirty="0">
                <a:latin typeface="Tahoma"/>
                <a:cs typeface="Tahoma"/>
              </a:rPr>
              <a:t>and</a:t>
            </a:r>
            <a:r>
              <a:rPr sz="1632" spc="-18" dirty="0">
                <a:latin typeface="Tahoma"/>
                <a:cs typeface="Tahoma"/>
              </a:rPr>
              <a:t> </a:t>
            </a:r>
            <a:r>
              <a:rPr sz="1632" spc="91" dirty="0">
                <a:latin typeface="Tahoma"/>
                <a:cs typeface="Tahoma"/>
              </a:rPr>
              <a:t>nodes.</a:t>
            </a:r>
            <a:endParaRPr sz="1632" dirty="0">
              <a:latin typeface="Tahoma"/>
              <a:cs typeface="Tahoma"/>
            </a:endParaRPr>
          </a:p>
          <a:p>
            <a:pPr marL="297897">
              <a:spcBef>
                <a:spcPts val="738"/>
              </a:spcBef>
            </a:pPr>
            <a:r>
              <a:rPr sz="1632" spc="109" dirty="0">
                <a:latin typeface="Tahoma"/>
                <a:cs typeface="Tahoma"/>
              </a:rPr>
              <a:t>Has</a:t>
            </a:r>
            <a:r>
              <a:rPr sz="1632" spc="-6" dirty="0">
                <a:latin typeface="Tahoma"/>
                <a:cs typeface="Tahoma"/>
              </a:rPr>
              <a:t> </a:t>
            </a:r>
            <a:r>
              <a:rPr sz="1632" spc="133" dirty="0">
                <a:latin typeface="Tahoma"/>
                <a:cs typeface="Tahoma"/>
              </a:rPr>
              <a:t>a</a:t>
            </a:r>
            <a:r>
              <a:rPr sz="1632" dirty="0">
                <a:latin typeface="Tahoma"/>
                <a:cs typeface="Tahoma"/>
              </a:rPr>
              <a:t> </a:t>
            </a:r>
            <a:r>
              <a:rPr sz="1632" spc="103" dirty="0">
                <a:latin typeface="Tahoma"/>
                <a:cs typeface="Tahoma"/>
              </a:rPr>
              <a:t>quick</a:t>
            </a:r>
            <a:r>
              <a:rPr sz="1632" spc="-6" dirty="0">
                <a:latin typeface="Tahoma"/>
                <a:cs typeface="Tahoma"/>
              </a:rPr>
              <a:t> </a:t>
            </a:r>
            <a:r>
              <a:rPr sz="1632" spc="103" dirty="0">
                <a:latin typeface="Tahoma"/>
                <a:cs typeface="Tahoma"/>
              </a:rPr>
              <a:t>diminishing</a:t>
            </a:r>
            <a:r>
              <a:rPr sz="1632" spc="-18" dirty="0">
                <a:latin typeface="Tahoma"/>
                <a:cs typeface="Tahoma"/>
              </a:rPr>
              <a:t> </a:t>
            </a:r>
            <a:r>
              <a:rPr sz="1632" spc="79" dirty="0">
                <a:latin typeface="Tahoma"/>
                <a:cs typeface="Tahoma"/>
              </a:rPr>
              <a:t>return</a:t>
            </a:r>
            <a:r>
              <a:rPr sz="1632" dirty="0">
                <a:latin typeface="Tahoma"/>
                <a:cs typeface="Tahoma"/>
              </a:rPr>
              <a:t> </a:t>
            </a:r>
            <a:r>
              <a:rPr sz="1632" spc="67" dirty="0">
                <a:latin typeface="Tahoma"/>
                <a:cs typeface="Tahoma"/>
              </a:rPr>
              <a:t>for</a:t>
            </a:r>
            <a:r>
              <a:rPr sz="1632" dirty="0">
                <a:latin typeface="Tahoma"/>
                <a:cs typeface="Tahoma"/>
              </a:rPr>
              <a:t> </a:t>
            </a:r>
            <a:r>
              <a:rPr sz="1632" spc="103" dirty="0">
                <a:latin typeface="Tahoma"/>
                <a:cs typeface="Tahoma"/>
              </a:rPr>
              <a:t>problem</a:t>
            </a:r>
            <a:r>
              <a:rPr sz="1632" spc="-6" dirty="0">
                <a:latin typeface="Tahoma"/>
                <a:cs typeface="Tahoma"/>
              </a:rPr>
              <a:t> </a:t>
            </a:r>
            <a:r>
              <a:rPr sz="1632" spc="115" dirty="0">
                <a:latin typeface="Tahoma"/>
                <a:cs typeface="Tahoma"/>
              </a:rPr>
              <a:t>spaces</a:t>
            </a:r>
            <a:r>
              <a:rPr sz="1632" spc="-18" dirty="0">
                <a:latin typeface="Tahoma"/>
                <a:cs typeface="Tahoma"/>
              </a:rPr>
              <a:t> </a:t>
            </a:r>
            <a:r>
              <a:rPr sz="1632" spc="103" dirty="0">
                <a:latin typeface="Tahoma"/>
                <a:cs typeface="Tahoma"/>
              </a:rPr>
              <a:t>outside</a:t>
            </a:r>
            <a:r>
              <a:rPr sz="1632" spc="-18" dirty="0">
                <a:latin typeface="Tahoma"/>
                <a:cs typeface="Tahoma"/>
              </a:rPr>
              <a:t> </a:t>
            </a:r>
            <a:r>
              <a:rPr sz="1632" spc="73" dirty="0">
                <a:latin typeface="Tahoma"/>
                <a:cs typeface="Tahoma"/>
              </a:rPr>
              <a:t>of</a:t>
            </a:r>
            <a:r>
              <a:rPr sz="1632" dirty="0">
                <a:latin typeface="Tahoma"/>
                <a:cs typeface="Tahoma"/>
              </a:rPr>
              <a:t> </a:t>
            </a:r>
            <a:r>
              <a:rPr sz="1632" spc="127" dirty="0">
                <a:latin typeface="Tahoma"/>
                <a:cs typeface="Tahoma"/>
              </a:rPr>
              <a:t>image</a:t>
            </a:r>
            <a:r>
              <a:rPr sz="1632" spc="-6" dirty="0">
                <a:latin typeface="Tahoma"/>
                <a:cs typeface="Tahoma"/>
              </a:rPr>
              <a:t> </a:t>
            </a:r>
            <a:r>
              <a:rPr sz="1632" spc="115" dirty="0">
                <a:latin typeface="Tahoma"/>
                <a:cs typeface="Tahoma"/>
              </a:rPr>
              <a:t>and</a:t>
            </a:r>
            <a:r>
              <a:rPr sz="1632" spc="-18" dirty="0">
                <a:latin typeface="Tahoma"/>
                <a:cs typeface="Tahoma"/>
              </a:rPr>
              <a:t> </a:t>
            </a:r>
            <a:r>
              <a:rPr sz="1632" spc="97" dirty="0">
                <a:latin typeface="Tahoma"/>
                <a:cs typeface="Tahoma"/>
              </a:rPr>
              <a:t>natural</a:t>
            </a:r>
            <a:r>
              <a:rPr sz="1632" dirty="0">
                <a:latin typeface="Tahoma"/>
                <a:cs typeface="Tahoma"/>
              </a:rPr>
              <a:t> </a:t>
            </a:r>
            <a:r>
              <a:rPr sz="1632" spc="109" dirty="0">
                <a:latin typeface="Tahoma"/>
                <a:cs typeface="Tahoma"/>
              </a:rPr>
              <a:t>language</a:t>
            </a:r>
            <a:r>
              <a:rPr sz="1632" spc="-6" dirty="0">
                <a:latin typeface="Tahoma"/>
                <a:cs typeface="Tahoma"/>
              </a:rPr>
              <a:t> </a:t>
            </a:r>
            <a:r>
              <a:rPr sz="1632" spc="91" dirty="0">
                <a:latin typeface="Tahoma"/>
                <a:cs typeface="Tahoma"/>
              </a:rPr>
              <a:t>processing.</a:t>
            </a:r>
            <a:endParaRPr sz="1632" dirty="0">
              <a:latin typeface="Tahoma"/>
              <a:cs typeface="Tahoma"/>
            </a:endParaRPr>
          </a:p>
          <a:p>
            <a:pPr>
              <a:lnSpc>
                <a:spcPct val="100000"/>
              </a:lnSpc>
            </a:pPr>
            <a:endParaRPr sz="1814" dirty="0">
              <a:latin typeface="Times New Roman"/>
              <a:cs typeface="Times New Roman"/>
            </a:endParaRPr>
          </a:p>
          <a:p>
            <a:pPr marL="15356" marR="1212322">
              <a:spcBef>
                <a:spcPts val="1409"/>
              </a:spcBef>
            </a:pPr>
            <a:r>
              <a:rPr sz="1874" b="1" spc="218" dirty="0">
                <a:latin typeface="Arial"/>
                <a:cs typeface="Arial"/>
              </a:rPr>
              <a:t>Neural</a:t>
            </a:r>
            <a:r>
              <a:rPr sz="1874" b="1" spc="133" dirty="0">
                <a:latin typeface="Arial"/>
                <a:cs typeface="Arial"/>
              </a:rPr>
              <a:t> </a:t>
            </a:r>
            <a:r>
              <a:rPr sz="1874" b="1" spc="218" dirty="0">
                <a:latin typeface="Arial"/>
                <a:cs typeface="Arial"/>
              </a:rPr>
              <a:t>networks</a:t>
            </a:r>
            <a:r>
              <a:rPr sz="1874" b="1" spc="151" dirty="0">
                <a:latin typeface="Arial"/>
                <a:cs typeface="Arial"/>
              </a:rPr>
              <a:t> </a:t>
            </a:r>
            <a:r>
              <a:rPr sz="1874" b="1" spc="242" dirty="0">
                <a:latin typeface="Arial"/>
                <a:cs typeface="Arial"/>
              </a:rPr>
              <a:t>generate</a:t>
            </a:r>
            <a:r>
              <a:rPr sz="1874" b="1" spc="151" dirty="0">
                <a:latin typeface="Arial"/>
                <a:cs typeface="Arial"/>
              </a:rPr>
              <a:t> </a:t>
            </a:r>
            <a:r>
              <a:rPr sz="1874" b="1" spc="230" dirty="0">
                <a:latin typeface="Arial"/>
                <a:cs typeface="Arial"/>
              </a:rPr>
              <a:t>excitement</a:t>
            </a:r>
            <a:r>
              <a:rPr sz="1874" b="1" spc="133" dirty="0">
                <a:latin typeface="Arial"/>
                <a:cs typeface="Arial"/>
              </a:rPr>
              <a:t> </a:t>
            </a:r>
            <a:r>
              <a:rPr sz="1874" b="1" spc="193" dirty="0">
                <a:latin typeface="Arial"/>
                <a:cs typeface="Arial"/>
              </a:rPr>
              <a:t>because</a:t>
            </a:r>
            <a:r>
              <a:rPr sz="1874" b="1" spc="145" dirty="0">
                <a:latin typeface="Arial"/>
                <a:cs typeface="Arial"/>
              </a:rPr>
              <a:t> </a:t>
            </a:r>
            <a:r>
              <a:rPr sz="1874" b="1" spc="247" dirty="0">
                <a:latin typeface="Arial"/>
                <a:cs typeface="Arial"/>
              </a:rPr>
              <a:t>many</a:t>
            </a:r>
            <a:r>
              <a:rPr sz="1874" b="1" spc="138" dirty="0">
                <a:latin typeface="Arial"/>
                <a:cs typeface="Arial"/>
              </a:rPr>
              <a:t> </a:t>
            </a:r>
            <a:r>
              <a:rPr sz="1874" b="1" spc="206" dirty="0">
                <a:latin typeface="Arial"/>
                <a:cs typeface="Arial"/>
              </a:rPr>
              <a:t>believe</a:t>
            </a:r>
            <a:r>
              <a:rPr sz="1874" b="1" spc="151" dirty="0">
                <a:latin typeface="Arial"/>
                <a:cs typeface="Arial"/>
              </a:rPr>
              <a:t> </a:t>
            </a:r>
            <a:r>
              <a:rPr sz="1874" b="1" spc="236" dirty="0">
                <a:latin typeface="Arial"/>
                <a:cs typeface="Arial"/>
              </a:rPr>
              <a:t>they</a:t>
            </a:r>
            <a:r>
              <a:rPr sz="1874" b="1" spc="138" dirty="0">
                <a:latin typeface="Arial"/>
                <a:cs typeface="Arial"/>
              </a:rPr>
              <a:t> </a:t>
            </a:r>
            <a:r>
              <a:rPr sz="1874" b="1" spc="169" dirty="0">
                <a:latin typeface="Arial"/>
                <a:cs typeface="Arial"/>
              </a:rPr>
              <a:t>will  </a:t>
            </a:r>
            <a:r>
              <a:rPr sz="1874" b="1" spc="206" dirty="0">
                <a:latin typeface="Arial"/>
                <a:cs typeface="Arial"/>
              </a:rPr>
              <a:t>generalize </a:t>
            </a:r>
            <a:r>
              <a:rPr sz="1874" b="1" spc="163" dirty="0">
                <a:latin typeface="Arial"/>
                <a:cs typeface="Arial"/>
              </a:rPr>
              <a:t>solutions </a:t>
            </a:r>
            <a:r>
              <a:rPr sz="1874" b="1" spc="224" dirty="0">
                <a:latin typeface="Arial"/>
                <a:cs typeface="Arial"/>
              </a:rPr>
              <a:t>to </a:t>
            </a:r>
            <a:r>
              <a:rPr sz="1874" b="1" spc="218" dirty="0">
                <a:latin typeface="Arial"/>
                <a:cs typeface="Arial"/>
              </a:rPr>
              <a:t>most </a:t>
            </a:r>
            <a:r>
              <a:rPr sz="1874" b="1" spc="200" dirty="0">
                <a:latin typeface="Arial"/>
                <a:cs typeface="Arial"/>
              </a:rPr>
              <a:t>problems </a:t>
            </a:r>
            <a:r>
              <a:rPr sz="1874" b="1" spc="212" dirty="0">
                <a:latin typeface="Arial"/>
                <a:cs typeface="Arial"/>
              </a:rPr>
              <a:t>one</a:t>
            </a:r>
            <a:r>
              <a:rPr sz="1874" b="1" spc="-121" dirty="0">
                <a:latin typeface="Arial"/>
                <a:cs typeface="Arial"/>
              </a:rPr>
              <a:t> </a:t>
            </a:r>
            <a:r>
              <a:rPr sz="1874" b="1" spc="157" dirty="0">
                <a:latin typeface="Arial"/>
                <a:cs typeface="Arial"/>
              </a:rPr>
              <a:t>day.</a:t>
            </a:r>
            <a:endParaRPr sz="1874" dirty="0">
              <a:latin typeface="Arial"/>
              <a:cs typeface="Arial"/>
            </a:endParaRPr>
          </a:p>
          <a:p>
            <a:pPr marL="297897" marR="400780">
              <a:lnSpc>
                <a:spcPts val="1874"/>
              </a:lnSpc>
              <a:spcBef>
                <a:spcPts val="883"/>
              </a:spcBef>
            </a:pPr>
            <a:r>
              <a:rPr sz="1632" spc="-12" dirty="0">
                <a:latin typeface="Tahoma"/>
                <a:cs typeface="Tahoma"/>
              </a:rPr>
              <a:t>In </a:t>
            </a:r>
            <a:r>
              <a:rPr sz="1632" spc="85" dirty="0">
                <a:latin typeface="Tahoma"/>
                <a:cs typeface="Tahoma"/>
              </a:rPr>
              <a:t>reality,</a:t>
            </a:r>
            <a:r>
              <a:rPr sz="1632" spc="-6" dirty="0">
                <a:latin typeface="Tahoma"/>
                <a:cs typeface="Tahoma"/>
              </a:rPr>
              <a:t> </a:t>
            </a:r>
            <a:r>
              <a:rPr sz="1632" spc="103" dirty="0">
                <a:latin typeface="Tahoma"/>
                <a:cs typeface="Tahoma"/>
              </a:rPr>
              <a:t>specialized</a:t>
            </a:r>
            <a:r>
              <a:rPr sz="1632" spc="-12" dirty="0">
                <a:latin typeface="Tahoma"/>
                <a:cs typeface="Tahoma"/>
              </a:rPr>
              <a:t> </a:t>
            </a:r>
            <a:r>
              <a:rPr sz="1632" spc="115" dirty="0">
                <a:latin typeface="Tahoma"/>
                <a:cs typeface="Tahoma"/>
              </a:rPr>
              <a:t>and</a:t>
            </a:r>
            <a:r>
              <a:rPr sz="1632" spc="-6" dirty="0">
                <a:latin typeface="Tahoma"/>
                <a:cs typeface="Tahoma"/>
              </a:rPr>
              <a:t> </a:t>
            </a:r>
            <a:r>
              <a:rPr sz="1632" spc="115" dirty="0">
                <a:latin typeface="Tahoma"/>
                <a:cs typeface="Tahoma"/>
              </a:rPr>
              <a:t>incumbent</a:t>
            </a:r>
            <a:r>
              <a:rPr sz="1632" spc="6" dirty="0">
                <a:latin typeface="Tahoma"/>
                <a:cs typeface="Tahoma"/>
              </a:rPr>
              <a:t> </a:t>
            </a:r>
            <a:r>
              <a:rPr sz="1632" spc="103" dirty="0">
                <a:latin typeface="Tahoma"/>
                <a:cs typeface="Tahoma"/>
              </a:rPr>
              <a:t>algorithms</a:t>
            </a:r>
            <a:r>
              <a:rPr sz="1632" dirty="0">
                <a:latin typeface="Tahoma"/>
                <a:cs typeface="Tahoma"/>
              </a:rPr>
              <a:t> </a:t>
            </a:r>
            <a:r>
              <a:rPr sz="1632" spc="79" dirty="0">
                <a:latin typeface="Tahoma"/>
                <a:cs typeface="Tahoma"/>
              </a:rPr>
              <a:t>will</a:t>
            </a:r>
            <a:r>
              <a:rPr sz="1632" spc="6" dirty="0">
                <a:latin typeface="Tahoma"/>
                <a:cs typeface="Tahoma"/>
              </a:rPr>
              <a:t> </a:t>
            </a:r>
            <a:r>
              <a:rPr sz="1632" spc="97" dirty="0">
                <a:latin typeface="Tahoma"/>
                <a:cs typeface="Tahoma"/>
              </a:rPr>
              <a:t>outperform</a:t>
            </a:r>
            <a:r>
              <a:rPr sz="1632" spc="-18" dirty="0">
                <a:latin typeface="Tahoma"/>
                <a:cs typeface="Tahoma"/>
              </a:rPr>
              <a:t> </a:t>
            </a:r>
            <a:r>
              <a:rPr sz="1632" spc="103" dirty="0">
                <a:latin typeface="Tahoma"/>
                <a:cs typeface="Tahoma"/>
              </a:rPr>
              <a:t>neural</a:t>
            </a:r>
            <a:r>
              <a:rPr sz="1632" dirty="0">
                <a:latin typeface="Tahoma"/>
                <a:cs typeface="Tahoma"/>
              </a:rPr>
              <a:t> </a:t>
            </a:r>
            <a:r>
              <a:rPr sz="1632" spc="97" dirty="0">
                <a:latin typeface="Tahoma"/>
                <a:cs typeface="Tahoma"/>
              </a:rPr>
              <a:t>networks</a:t>
            </a:r>
            <a:r>
              <a:rPr sz="1632" spc="6" dirty="0">
                <a:latin typeface="Tahoma"/>
                <a:cs typeface="Tahoma"/>
              </a:rPr>
              <a:t> </a:t>
            </a:r>
            <a:r>
              <a:rPr sz="1632" spc="67" dirty="0">
                <a:latin typeface="Tahoma"/>
                <a:cs typeface="Tahoma"/>
              </a:rPr>
              <a:t>for</a:t>
            </a:r>
            <a:r>
              <a:rPr sz="1632" dirty="0">
                <a:latin typeface="Tahoma"/>
                <a:cs typeface="Tahoma"/>
              </a:rPr>
              <a:t> </a:t>
            </a:r>
            <a:r>
              <a:rPr sz="1632" spc="121" dirty="0">
                <a:latin typeface="Tahoma"/>
                <a:cs typeface="Tahoma"/>
              </a:rPr>
              <a:t>most</a:t>
            </a:r>
            <a:r>
              <a:rPr sz="1632" spc="12" dirty="0">
                <a:latin typeface="Tahoma"/>
                <a:cs typeface="Tahoma"/>
              </a:rPr>
              <a:t> </a:t>
            </a:r>
            <a:r>
              <a:rPr sz="1632" spc="97" dirty="0">
                <a:latin typeface="Tahoma"/>
                <a:cs typeface="Tahoma"/>
              </a:rPr>
              <a:t>practical  </a:t>
            </a:r>
            <a:r>
              <a:rPr sz="1632" spc="91" dirty="0">
                <a:latin typeface="Tahoma"/>
                <a:cs typeface="Tahoma"/>
              </a:rPr>
              <a:t>problems.</a:t>
            </a:r>
            <a:endParaRPr lang="en-US" sz="1632" spc="91" dirty="0">
              <a:latin typeface="Tahoma"/>
              <a:cs typeface="Tahoma"/>
            </a:endParaRPr>
          </a:p>
          <a:p>
            <a:pPr>
              <a:lnSpc>
                <a:spcPct val="100000"/>
              </a:lnSpc>
            </a:pPr>
            <a:endParaRPr lang="en-US" sz="1814" dirty="0">
              <a:latin typeface="Times New Roman"/>
              <a:cs typeface="Times New Roman"/>
            </a:endParaRPr>
          </a:p>
          <a:p>
            <a:pPr>
              <a:lnSpc>
                <a:spcPct val="100000"/>
              </a:lnSpc>
            </a:pPr>
            <a:endParaRPr sz="1814" dirty="0">
              <a:latin typeface="Times New Roman"/>
              <a:cs typeface="Times New Roman"/>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Problems with Deep Learning</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5661468" cy="4974336"/>
          </a:xfrm>
        </p:spPr>
        <p:txBody>
          <a:bodyPr>
            <a:normAutofit/>
          </a:bodyPr>
          <a:lstStyle/>
          <a:p>
            <a:pPr>
              <a:spcAft>
                <a:spcPts val="2000"/>
              </a:spcAft>
            </a:pPr>
            <a:r>
              <a:rPr lang="en-US" dirty="0"/>
              <a:t>Machine learning algorithms, especially deep learning</a:t>
            </a:r>
            <a:r>
              <a:rPr lang="en-US"/>
              <a:t>, are </a:t>
            </a:r>
            <a:r>
              <a:rPr lang="en-US" dirty="0"/>
              <a:t>not perfect and easily error-prone especially with outliers. </a:t>
            </a:r>
            <a:r>
              <a:rPr lang="en-US" b="1" dirty="0"/>
              <a:t>Correlation is not Causation!</a:t>
            </a:r>
          </a:p>
          <a:p>
            <a:pPr>
              <a:spcAft>
                <a:spcPts val="2000"/>
              </a:spcAft>
            </a:pPr>
            <a:r>
              <a:rPr lang="en-US" dirty="0"/>
              <a:t>To the right are examples of a well-trained neural network unable to recognize images correctly due to objects in abnormal positions</a:t>
            </a:r>
          </a:p>
          <a:p>
            <a:pPr>
              <a:spcAft>
                <a:spcPts val="2000"/>
              </a:spcAft>
            </a:pPr>
            <a:r>
              <a:rPr lang="en-US" dirty="0"/>
              <a:t>SOURCE: </a:t>
            </a:r>
            <a:r>
              <a:rPr lang="en-US" dirty="0">
                <a:hlinkClick r:id="rId2"/>
              </a:rPr>
              <a:t>https://arxiv.org/abs/1811.11553</a:t>
            </a:r>
            <a:endParaRPr lang="en-US" dirty="0"/>
          </a:p>
          <a:p>
            <a:pPr>
              <a:spcAft>
                <a:spcPts val="2000"/>
              </a:spcAft>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14" name="Picture 13">
            <a:extLst>
              <a:ext uri="{FF2B5EF4-FFF2-40B4-BE49-F238E27FC236}">
                <a16:creationId xmlns:a16="http://schemas.microsoft.com/office/drawing/2014/main" id="{EC6A3E91-D954-4459-BFF5-1F97E0F145C0}"/>
              </a:ext>
            </a:extLst>
          </p:cNvPr>
          <p:cNvPicPr>
            <a:picLocks noChangeAspect="1"/>
          </p:cNvPicPr>
          <p:nvPr/>
        </p:nvPicPr>
        <p:blipFill>
          <a:blip r:embed="rId3"/>
          <a:stretch>
            <a:fillRect/>
          </a:stretch>
        </p:blipFill>
        <p:spPr>
          <a:xfrm>
            <a:off x="9172575" y="3493152"/>
            <a:ext cx="2670175" cy="3087733"/>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ECF65788-1302-4FAF-AAB6-B1FC29A5026F}"/>
              </a:ext>
            </a:extLst>
          </p:cNvPr>
          <p:cNvPicPr>
            <a:picLocks noChangeAspect="1"/>
          </p:cNvPicPr>
          <p:nvPr/>
        </p:nvPicPr>
        <p:blipFill>
          <a:blip r:embed="rId4"/>
          <a:stretch>
            <a:fillRect/>
          </a:stretch>
        </p:blipFill>
        <p:spPr>
          <a:xfrm>
            <a:off x="6285378" y="1645920"/>
            <a:ext cx="2697818" cy="3159506"/>
          </a:xfrm>
          <a:prstGeom prst="rect">
            <a:avLst/>
          </a:prstGeom>
          <a:ln>
            <a:noFill/>
          </a:ln>
          <a:effectLst>
            <a:outerShdw blurRad="190500" algn="tl" rotWithShape="0">
              <a:srgbClr val="000000">
                <a:alpha val="70000"/>
              </a:srgbClr>
            </a:outerShdw>
          </a:effectLst>
        </p:spPr>
      </p:pic>
      <p:pic>
        <p:nvPicPr>
          <p:cNvPr id="16" name="Picture 15">
            <a:extLst>
              <a:ext uri="{FF2B5EF4-FFF2-40B4-BE49-F238E27FC236}">
                <a16:creationId xmlns:a16="http://schemas.microsoft.com/office/drawing/2014/main" id="{F75EB080-84B2-4A6F-B047-E554352CE3C4}"/>
              </a:ext>
            </a:extLst>
          </p:cNvPr>
          <p:cNvPicPr>
            <a:picLocks noChangeAspect="1"/>
          </p:cNvPicPr>
          <p:nvPr/>
        </p:nvPicPr>
        <p:blipFill>
          <a:blip r:embed="rId5"/>
          <a:stretch>
            <a:fillRect/>
          </a:stretch>
        </p:blipFill>
        <p:spPr>
          <a:xfrm>
            <a:off x="9172574" y="381000"/>
            <a:ext cx="2630569" cy="29838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6456397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Problems with Deep Learning</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5" y="1430292"/>
            <a:ext cx="10954299" cy="4974336"/>
          </a:xfrm>
        </p:spPr>
        <p:txBody>
          <a:bodyPr>
            <a:normAutofit/>
          </a:bodyPr>
          <a:lstStyle/>
          <a:p>
            <a:pPr>
              <a:spcAft>
                <a:spcPts val="2000"/>
              </a:spcAft>
            </a:pPr>
            <a:r>
              <a:rPr lang="en-US" dirty="0">
                <a:hlinkClick r:id="rId2"/>
              </a:rPr>
              <a:t>https://gizmodo.com/facial-recognition-flags-woman-on-bus-ad-for-jaywalking-1830654750</a:t>
            </a:r>
            <a:endParaRPr lang="en-US" dirty="0"/>
          </a:p>
          <a:p>
            <a:pPr>
              <a:spcAft>
                <a:spcPts val="2000"/>
              </a:spcAft>
            </a:pPr>
            <a:r>
              <a:rPr lang="en-US" dirty="0">
                <a:hlinkClick r:id="rId3"/>
              </a:rPr>
              <a:t>https://www.nytimes.com/2019/05/22/technology/personaltech/ai-google-duplex.html</a:t>
            </a:r>
            <a:endParaRPr lang="en-US" dirty="0"/>
          </a:p>
          <a:p>
            <a:pPr>
              <a:spcAft>
                <a:spcPts val="2000"/>
              </a:spcAft>
            </a:pPr>
            <a:r>
              <a:rPr lang="en-US" dirty="0">
                <a:hlinkClick r:id="rId4"/>
              </a:rPr>
              <a:t>https://www.theringer.com/tech/2019/5/16/18625127/driverless-cars-mirage-uber-lyft-tesla-timeline-profitability</a:t>
            </a:r>
            <a:endParaRPr lang="en-US" dirty="0"/>
          </a:p>
          <a:p>
            <a:pPr>
              <a:spcAft>
                <a:spcPts val="2000"/>
              </a:spcAft>
            </a:pPr>
            <a:r>
              <a:rPr lang="en-US" dirty="0">
                <a:hlinkClick r:id="rId5"/>
              </a:rPr>
              <a:t>https://blog.keras.io/the-limitations-of-deep-learning.html</a:t>
            </a:r>
            <a:endParaRPr lang="en-US" dirty="0"/>
          </a:p>
          <a:p>
            <a:pPr>
              <a:spcAft>
                <a:spcPts val="2000"/>
              </a:spcAft>
            </a:pPr>
            <a:r>
              <a:rPr lang="en-US" dirty="0">
                <a:hlinkClick r:id="rId6"/>
              </a:rPr>
              <a:t>https://www.techrepublic.com/article/ai-how-big-a-deal-is-googles-latest-alphago-breakthrough/</a:t>
            </a:r>
            <a:endParaRPr lang="en-US" dirty="0"/>
          </a:p>
          <a:p>
            <a:pPr>
              <a:spcAft>
                <a:spcPts val="2000"/>
              </a:spcAft>
            </a:pPr>
            <a:endParaRPr lang="en-US" dirty="0"/>
          </a:p>
          <a:p>
            <a:pPr>
              <a:spcAft>
                <a:spcPts val="2000"/>
              </a:spcAft>
            </a:pPr>
            <a:endParaRPr lang="en-US" dirty="0"/>
          </a:p>
          <a:p>
            <a:pPr>
              <a:spcAft>
                <a:spcPts val="2000"/>
              </a:spcAft>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spTree>
    <p:extLst>
      <p:ext uri="{BB962C8B-B14F-4D97-AF65-F5344CB8AC3E}">
        <p14:creationId xmlns:p14="http://schemas.microsoft.com/office/powerpoint/2010/main" val="283258211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5CDF8D-818B-4168-BFA0-66D47A274C1E}"/>
              </a:ext>
            </a:extLst>
          </p:cNvPr>
          <p:cNvSpPr/>
          <p:nvPr/>
        </p:nvSpPr>
        <p:spPr>
          <a:xfrm>
            <a:off x="1" y="2102265"/>
            <a:ext cx="12187392" cy="2623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p:nvPr/>
        </p:nvSpPr>
        <p:spPr>
          <a:xfrm>
            <a:off x="0" y="164159"/>
            <a:ext cx="11752842" cy="1142424"/>
          </a:xfrm>
          <a:custGeom>
            <a:avLst/>
            <a:gdLst/>
            <a:ahLst/>
            <a:cxnLst/>
            <a:rect l="l" t="t" r="r" b="b"/>
            <a:pathLst>
              <a:path w="9720580" h="944880">
                <a:moveTo>
                  <a:pt x="9720580" y="0"/>
                </a:moveTo>
                <a:lnTo>
                  <a:pt x="0" y="0"/>
                </a:lnTo>
                <a:lnTo>
                  <a:pt x="0" y="944880"/>
                </a:lnTo>
                <a:lnTo>
                  <a:pt x="9720580" y="944880"/>
                </a:lnTo>
                <a:lnTo>
                  <a:pt x="9720580" y="0"/>
                </a:lnTo>
                <a:close/>
              </a:path>
            </a:pathLst>
          </a:custGeom>
          <a:solidFill>
            <a:srgbClr val="0066B2"/>
          </a:solidFill>
        </p:spPr>
        <p:txBody>
          <a:bodyPr wrap="square" lIns="0" tIns="0" rIns="0" bIns="0" rtlCol="0"/>
          <a:lstStyle/>
          <a:p>
            <a:endParaRPr sz="2176"/>
          </a:p>
        </p:txBody>
      </p:sp>
      <p:sp>
        <p:nvSpPr>
          <p:cNvPr id="3" name="object 3"/>
          <p:cNvSpPr/>
          <p:nvPr/>
        </p:nvSpPr>
        <p:spPr>
          <a:xfrm>
            <a:off x="9140928" y="6203344"/>
            <a:ext cx="3046464" cy="489830"/>
          </a:xfrm>
          <a:custGeom>
            <a:avLst/>
            <a:gdLst/>
            <a:ahLst/>
            <a:cxnLst/>
            <a:rect l="l" t="t" r="r" b="b"/>
            <a:pathLst>
              <a:path w="2519679" h="405129">
                <a:moveTo>
                  <a:pt x="2519680" y="0"/>
                </a:moveTo>
                <a:lnTo>
                  <a:pt x="0" y="0"/>
                </a:lnTo>
                <a:lnTo>
                  <a:pt x="0" y="405130"/>
                </a:lnTo>
                <a:lnTo>
                  <a:pt x="2519680" y="405130"/>
                </a:lnTo>
                <a:lnTo>
                  <a:pt x="2519680" y="0"/>
                </a:lnTo>
                <a:close/>
              </a:path>
            </a:pathLst>
          </a:custGeom>
          <a:solidFill>
            <a:srgbClr val="0066B2"/>
          </a:solidFill>
        </p:spPr>
        <p:txBody>
          <a:bodyPr wrap="square" lIns="0" tIns="0" rIns="0" bIns="0" rtlCol="0"/>
          <a:lstStyle/>
          <a:p>
            <a:endParaRPr sz="2176"/>
          </a:p>
        </p:txBody>
      </p:sp>
      <p:sp>
        <p:nvSpPr>
          <p:cNvPr id="4" name="object 4"/>
          <p:cNvSpPr/>
          <p:nvPr/>
        </p:nvSpPr>
        <p:spPr>
          <a:xfrm>
            <a:off x="1088681" y="6203344"/>
            <a:ext cx="7834205" cy="489830"/>
          </a:xfrm>
          <a:custGeom>
            <a:avLst/>
            <a:gdLst/>
            <a:ahLst/>
            <a:cxnLst/>
            <a:rect l="l" t="t" r="r" b="b"/>
            <a:pathLst>
              <a:path w="6479540" h="405129">
                <a:moveTo>
                  <a:pt x="6479540" y="0"/>
                </a:moveTo>
                <a:lnTo>
                  <a:pt x="0" y="0"/>
                </a:lnTo>
                <a:lnTo>
                  <a:pt x="0" y="405130"/>
                </a:lnTo>
                <a:lnTo>
                  <a:pt x="6479540" y="405130"/>
                </a:lnTo>
                <a:lnTo>
                  <a:pt x="6479540" y="0"/>
                </a:lnTo>
                <a:close/>
              </a:path>
            </a:pathLst>
          </a:custGeom>
          <a:solidFill>
            <a:srgbClr val="BCC2C6"/>
          </a:solidFill>
        </p:spPr>
        <p:txBody>
          <a:bodyPr wrap="square" lIns="0" tIns="0" rIns="0" bIns="0" rtlCol="0"/>
          <a:lstStyle/>
          <a:p>
            <a:endParaRPr sz="2176"/>
          </a:p>
        </p:txBody>
      </p:sp>
      <p:sp>
        <p:nvSpPr>
          <p:cNvPr id="5" name="object 5"/>
          <p:cNvSpPr/>
          <p:nvPr/>
        </p:nvSpPr>
        <p:spPr>
          <a:xfrm>
            <a:off x="218042" y="6203344"/>
            <a:ext cx="652594" cy="489830"/>
          </a:xfrm>
          <a:custGeom>
            <a:avLst/>
            <a:gdLst/>
            <a:ahLst/>
            <a:cxnLst/>
            <a:rect l="l" t="t" r="r" b="b"/>
            <a:pathLst>
              <a:path w="539750" h="405129">
                <a:moveTo>
                  <a:pt x="539750" y="0"/>
                </a:moveTo>
                <a:lnTo>
                  <a:pt x="0" y="0"/>
                </a:lnTo>
                <a:lnTo>
                  <a:pt x="0" y="405130"/>
                </a:lnTo>
                <a:lnTo>
                  <a:pt x="539750" y="405130"/>
                </a:lnTo>
                <a:lnTo>
                  <a:pt x="539750" y="0"/>
                </a:lnTo>
                <a:close/>
              </a:path>
            </a:pathLst>
          </a:custGeom>
          <a:solidFill>
            <a:srgbClr val="0066B2"/>
          </a:solidFill>
        </p:spPr>
        <p:txBody>
          <a:bodyPr wrap="square" lIns="0" tIns="0" rIns="0" bIns="0" rtlCol="0"/>
          <a:lstStyle/>
          <a:p>
            <a:endParaRPr sz="2176"/>
          </a:p>
        </p:txBody>
      </p:sp>
      <p:sp>
        <p:nvSpPr>
          <p:cNvPr id="6" name="object 6"/>
          <p:cNvSpPr txBox="1">
            <a:spLocks noGrp="1"/>
          </p:cNvSpPr>
          <p:nvPr>
            <p:ph type="title"/>
          </p:nvPr>
        </p:nvSpPr>
        <p:spPr>
          <a:xfrm>
            <a:off x="419195" y="684787"/>
            <a:ext cx="6941302" cy="462102"/>
          </a:xfrm>
          <a:prstGeom prst="rect">
            <a:avLst/>
          </a:prstGeom>
        </p:spPr>
        <p:txBody>
          <a:bodyPr vert="horz" wrap="square" lIns="0" tIns="15355" rIns="0" bIns="0" rtlCol="0" anchor="b" anchorCtr="0">
            <a:spAutoFit/>
          </a:bodyPr>
          <a:lstStyle/>
          <a:p>
            <a:pPr marL="15356">
              <a:spcBef>
                <a:spcPts val="121"/>
              </a:spcBef>
            </a:pPr>
            <a:r>
              <a:rPr spc="163" dirty="0"/>
              <a:t>Also </a:t>
            </a:r>
            <a:r>
              <a:rPr spc="284" dirty="0"/>
              <a:t>Read </a:t>
            </a:r>
            <a:r>
              <a:rPr spc="369" dirty="0"/>
              <a:t>My </a:t>
            </a:r>
            <a:r>
              <a:rPr spc="200" dirty="0"/>
              <a:t>Blog</a:t>
            </a:r>
            <a:r>
              <a:rPr spc="-115" dirty="0"/>
              <a:t> </a:t>
            </a:r>
            <a:r>
              <a:rPr spc="242" dirty="0"/>
              <a:t>Article</a:t>
            </a:r>
          </a:p>
        </p:txBody>
      </p:sp>
      <p:sp>
        <p:nvSpPr>
          <p:cNvPr id="7" name="object 7"/>
          <p:cNvSpPr/>
          <p:nvPr/>
        </p:nvSpPr>
        <p:spPr>
          <a:xfrm>
            <a:off x="2966616" y="1435567"/>
            <a:ext cx="5681411" cy="4604231"/>
          </a:xfrm>
          <a:prstGeom prst="rect">
            <a:avLst/>
          </a:prstGeom>
          <a:blipFill>
            <a:blip r:embed="rId2" cstate="print"/>
            <a:stretch>
              <a:fillRect/>
            </a:stretch>
          </a:blipFill>
        </p:spPr>
        <p:txBody>
          <a:bodyPr wrap="square" lIns="0" tIns="0" rIns="0" bIns="0" rtlCol="0"/>
          <a:lstStyle/>
          <a:p>
            <a:endParaRPr sz="2176"/>
          </a:p>
        </p:txBody>
      </p:sp>
      <p:sp>
        <p:nvSpPr>
          <p:cNvPr id="8" name="object 8"/>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146</a:t>
            </a:fld>
            <a:endParaRPr spc="302" dirty="0"/>
          </a:p>
        </p:txBody>
      </p:sp>
      <p:sp>
        <p:nvSpPr>
          <p:cNvPr id="10" name="Rectangle 9">
            <a:extLst>
              <a:ext uri="{FF2B5EF4-FFF2-40B4-BE49-F238E27FC236}">
                <a16:creationId xmlns:a16="http://schemas.microsoft.com/office/drawing/2014/main" id="{B7AE24E6-E8FB-47A8-AC8B-5AFE83AD43B9}"/>
              </a:ext>
            </a:extLst>
          </p:cNvPr>
          <p:cNvSpPr/>
          <p:nvPr/>
        </p:nvSpPr>
        <p:spPr>
          <a:xfrm>
            <a:off x="1169361" y="6294370"/>
            <a:ext cx="9122122" cy="523220"/>
          </a:xfrm>
          <a:prstGeom prst="rect">
            <a:avLst/>
          </a:prstGeom>
        </p:spPr>
        <p:txBody>
          <a:bodyPr wrap="square">
            <a:spAutoFit/>
          </a:bodyPr>
          <a:lstStyle/>
          <a:p>
            <a:r>
              <a:rPr lang="en-US" sz="1400" dirty="0">
                <a:hlinkClick r:id="rId3"/>
              </a:rPr>
              <a:t>https://towardsdatascience.com/is-deep-learning-already-hitting-its-limitations-c81826082ac3</a:t>
            </a:r>
            <a:endParaRPr lang="en-US" sz="1400" dirty="0"/>
          </a:p>
          <a:p>
            <a:endParaRPr lang="en-US" sz="1400"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9195" y="673951"/>
            <a:ext cx="7362801" cy="462102"/>
          </a:xfrm>
          <a:prstGeom prst="rect">
            <a:avLst/>
          </a:prstGeom>
        </p:spPr>
        <p:txBody>
          <a:bodyPr vert="horz" wrap="square" lIns="0" tIns="15355" rIns="0" bIns="0" rtlCol="0">
            <a:spAutoFit/>
          </a:bodyPr>
          <a:lstStyle/>
          <a:p>
            <a:pPr marL="15356">
              <a:spcBef>
                <a:spcPts val="121"/>
              </a:spcBef>
            </a:pPr>
            <a:r>
              <a:rPr sz="2902" b="1" spc="266" dirty="0">
                <a:solidFill>
                  <a:schemeClr val="tx1">
                    <a:lumMod val="95000"/>
                    <a:lumOff val="5000"/>
                  </a:schemeClr>
                </a:solidFill>
                <a:latin typeface="Arial"/>
                <a:cs typeface="Arial"/>
              </a:rPr>
              <a:t>Learn </a:t>
            </a:r>
            <a:r>
              <a:rPr sz="2902" b="1" spc="326" dirty="0">
                <a:solidFill>
                  <a:schemeClr val="tx1">
                    <a:lumMod val="95000"/>
                    <a:lumOff val="5000"/>
                  </a:schemeClr>
                </a:solidFill>
                <a:latin typeface="Arial"/>
                <a:cs typeface="Arial"/>
              </a:rPr>
              <a:t>More </a:t>
            </a:r>
            <a:r>
              <a:rPr sz="2902" b="1" spc="272" dirty="0">
                <a:solidFill>
                  <a:schemeClr val="tx1">
                    <a:lumMod val="95000"/>
                    <a:lumOff val="5000"/>
                  </a:schemeClr>
                </a:solidFill>
                <a:latin typeface="Arial"/>
                <a:cs typeface="Arial"/>
              </a:rPr>
              <a:t>About </a:t>
            </a:r>
            <a:r>
              <a:rPr sz="2902" b="1" spc="296" dirty="0">
                <a:solidFill>
                  <a:schemeClr val="tx1">
                    <a:lumMod val="95000"/>
                    <a:lumOff val="5000"/>
                  </a:schemeClr>
                </a:solidFill>
                <a:latin typeface="Arial"/>
                <a:cs typeface="Arial"/>
              </a:rPr>
              <a:t>Neural</a:t>
            </a:r>
            <a:r>
              <a:rPr sz="2902" b="1" spc="-67" dirty="0">
                <a:solidFill>
                  <a:schemeClr val="tx1">
                    <a:lumMod val="95000"/>
                    <a:lumOff val="5000"/>
                  </a:schemeClr>
                </a:solidFill>
                <a:latin typeface="Arial"/>
                <a:cs typeface="Arial"/>
              </a:rPr>
              <a:t> </a:t>
            </a:r>
            <a:r>
              <a:rPr sz="2902" b="1" spc="302" dirty="0">
                <a:solidFill>
                  <a:schemeClr val="tx1">
                    <a:lumMod val="95000"/>
                    <a:lumOff val="5000"/>
                  </a:schemeClr>
                </a:solidFill>
                <a:latin typeface="Arial"/>
                <a:cs typeface="Arial"/>
              </a:rPr>
              <a:t>Networks</a:t>
            </a:r>
            <a:endParaRPr sz="2902">
              <a:solidFill>
                <a:schemeClr val="tx1">
                  <a:lumMod val="95000"/>
                  <a:lumOff val="5000"/>
                </a:schemeClr>
              </a:solidFill>
              <a:latin typeface="Arial"/>
              <a:cs typeface="Arial"/>
            </a:endParaRPr>
          </a:p>
        </p:txBody>
      </p:sp>
      <p:sp>
        <p:nvSpPr>
          <p:cNvPr id="4" name="object 4">
            <a:hlinkClick r:id="rId2"/>
          </p:cNvPr>
          <p:cNvSpPr/>
          <p:nvPr/>
        </p:nvSpPr>
        <p:spPr>
          <a:xfrm>
            <a:off x="291748" y="2745363"/>
            <a:ext cx="4753959" cy="2673334"/>
          </a:xfrm>
          <a:prstGeom prst="rect">
            <a:avLst/>
          </a:prstGeom>
          <a:blipFill>
            <a:blip r:embed="rId3" cstate="print"/>
            <a:stretch>
              <a:fillRect/>
            </a:stretch>
          </a:blipFill>
        </p:spPr>
        <p:txBody>
          <a:bodyPr wrap="square" lIns="0" tIns="0" rIns="0" bIns="0" rtlCol="0"/>
          <a:lstStyle/>
          <a:p>
            <a:endParaRPr sz="2176"/>
          </a:p>
        </p:txBody>
      </p:sp>
      <p:sp>
        <p:nvSpPr>
          <p:cNvPr id="5" name="object 5"/>
          <p:cNvSpPr txBox="1"/>
          <p:nvPr/>
        </p:nvSpPr>
        <p:spPr>
          <a:xfrm>
            <a:off x="419195" y="2192576"/>
            <a:ext cx="3536294" cy="378361"/>
          </a:xfrm>
          <a:prstGeom prst="rect">
            <a:avLst/>
          </a:prstGeom>
        </p:spPr>
        <p:txBody>
          <a:bodyPr vert="horz" wrap="square" lIns="0" tIns="15355" rIns="0" bIns="0" rtlCol="0">
            <a:spAutoFit/>
          </a:bodyPr>
          <a:lstStyle/>
          <a:p>
            <a:pPr marL="15356">
              <a:spcBef>
                <a:spcPts val="121"/>
              </a:spcBef>
            </a:pPr>
            <a:r>
              <a:rPr sz="2358" spc="175" dirty="0">
                <a:latin typeface="Tahoma"/>
                <a:cs typeface="Tahoma"/>
              </a:rPr>
              <a:t>3Blue1Brown </a:t>
            </a:r>
            <a:r>
              <a:rPr sz="2358" spc="-6" dirty="0">
                <a:latin typeface="Tahoma"/>
                <a:cs typeface="Tahoma"/>
              </a:rPr>
              <a:t>-</a:t>
            </a:r>
            <a:r>
              <a:rPr sz="2358" spc="-193" dirty="0">
                <a:latin typeface="Tahoma"/>
                <a:cs typeface="Tahoma"/>
              </a:rPr>
              <a:t> </a:t>
            </a:r>
            <a:r>
              <a:rPr sz="2358" spc="48" dirty="0">
                <a:latin typeface="Tahoma"/>
                <a:cs typeface="Tahoma"/>
              </a:rPr>
              <a:t>YouTube</a:t>
            </a:r>
            <a:endParaRPr sz="2358">
              <a:latin typeface="Tahoma"/>
              <a:cs typeface="Tahoma"/>
            </a:endParaRPr>
          </a:p>
        </p:txBody>
      </p:sp>
      <p:sp>
        <p:nvSpPr>
          <p:cNvPr id="6" name="object 6">
            <a:hlinkClick r:id="rId4"/>
          </p:cNvPr>
          <p:cNvSpPr/>
          <p:nvPr/>
        </p:nvSpPr>
        <p:spPr>
          <a:xfrm>
            <a:off x="9947626" y="1383800"/>
            <a:ext cx="1906918" cy="2612654"/>
          </a:xfrm>
          <a:prstGeom prst="rect">
            <a:avLst/>
          </a:prstGeom>
          <a:blipFill>
            <a:blip r:embed="rId5" cstate="print"/>
            <a:stretch>
              <a:fillRect/>
            </a:stretch>
          </a:blipFill>
        </p:spPr>
        <p:txBody>
          <a:bodyPr wrap="square" lIns="0" tIns="0" rIns="0" bIns="0" rtlCol="0"/>
          <a:lstStyle/>
          <a:p>
            <a:endParaRPr sz="2176"/>
          </a:p>
        </p:txBody>
      </p:sp>
      <p:sp>
        <p:nvSpPr>
          <p:cNvPr id="7" name="object 7"/>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147</a:t>
            </a:fld>
            <a:endParaRPr spc="302" dirty="0"/>
          </a:p>
        </p:txBody>
      </p:sp>
      <p:grpSp>
        <p:nvGrpSpPr>
          <p:cNvPr id="12" name="Group 11">
            <a:extLst>
              <a:ext uri="{FF2B5EF4-FFF2-40B4-BE49-F238E27FC236}">
                <a16:creationId xmlns:a16="http://schemas.microsoft.com/office/drawing/2014/main" id="{75180C20-4019-4992-8A97-4231E938406F}"/>
              </a:ext>
            </a:extLst>
          </p:cNvPr>
          <p:cNvGrpSpPr/>
          <p:nvPr/>
        </p:nvGrpSpPr>
        <p:grpSpPr>
          <a:xfrm>
            <a:off x="5540632" y="1403363"/>
            <a:ext cx="2625533" cy="3226120"/>
            <a:chOff x="5507898" y="2192577"/>
            <a:chExt cx="3289251" cy="4041662"/>
          </a:xfrm>
        </p:grpSpPr>
        <p:sp>
          <p:nvSpPr>
            <p:cNvPr id="3" name="object 3">
              <a:hlinkClick r:id="rId6"/>
            </p:cNvPr>
            <p:cNvSpPr/>
            <p:nvPr/>
          </p:nvSpPr>
          <p:spPr>
            <a:xfrm>
              <a:off x="5507898" y="2192577"/>
              <a:ext cx="2895983" cy="3620748"/>
            </a:xfrm>
            <a:prstGeom prst="rect">
              <a:avLst/>
            </a:prstGeom>
            <a:blipFill>
              <a:blip r:embed="rId7" cstate="print"/>
              <a:stretch>
                <a:fillRect/>
              </a:stretch>
            </a:blipFill>
          </p:spPr>
          <p:txBody>
            <a:bodyPr wrap="square" lIns="0" tIns="0" rIns="0" bIns="0" rtlCol="0"/>
            <a:lstStyle/>
            <a:p>
              <a:endParaRPr sz="2176"/>
            </a:p>
          </p:txBody>
        </p:sp>
        <p:pic>
          <p:nvPicPr>
            <p:cNvPr id="8" name="Picture 7">
              <a:hlinkClick r:id="rId6"/>
              <a:extLst>
                <a:ext uri="{FF2B5EF4-FFF2-40B4-BE49-F238E27FC236}">
                  <a16:creationId xmlns:a16="http://schemas.microsoft.com/office/drawing/2014/main" id="{1A0166E1-6CF8-4FAA-94AA-05576DCFE90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58383" y="5438475"/>
              <a:ext cx="1138766" cy="795764"/>
            </a:xfrm>
            <a:prstGeom prst="rect">
              <a:avLst/>
            </a:prstGeom>
            <a:ln>
              <a:solidFill>
                <a:schemeClr val="bg2">
                  <a:lumMod val="90000"/>
                </a:schemeClr>
              </a:solidFill>
            </a:ln>
          </p:spPr>
        </p:pic>
        <p:pic>
          <p:nvPicPr>
            <p:cNvPr id="9" name="Graphic 8" descr="Arrow: Slight curve">
              <a:extLst>
                <a:ext uri="{FF2B5EF4-FFF2-40B4-BE49-F238E27FC236}">
                  <a16:creationId xmlns:a16="http://schemas.microsoft.com/office/drawing/2014/main" id="{1BA43489-385E-41D8-9A49-90E08F277BC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5350" y="5210479"/>
              <a:ext cx="625878" cy="625878"/>
            </a:xfrm>
            <a:prstGeom prst="rect">
              <a:avLst/>
            </a:prstGeom>
          </p:spPr>
        </p:pic>
      </p:grpSp>
      <p:pic>
        <p:nvPicPr>
          <p:cNvPr id="11" name="Picture 10" descr="A close up of a sign&#10;&#10;Description automatically generated">
            <a:extLst>
              <a:ext uri="{FF2B5EF4-FFF2-40B4-BE49-F238E27FC236}">
                <a16:creationId xmlns:a16="http://schemas.microsoft.com/office/drawing/2014/main" id="{A7207B4F-641B-45AF-8979-E4E68EB1883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20120" y="3523904"/>
            <a:ext cx="1906918" cy="2898052"/>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VII</a:t>
            </a:r>
            <a:br>
              <a:rPr lang="en-US" sz="4400" dirty="0">
                <a:solidFill>
                  <a:schemeClr val="bg1"/>
                </a:solidFill>
              </a:rPr>
            </a:br>
            <a:r>
              <a:rPr lang="en-US" sz="4400" dirty="0">
                <a:solidFill>
                  <a:schemeClr val="bg1"/>
                </a:solidFill>
              </a:rPr>
              <a:t>Going Forward</a:t>
            </a:r>
          </a:p>
        </p:txBody>
      </p:sp>
    </p:spTree>
    <p:extLst>
      <p:ext uri="{BB962C8B-B14F-4D97-AF65-F5344CB8AC3E}">
        <p14:creationId xmlns:p14="http://schemas.microsoft.com/office/powerpoint/2010/main" val="302060736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Final Thoughts</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4777467"/>
          </a:xfrm>
        </p:spPr>
        <p:txBody>
          <a:bodyPr>
            <a:normAutofit fontScale="85000" lnSpcReduction="10000"/>
          </a:bodyPr>
          <a:lstStyle/>
          <a:p>
            <a:r>
              <a:rPr lang="en-US" b="1" dirty="0"/>
              <a:t>Machine Learning is a powerful tool but is by no means a silver bullet or panacea. </a:t>
            </a:r>
          </a:p>
          <a:p>
            <a:pPr marL="285750" indent="-285750">
              <a:buFont typeface="Arial" panose="020B0604020202020204" pitchFamily="34" charset="0"/>
              <a:buChar char="•"/>
            </a:pPr>
            <a:r>
              <a:rPr lang="en-US" dirty="0"/>
              <a:t>“When all you have is a hammer, everything starts to look like a nail”</a:t>
            </a:r>
          </a:p>
          <a:p>
            <a:pPr marL="285750" indent="-285750">
              <a:buFont typeface="Arial" panose="020B0604020202020204" pitchFamily="34" charset="0"/>
              <a:buChar char="•"/>
            </a:pPr>
            <a:r>
              <a:rPr lang="en-US" dirty="0"/>
              <a:t>Data and data-driven models (like machine learning) are useful, but do not use them to solve problems that are better solved with more explicit models</a:t>
            </a:r>
          </a:p>
          <a:p>
            <a:pPr marL="285750" indent="-285750">
              <a:buFont typeface="Arial" panose="020B0604020202020204" pitchFamily="34" charset="0"/>
              <a:buChar char="•"/>
            </a:pPr>
            <a:r>
              <a:rPr lang="en-US" dirty="0"/>
              <a:t>Do not dismiss explicit models, business rules, and classical “AI” models like search algorithms to solve your problem too. </a:t>
            </a:r>
          </a:p>
          <a:p>
            <a:r>
              <a:rPr lang="en-US" b="1" dirty="0"/>
              <a:t>Be strategic about scaling your machine learning applications</a:t>
            </a:r>
            <a:r>
              <a:rPr lang="en-US" dirty="0"/>
              <a:t>.</a:t>
            </a:r>
          </a:p>
          <a:p>
            <a:pPr marL="285750" indent="-285750">
              <a:buFont typeface="Arial" panose="020B0604020202020204" pitchFamily="34" charset="0"/>
              <a:buChar char="•"/>
            </a:pPr>
            <a:r>
              <a:rPr lang="en-US" dirty="0"/>
              <a:t>Learn NumPy so you can write more efficient Python machine learning programs, as this class does not teach how to code efficient models. </a:t>
            </a:r>
          </a:p>
          <a:p>
            <a:pPr marL="285750" indent="-285750">
              <a:buFont typeface="Arial" panose="020B0604020202020204" pitchFamily="34" charset="0"/>
              <a:buChar char="•"/>
            </a:pPr>
            <a:r>
              <a:rPr lang="en-US" dirty="0"/>
              <a:t>You can also learn faster programming platforms like C, C++, Go, Java, Kotlin, Scala, etc. </a:t>
            </a:r>
          </a:p>
        </p:txBody>
      </p:sp>
    </p:spTree>
    <p:extLst>
      <p:ext uri="{BB962C8B-B14F-4D97-AF65-F5344CB8AC3E}">
        <p14:creationId xmlns:p14="http://schemas.microsoft.com/office/powerpoint/2010/main" val="1021393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Sum of Least Squares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When we solve for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we need an objective to minimize total residuals using a </a:t>
                </a:r>
                <a:r>
                  <a:rPr lang="en-US" dirty="0">
                    <a:solidFill>
                      <a:srgbClr val="D24726"/>
                    </a:solidFill>
                    <a:latin typeface="Segoe UI Semibold" panose="020B0702040204020203" pitchFamily="34" charset="0"/>
                    <a:cs typeface="Segoe UI Semibold" panose="020B0702040204020203" pitchFamily="34" charset="0"/>
                  </a:rPr>
                  <a:t>loss function</a:t>
                </a:r>
                <a:r>
                  <a:rPr lang="en-US" dirty="0">
                    <a:latin typeface="Segoe UI" panose="020B0502040204020203" pitchFamily="34" charset="0"/>
                    <a:cs typeface="Segoe UI" panose="020B0502040204020203" pitchFamily="34" charset="0"/>
                  </a:rPr>
                  <a:t>.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We do not necessarily want to sum up the residuals, as the negatives will cancel out the positives.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We can sum the absolute values, but that does not amplify larger residuals, and absolute values are mathematically difficult to work with.    </a:t>
                </a:r>
              </a:p>
              <a:p>
                <a:pPr>
                  <a:spcAft>
                    <a:spcPts val="2000"/>
                  </a:spcAft>
                </a:pPr>
                <a:r>
                  <a:rPr lang="en-US" dirty="0">
                    <a:latin typeface="Segoe UI" panose="020B0502040204020203" pitchFamily="34" charset="0"/>
                    <a:cs typeface="Segoe UI" panose="020B0502040204020203" pitchFamily="34" charset="0"/>
                  </a:rPr>
                  <a:t>So what is the best approach to total all the residuals to evaluate the quality of the fit?</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3D7592A-9863-457E-9731-D0D4FEB920B1}"/>
              </a:ext>
            </a:extLst>
          </p:cNvPr>
          <p:cNvPicPr>
            <a:picLocks noChangeAspect="1"/>
          </p:cNvPicPr>
          <p:nvPr/>
        </p:nvPicPr>
        <p:blipFill>
          <a:blip r:embed="rId4"/>
          <a:stretch>
            <a:fillRect/>
          </a:stretch>
        </p:blipFill>
        <p:spPr>
          <a:xfrm>
            <a:off x="9744240" y="3042871"/>
            <a:ext cx="2324100" cy="34099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6468455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Continuing Your Journey</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4777467"/>
          </a:xfrm>
        </p:spPr>
        <p:txBody>
          <a:bodyPr>
            <a:normAutofit/>
          </a:bodyPr>
          <a:lstStyle/>
          <a:p>
            <a:r>
              <a:rPr lang="en-US" sz="1600" b="1" dirty="0"/>
              <a:t>If you enjoyed this online training, please take the sister class </a:t>
            </a:r>
            <a:r>
              <a:rPr lang="en-US" sz="1600" b="1" i="1" dirty="0"/>
              <a:t>Intro to Mathematical Optimization.</a:t>
            </a:r>
            <a:endParaRPr lang="en-US" sz="1600" b="1" dirty="0"/>
          </a:p>
          <a:p>
            <a:pPr marL="285750" indent="-285750">
              <a:buFont typeface="Arial" panose="020B0604020202020204" pitchFamily="34" charset="0"/>
              <a:buChar char="•"/>
            </a:pPr>
            <a:r>
              <a:rPr lang="en-US" sz="1600" dirty="0"/>
              <a:t>Optimization is the heart of machine learning</a:t>
            </a:r>
            <a:r>
              <a:rPr lang="en-US" sz="1600" b="1" dirty="0"/>
              <a:t> </a:t>
            </a:r>
            <a:r>
              <a:rPr lang="en-US" sz="1600" dirty="0"/>
              <a:t>and the black box few explore. </a:t>
            </a:r>
          </a:p>
          <a:p>
            <a:pPr marL="285750" indent="-285750">
              <a:buFont typeface="Arial" panose="020B0604020202020204" pitchFamily="34" charset="0"/>
              <a:buChar char="•"/>
            </a:pPr>
            <a:r>
              <a:rPr lang="en-US" sz="1600" dirty="0"/>
              <a:t>There is far more to cover beyond </a:t>
            </a:r>
            <a:r>
              <a:rPr lang="en-US" sz="1600"/>
              <a:t>hill climbing </a:t>
            </a:r>
            <a:r>
              <a:rPr lang="en-US" sz="1600" dirty="0"/>
              <a:t>and optimization is intuitive, hard, and rewarding all at the same time. </a:t>
            </a:r>
            <a:endParaRPr lang="en-US" b="1" dirty="0"/>
          </a:p>
        </p:txBody>
      </p:sp>
      <p:pic>
        <p:nvPicPr>
          <p:cNvPr id="4" name="Picture 3">
            <a:extLst>
              <a:ext uri="{FF2B5EF4-FFF2-40B4-BE49-F238E27FC236}">
                <a16:creationId xmlns:a16="http://schemas.microsoft.com/office/drawing/2014/main" id="{F9AEC71F-2F78-406F-92DA-0D54C0E21769}"/>
              </a:ext>
            </a:extLst>
          </p:cNvPr>
          <p:cNvPicPr>
            <a:picLocks noChangeAspect="1"/>
          </p:cNvPicPr>
          <p:nvPr/>
        </p:nvPicPr>
        <p:blipFill>
          <a:blip r:embed="rId2"/>
          <a:stretch>
            <a:fillRect/>
          </a:stretch>
        </p:blipFill>
        <p:spPr>
          <a:xfrm>
            <a:off x="2458586" y="3471390"/>
            <a:ext cx="6933695" cy="3247162"/>
          </a:xfrm>
          <a:prstGeom prst="rect">
            <a:avLst/>
          </a:prstGeom>
        </p:spPr>
      </p:pic>
    </p:spTree>
    <p:extLst>
      <p:ext uri="{BB962C8B-B14F-4D97-AF65-F5344CB8AC3E}">
        <p14:creationId xmlns:p14="http://schemas.microsoft.com/office/powerpoint/2010/main" val="2777761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Sum of Least Squares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b="1" dirty="0">
                    <a:latin typeface="Segoe UI" panose="020B0502040204020203" pitchFamily="34" charset="0"/>
                    <a:cs typeface="Segoe UI" panose="020B0502040204020203" pitchFamily="34" charset="0"/>
                  </a:rPr>
                  <a:t>The best approach: </a:t>
                </a:r>
                <a:r>
                  <a:rPr lang="en-US" dirty="0">
                    <a:latin typeface="Segoe UI" panose="020B0502040204020203" pitchFamily="34" charset="0"/>
                    <a:cs typeface="Segoe UI" panose="020B0502040204020203" pitchFamily="34" charset="0"/>
                  </a:rPr>
                  <a:t>we can square the residuals and sum them!</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Squaring will penalize large residuals by making them even larger!</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Squaring will also conveniently turn negatives into positives.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Although we are not going to dive into calculus, squares are much easier to take the derivative of. </a:t>
                </a:r>
              </a:p>
              <a:p>
                <a:pPr>
                  <a:spcAft>
                    <a:spcPts val="2000"/>
                  </a:spcAft>
                </a:pPr>
                <a:r>
                  <a:rPr lang="en-US" dirty="0">
                    <a:latin typeface="Segoe UI" panose="020B0502040204020203" pitchFamily="34" charset="0"/>
                    <a:cs typeface="Segoe UI" panose="020B0502040204020203" pitchFamily="34" charset="0"/>
                  </a:rPr>
                  <a:t>We can then find the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that will find the sum of least squares. </a:t>
                </a:r>
              </a:p>
              <a:p>
                <a:pPr>
                  <a:spcAft>
                    <a:spcPts val="2000"/>
                  </a:spcAft>
                </a:pPr>
                <a:r>
                  <a:rPr lang="en-US" dirty="0">
                    <a:latin typeface="Segoe UI" panose="020B0502040204020203" pitchFamily="34" charset="0"/>
                    <a:cs typeface="Segoe UI" panose="020B0502040204020203" pitchFamily="34" charset="0"/>
                    <a:hlinkClick r:id="rId2"/>
                  </a:rPr>
                  <a:t>https://www.desmos.com/calculator/fvrnuhw0hy</a:t>
                </a: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3"/>
                <a:stretch>
                  <a:fillRect l="-775" t="-644"/>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3D7592A-9863-457E-9731-D0D4FEB920B1}"/>
              </a:ext>
            </a:extLst>
          </p:cNvPr>
          <p:cNvPicPr>
            <a:picLocks noChangeAspect="1"/>
          </p:cNvPicPr>
          <p:nvPr/>
        </p:nvPicPr>
        <p:blipFill>
          <a:blip r:embed="rId5"/>
          <a:stretch>
            <a:fillRect/>
          </a:stretch>
        </p:blipFill>
        <p:spPr>
          <a:xfrm>
            <a:off x="9744240" y="3042871"/>
            <a:ext cx="2324100" cy="34099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93149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8A5BC-95E4-4F9A-A76E-CB06116F15DB}"/>
              </a:ext>
            </a:extLst>
          </p:cNvPr>
          <p:cNvSpPr>
            <a:spLocks noGrp="1"/>
          </p:cNvSpPr>
          <p:nvPr>
            <p:ph type="title"/>
          </p:nvPr>
        </p:nvSpPr>
        <p:spPr/>
        <p:txBody>
          <a:bodyPr>
            <a:normAutofit/>
          </a:bodyPr>
          <a:lstStyle/>
          <a:p>
            <a:r>
              <a:rPr lang="en-US" dirty="0"/>
              <a:t>Calculating Sum of Squares </a:t>
            </a:r>
          </a:p>
        </p:txBody>
      </p:sp>
      <p:graphicFrame>
        <p:nvGraphicFramePr>
          <p:cNvPr id="10" name="Object 9">
            <a:extLst>
              <a:ext uri="{FF2B5EF4-FFF2-40B4-BE49-F238E27FC236}">
                <a16:creationId xmlns:a16="http://schemas.microsoft.com/office/drawing/2014/main" id="{A237D441-B47A-4CBD-BED8-4C8C93413EED}"/>
              </a:ext>
            </a:extLst>
          </p:cNvPr>
          <p:cNvGraphicFramePr>
            <a:graphicFrameLocks noChangeAspect="1"/>
          </p:cNvGraphicFramePr>
          <p:nvPr>
            <p:extLst>
              <p:ext uri="{D42A27DB-BD31-4B8C-83A1-F6EECF244321}">
                <p14:modId xmlns:p14="http://schemas.microsoft.com/office/powerpoint/2010/main" val="178548931"/>
              </p:ext>
            </p:extLst>
          </p:nvPr>
        </p:nvGraphicFramePr>
        <p:xfrm>
          <a:off x="706438" y="1419225"/>
          <a:ext cx="5172075" cy="4229100"/>
        </p:xfrm>
        <a:graphic>
          <a:graphicData uri="http://schemas.openxmlformats.org/presentationml/2006/ole">
            <mc:AlternateContent xmlns:mc="http://schemas.openxmlformats.org/markup-compatibility/2006">
              <mc:Choice xmlns:v="urn:schemas-microsoft-com:vml" Requires="v">
                <p:oleObj spid="_x0000_s1026" name="Worksheet" r:id="rId3" imgW="5172018" imgH="4228998" progId="Excel.Sheet.12">
                  <p:embed/>
                </p:oleObj>
              </mc:Choice>
              <mc:Fallback>
                <p:oleObj name="Worksheet" r:id="rId3" imgW="5172018" imgH="4228998" progId="Excel.Sheet.12">
                  <p:embed/>
                  <p:pic>
                    <p:nvPicPr>
                      <p:cNvPr id="10" name="Object 9">
                        <a:extLst>
                          <a:ext uri="{FF2B5EF4-FFF2-40B4-BE49-F238E27FC236}">
                            <a16:creationId xmlns:a16="http://schemas.microsoft.com/office/drawing/2014/main" id="{A237D441-B47A-4CBD-BED8-4C8C93413EED}"/>
                          </a:ext>
                        </a:extLst>
                      </p:cNvPr>
                      <p:cNvPicPr/>
                      <p:nvPr/>
                    </p:nvPicPr>
                    <p:blipFill>
                      <a:blip r:embed="rId4"/>
                      <a:stretch>
                        <a:fillRect/>
                      </a:stretch>
                    </p:blipFill>
                    <p:spPr>
                      <a:xfrm>
                        <a:off x="706438" y="1419225"/>
                        <a:ext cx="5172075" cy="4229100"/>
                      </a:xfrm>
                      <a:prstGeom prst="rect">
                        <a:avLst/>
                      </a:prstGeom>
                    </p:spPr>
                  </p:pic>
                </p:oleObj>
              </mc:Fallback>
            </mc:AlternateContent>
          </a:graphicData>
        </a:graphic>
      </p:graphicFrame>
      <p:pic>
        <p:nvPicPr>
          <p:cNvPr id="11" name="Picture 2">
            <a:extLst>
              <a:ext uri="{FF2B5EF4-FFF2-40B4-BE49-F238E27FC236}">
                <a16:creationId xmlns:a16="http://schemas.microsoft.com/office/drawing/2014/main" id="{DE1CB90D-45AF-4A9A-BE5F-17B18CFAA0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47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Solving for a Fit</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39497" y="1435607"/>
            <a:ext cx="6592824" cy="4738769"/>
          </a:xfrm>
        </p:spPr>
        <p:txBody>
          <a:bodyPr>
            <a:normAutofit/>
          </a:bodyPr>
          <a:lstStyle/>
          <a:p>
            <a:r>
              <a:rPr lang="en-US" dirty="0"/>
              <a:t>Now that we have a loss function (the sum of squared residuals), how do we find the </a:t>
            </a:r>
            <a:r>
              <a:rPr lang="en-US" b="1" dirty="0"/>
              <a:t>m</a:t>
            </a:r>
            <a:r>
              <a:rPr lang="en-US" dirty="0"/>
              <a:t> and </a:t>
            </a:r>
            <a:r>
              <a:rPr lang="en-US" b="1" dirty="0"/>
              <a:t>b </a:t>
            </a:r>
            <a:r>
              <a:rPr lang="en-US" dirty="0"/>
              <a:t>values to minimize it? </a:t>
            </a:r>
          </a:p>
          <a:p>
            <a:pPr marL="285750" indent="-285750">
              <a:buFont typeface="Arial" panose="020B0604020202020204" pitchFamily="34" charset="0"/>
              <a:buChar char="•"/>
            </a:pPr>
            <a:r>
              <a:rPr lang="en-US" dirty="0"/>
              <a:t>We randomly increase/decrease </a:t>
            </a:r>
            <a:r>
              <a:rPr lang="en-US" b="1" dirty="0"/>
              <a:t>m</a:t>
            </a:r>
            <a:r>
              <a:rPr lang="en-US" dirty="0"/>
              <a:t> and </a:t>
            </a:r>
            <a:r>
              <a:rPr lang="en-US" b="1" dirty="0"/>
              <a:t>b</a:t>
            </a:r>
            <a:r>
              <a:rPr lang="en-US" dirty="0"/>
              <a:t> with random values from a standard normal distribution, or even better a T-Distribution which has fatter tails.</a:t>
            </a:r>
          </a:p>
          <a:p>
            <a:pPr marL="285750" indent="-285750">
              <a:buFont typeface="Arial" panose="020B0604020202020204" pitchFamily="34" charset="0"/>
              <a:buChar char="•"/>
            </a:pPr>
            <a:r>
              <a:rPr lang="en-US" dirty="0"/>
              <a:t>Fatter tails = more smaller/larger values = more diverse moves.</a:t>
            </a:r>
          </a:p>
          <a:p>
            <a:r>
              <a:rPr lang="en-US" dirty="0"/>
              <a:t>We can use these random adjustments to </a:t>
            </a:r>
            <a:r>
              <a:rPr lang="en-US" b="1" dirty="0"/>
              <a:t>m</a:t>
            </a:r>
            <a:r>
              <a:rPr lang="en-US" dirty="0"/>
              <a:t> and </a:t>
            </a:r>
            <a:r>
              <a:rPr lang="en-US" b="1" dirty="0"/>
              <a:t>b</a:t>
            </a:r>
            <a:r>
              <a:rPr lang="en-US" dirty="0"/>
              <a:t> as our moves in </a:t>
            </a:r>
            <a:r>
              <a:rPr lang="en-US" b="1" dirty="0">
                <a:solidFill>
                  <a:srgbClr val="FF0000"/>
                </a:solidFill>
              </a:rPr>
              <a:t>hill climbing</a:t>
            </a:r>
            <a:r>
              <a:rPr lang="en-US" dirty="0"/>
              <a:t>. </a:t>
            </a:r>
          </a:p>
        </p:txBody>
      </p:sp>
      <p:pic>
        <p:nvPicPr>
          <p:cNvPr id="2052" name="Picture 4" descr="Graph Preview">
            <a:extLst>
              <a:ext uri="{FF2B5EF4-FFF2-40B4-BE49-F238E27FC236}">
                <a16:creationId xmlns:a16="http://schemas.microsoft.com/office/drawing/2014/main" id="{99631866-124B-4309-8D7B-E999C9E65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3636" y="1435607"/>
            <a:ext cx="4103044" cy="410304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6C8EB0C-97D1-4385-BAEC-F022313A6202}"/>
              </a:ext>
            </a:extLst>
          </p:cNvPr>
          <p:cNvSpPr/>
          <p:nvPr/>
        </p:nvSpPr>
        <p:spPr>
          <a:xfrm>
            <a:off x="7433636" y="5594903"/>
            <a:ext cx="3984617" cy="523220"/>
          </a:xfrm>
          <a:prstGeom prst="rect">
            <a:avLst/>
          </a:prstGeom>
        </p:spPr>
        <p:txBody>
          <a:bodyPr wrap="none">
            <a:spAutoFit/>
          </a:bodyPr>
          <a:lstStyle/>
          <a:p>
            <a:r>
              <a:rPr lang="en-US" sz="1400" dirty="0">
                <a:hlinkClick r:id="rId3"/>
              </a:rPr>
              <a:t>https://www.desmos.com/calculator/xm56tvvalh</a:t>
            </a:r>
            <a:endParaRPr lang="en-US" sz="1400" dirty="0"/>
          </a:p>
          <a:p>
            <a:endParaRPr lang="en-US" sz="1400" dirty="0"/>
          </a:p>
        </p:txBody>
      </p:sp>
      <p:sp>
        <p:nvSpPr>
          <p:cNvPr id="4" name="TextBox 3">
            <a:extLst>
              <a:ext uri="{FF2B5EF4-FFF2-40B4-BE49-F238E27FC236}">
                <a16:creationId xmlns:a16="http://schemas.microsoft.com/office/drawing/2014/main" id="{685471CD-C249-4701-921B-ECD0326E9EE9}"/>
              </a:ext>
            </a:extLst>
          </p:cNvPr>
          <p:cNvSpPr txBox="1"/>
          <p:nvPr/>
        </p:nvSpPr>
        <p:spPr>
          <a:xfrm>
            <a:off x="9626456" y="2638697"/>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Normal distribution</a:t>
            </a:r>
          </a:p>
        </p:txBody>
      </p:sp>
      <p:sp>
        <p:nvSpPr>
          <p:cNvPr id="7" name="TextBox 6">
            <a:extLst>
              <a:ext uri="{FF2B5EF4-FFF2-40B4-BE49-F238E27FC236}">
                <a16:creationId xmlns:a16="http://schemas.microsoft.com/office/drawing/2014/main" id="{DCDC0D96-CEEC-476D-BB67-AA8C10E84317}"/>
              </a:ext>
            </a:extLst>
          </p:cNvPr>
          <p:cNvSpPr txBox="1"/>
          <p:nvPr/>
        </p:nvSpPr>
        <p:spPr>
          <a:xfrm>
            <a:off x="10137001" y="4164001"/>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chemeClr val="accent1">
                    <a:lumMod val="75000"/>
                  </a:schemeClr>
                </a:solidFill>
                <a:latin typeface="Segoe UI" panose="020B0502040204020203" pitchFamily="34" charset="0"/>
                <a:cs typeface="Segoe UI" panose="020B0502040204020203" pitchFamily="34" charset="0"/>
              </a:rPr>
              <a:t>T-distribution</a:t>
            </a:r>
          </a:p>
        </p:txBody>
      </p:sp>
    </p:spTree>
    <p:extLst>
      <p:ext uri="{BB962C8B-B14F-4D97-AF65-F5344CB8AC3E}">
        <p14:creationId xmlns:p14="http://schemas.microsoft.com/office/powerpoint/2010/main" val="289046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25DD7-94CB-4E3A-B133-4199417D5927}"/>
              </a:ext>
            </a:extLst>
          </p:cNvPr>
          <p:cNvSpPr>
            <a:spLocks noGrp="1"/>
          </p:cNvSpPr>
          <p:nvPr>
            <p:ph type="title"/>
          </p:nvPr>
        </p:nvSpPr>
        <p:spPr/>
        <p:txBody>
          <a:bodyPr>
            <a:normAutofit fontScale="90000"/>
          </a:bodyPr>
          <a:lstStyle/>
          <a:p>
            <a:r>
              <a:rPr lang="en-US" dirty="0"/>
              <a:t>Hill Climbing – A Simple Optimization Algorithm</a:t>
            </a:r>
          </a:p>
        </p:txBody>
      </p:sp>
      <p:sp>
        <p:nvSpPr>
          <p:cNvPr id="3" name="Content Placeholder 2">
            <a:extLst>
              <a:ext uri="{FF2B5EF4-FFF2-40B4-BE49-F238E27FC236}">
                <a16:creationId xmlns:a16="http://schemas.microsoft.com/office/drawing/2014/main" id="{56D36E00-CD71-45FD-9195-25DBF245CB87}"/>
              </a:ext>
            </a:extLst>
          </p:cNvPr>
          <p:cNvSpPr>
            <a:spLocks noGrp="1"/>
          </p:cNvSpPr>
          <p:nvPr>
            <p:ph sz="quarter" idx="10"/>
          </p:nvPr>
        </p:nvSpPr>
        <p:spPr>
          <a:xfrm>
            <a:off x="539496" y="1435607"/>
            <a:ext cx="8996390" cy="4886815"/>
          </a:xfrm>
        </p:spPr>
        <p:txBody>
          <a:bodyPr>
            <a:normAutofit/>
          </a:bodyPr>
          <a:lstStyle/>
          <a:p>
            <a:pPr marL="342900" indent="-342900">
              <a:buAutoNum type="arabicParenR"/>
            </a:pPr>
            <a:r>
              <a:rPr lang="en-US" dirty="0"/>
              <a:t>Start with a random or initial solution, even if it is poor quality.</a:t>
            </a:r>
          </a:p>
          <a:p>
            <a:pPr marL="342900" indent="-342900">
              <a:buAutoNum type="arabicParenR"/>
            </a:pPr>
            <a:r>
              <a:rPr lang="en-US" dirty="0"/>
              <a:t>Repeat the following steps for a number of iterations and/or until the solution cannot improve anymore.</a:t>
            </a:r>
          </a:p>
          <a:p>
            <a:pPr marL="571500" lvl="1" indent="-342900">
              <a:buAutoNum type="arabicPeriod"/>
            </a:pPr>
            <a:r>
              <a:rPr lang="en-US" dirty="0"/>
              <a:t>Select a random part of the solution and change it.</a:t>
            </a:r>
          </a:p>
          <a:p>
            <a:pPr marL="571500" lvl="1" indent="-342900">
              <a:buAutoNum type="arabicPeriod"/>
            </a:pPr>
            <a:r>
              <a:rPr lang="en-US" dirty="0"/>
              <a:t>If that results in an improvement, keep it.  </a:t>
            </a:r>
          </a:p>
          <a:p>
            <a:pPr marL="342900" indent="-342900">
              <a:buAutoNum type="arabicParenR"/>
            </a:pPr>
            <a:endParaRPr lang="en-US" dirty="0"/>
          </a:p>
          <a:p>
            <a:pPr marL="342900" indent="-342900">
              <a:buAutoNum type="arabicParenR"/>
            </a:pPr>
            <a:endParaRPr lang="en-US" dirty="0"/>
          </a:p>
        </p:txBody>
      </p:sp>
      <p:pic>
        <p:nvPicPr>
          <p:cNvPr id="5" name="Picture 4">
            <a:extLst>
              <a:ext uri="{FF2B5EF4-FFF2-40B4-BE49-F238E27FC236}">
                <a16:creationId xmlns:a16="http://schemas.microsoft.com/office/drawing/2014/main" id="{16241756-D429-4D8A-9858-1F47EC66E90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78354" y="3291840"/>
            <a:ext cx="3608252" cy="2706189"/>
          </a:xfrm>
          <a:prstGeom prst="rect">
            <a:avLst/>
          </a:prstGeom>
        </p:spPr>
      </p:pic>
      <p:grpSp>
        <p:nvGrpSpPr>
          <p:cNvPr id="6" name="Group 5" descr="Small circle with number 1 inside  indicating step 1">
            <a:extLst>
              <a:ext uri="{FF2B5EF4-FFF2-40B4-BE49-F238E27FC236}">
                <a16:creationId xmlns:a16="http://schemas.microsoft.com/office/drawing/2014/main" id="{3D34BDD5-DAC5-48F3-ADB2-E9B0594A347B}"/>
              </a:ext>
            </a:extLst>
          </p:cNvPr>
          <p:cNvGrpSpPr/>
          <p:nvPr/>
        </p:nvGrpSpPr>
        <p:grpSpPr bwMode="blackWhite">
          <a:xfrm>
            <a:off x="409632" y="1509461"/>
            <a:ext cx="558179" cy="409838"/>
            <a:chOff x="6953426" y="711274"/>
            <a:chExt cx="558179" cy="409838"/>
          </a:xfrm>
        </p:grpSpPr>
        <p:sp>
          <p:nvSpPr>
            <p:cNvPr id="7" name="Oval 6" descr="Small circle">
              <a:extLst>
                <a:ext uri="{FF2B5EF4-FFF2-40B4-BE49-F238E27FC236}">
                  <a16:creationId xmlns:a16="http://schemas.microsoft.com/office/drawing/2014/main" id="{606530DA-7E29-4944-8E2D-746A8CBD0609}"/>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9A0FE92D-3E7F-4529-9B5F-0AEFEC20CEB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2FB7E078-DBE5-4214-851A-29DF25309367}"/>
              </a:ext>
            </a:extLst>
          </p:cNvPr>
          <p:cNvGrpSpPr/>
          <p:nvPr/>
        </p:nvGrpSpPr>
        <p:grpSpPr bwMode="blackWhite">
          <a:xfrm>
            <a:off x="400923" y="2186710"/>
            <a:ext cx="558179" cy="409838"/>
            <a:chOff x="6953426" y="711274"/>
            <a:chExt cx="558179" cy="409838"/>
          </a:xfrm>
        </p:grpSpPr>
        <p:sp>
          <p:nvSpPr>
            <p:cNvPr id="10" name="Oval 9" descr="Small circle">
              <a:extLst>
                <a:ext uri="{FF2B5EF4-FFF2-40B4-BE49-F238E27FC236}">
                  <a16:creationId xmlns:a16="http://schemas.microsoft.com/office/drawing/2014/main" id="{540A0915-E625-46FD-8917-D726769E25D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E77FE16B-0304-4138-B59E-BBE759C418F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Tree>
    <p:extLst>
      <p:ext uri="{BB962C8B-B14F-4D97-AF65-F5344CB8AC3E}">
        <p14:creationId xmlns:p14="http://schemas.microsoft.com/office/powerpoint/2010/main" val="412251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a:t>
            </a:r>
            <a:br>
              <a:rPr lang="en-US" sz="4400" dirty="0">
                <a:solidFill>
                  <a:schemeClr val="bg1"/>
                </a:solidFill>
              </a:rPr>
            </a:br>
            <a:r>
              <a:rPr lang="en-US" sz="4400" dirty="0">
                <a:solidFill>
                  <a:schemeClr val="bg1"/>
                </a:solidFill>
              </a:rPr>
              <a:t>Overview</a:t>
            </a:r>
          </a:p>
        </p:txBody>
      </p:sp>
    </p:spTree>
    <p:extLst>
      <p:ext uri="{BB962C8B-B14F-4D97-AF65-F5344CB8AC3E}">
        <p14:creationId xmlns:p14="http://schemas.microsoft.com/office/powerpoint/2010/main" val="3615721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89D1E-0F64-4F70-A9ED-197FCBC22F5F}"/>
              </a:ext>
            </a:extLst>
          </p:cNvPr>
          <p:cNvSpPr>
            <a:spLocks noGrp="1"/>
          </p:cNvSpPr>
          <p:nvPr>
            <p:ph type="title"/>
          </p:nvPr>
        </p:nvSpPr>
        <p:spPr/>
        <p:txBody>
          <a:bodyPr/>
          <a:lstStyle/>
          <a:p>
            <a:r>
              <a:rPr lang="en-US" dirty="0"/>
              <a:t>Hill Climbing to Find a Square Root</a:t>
            </a:r>
          </a:p>
        </p:txBody>
      </p:sp>
      <p:sp>
        <p:nvSpPr>
          <p:cNvPr id="5" name="Rectangle 1">
            <a:extLst>
              <a:ext uri="{FF2B5EF4-FFF2-40B4-BE49-F238E27FC236}">
                <a16:creationId xmlns:a16="http://schemas.microsoft.com/office/drawing/2014/main" id="{97D650DF-0F31-444B-B5E5-2CE065BD1CD9}"/>
              </a:ext>
            </a:extLst>
          </p:cNvPr>
          <p:cNvSpPr>
            <a:spLocks noChangeArrowheads="1"/>
          </p:cNvSpPr>
          <p:nvPr/>
        </p:nvSpPr>
        <p:spPr bwMode="auto">
          <a:xfrm>
            <a:off x="521206" y="1721182"/>
            <a:ext cx="6877119" cy="31239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numpy</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np</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Use hill climbing to estimate a square root</a:t>
            </a:r>
            <a:b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11.0</a:t>
            </a: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value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2.0</a:t>
            </a: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11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adjust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np.random.normal</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adjust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 (value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lang="en-US" altLang="en-US" sz="1100" dirty="0">
                <a:solidFill>
                  <a:srgbClr val="000000"/>
                </a:solidFill>
                <a:latin typeface="Courier New" panose="02070309020205020404" pitchFamily="49" charset="0"/>
                <a:cs typeface="Courier New" panose="02070309020205020404" pitchFamily="49" charset="0"/>
              </a:rPr>
              <a:t>) </a:t>
            </a:r>
            <a:r>
              <a:rPr lang="en-US" altLang="en-US" sz="1100" i="1" dirty="0">
                <a:solidFill>
                  <a:srgbClr val="808080"/>
                </a:solidFill>
                <a:latin typeface="Courier New" panose="02070309020205020404" pitchFamily="49" charset="0"/>
                <a:cs typeface="Courier New" panose="02070309020205020404" pitchFamily="49" charset="0"/>
              </a:rPr>
              <a:t># prints 3.316622346827584</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pic>
        <p:nvPicPr>
          <p:cNvPr id="3074" name="Picture 2" descr="Graph Preview">
            <a:extLst>
              <a:ext uri="{FF2B5EF4-FFF2-40B4-BE49-F238E27FC236}">
                <a16:creationId xmlns:a16="http://schemas.microsoft.com/office/drawing/2014/main" id="{4F2B2D36-87D9-453B-A4CF-BD4D7A05FD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261" y="1721182"/>
            <a:ext cx="3810000" cy="381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7B662DD7-C5B5-42D3-8D05-37F79B0DB65E}"/>
                  </a:ext>
                </a:extLst>
              </p:cNvPr>
              <p:cNvSpPr>
                <a:spLocks noGrp="1"/>
              </p:cNvSpPr>
              <p:nvPr>
                <p:ph sz="quarter" idx="10"/>
              </p:nvPr>
            </p:nvSpPr>
            <p:spPr>
              <a:xfrm>
                <a:off x="521206" y="5187462"/>
                <a:ext cx="6592824" cy="1134207"/>
              </a:xfrm>
            </p:spPr>
            <p:txBody>
              <a:bodyPr>
                <a:normAutofit fontScale="92500"/>
              </a:bodyPr>
              <a:lstStyle/>
              <a:p>
                <a:r>
                  <a:rPr lang="en-US" dirty="0"/>
                  <a:t>We can use hill climbing for linear regression to randomly adjust the </a:t>
                </a:r>
                <a14:m>
                  <m:oMath xmlns:m="http://schemas.openxmlformats.org/officeDocument/2006/math">
                    <m:r>
                      <a:rPr lang="en-US" i="1" dirty="0" smtClean="0">
                        <a:latin typeface="Cambria Math" panose="02040503050406030204" pitchFamily="18" charset="0"/>
                      </a:rPr>
                      <m:t>𝑚</m:t>
                    </m:r>
                  </m:oMath>
                </a14:m>
                <a:r>
                  <a:rPr lang="en-US" dirty="0"/>
                  <a:t> and </a:t>
                </a:r>
                <a14:m>
                  <m:oMath xmlns:m="http://schemas.openxmlformats.org/officeDocument/2006/math">
                    <m:r>
                      <a:rPr lang="en-US" i="1" dirty="0" smtClean="0">
                        <a:latin typeface="Cambria Math" panose="02040503050406030204" pitchFamily="18" charset="0"/>
                      </a:rPr>
                      <m:t>𝑏</m:t>
                    </m:r>
                  </m:oMath>
                </a14:m>
                <a:r>
                  <a:rPr lang="en-US" dirty="0"/>
                  <a:t> values, and we minimize the sum of least squares.</a:t>
                </a:r>
              </a:p>
            </p:txBody>
          </p:sp>
        </mc:Choice>
        <mc:Fallback xmlns="">
          <p:sp>
            <p:nvSpPr>
              <p:cNvPr id="6" name="Content Placeholder 2">
                <a:extLst>
                  <a:ext uri="{FF2B5EF4-FFF2-40B4-BE49-F238E27FC236}">
                    <a16:creationId xmlns:a16="http://schemas.microsoft.com/office/drawing/2014/main" id="{7B662DD7-C5B5-42D3-8D05-37F79B0DB65E}"/>
                  </a:ext>
                </a:extLst>
              </p:cNvPr>
              <p:cNvSpPr>
                <a:spLocks noGrp="1" noRot="1" noChangeAspect="1" noMove="1" noResize="1" noEditPoints="1" noAdjustHandles="1" noChangeArrowheads="1" noChangeShapeType="1" noTextEdit="1"/>
              </p:cNvSpPr>
              <p:nvPr>
                <p:ph sz="quarter" idx="10"/>
              </p:nvPr>
            </p:nvSpPr>
            <p:spPr>
              <a:xfrm>
                <a:off x="521206" y="5187462"/>
                <a:ext cx="6592824" cy="1134207"/>
              </a:xfrm>
              <a:blipFill>
                <a:blip r:embed="rId3"/>
                <a:stretch>
                  <a:fillRect l="-555"/>
                </a:stretch>
              </a:blipFill>
            </p:spPr>
            <p:txBody>
              <a:bodyPr/>
              <a:lstStyle/>
              <a:p>
                <a:r>
                  <a:rPr lang="en-US">
                    <a:noFill/>
                  </a:rPr>
                  <a:t> </a:t>
                </a:r>
              </a:p>
            </p:txBody>
          </p:sp>
        </mc:Fallback>
      </mc:AlternateContent>
    </p:spTree>
    <p:extLst>
      <p:ext uri="{BB962C8B-B14F-4D97-AF65-F5344CB8AC3E}">
        <p14:creationId xmlns:p14="http://schemas.microsoft.com/office/powerpoint/2010/main" val="350086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2561A-7008-4820-9860-AA8F3490003A}"/>
              </a:ext>
            </a:extLst>
          </p:cNvPr>
          <p:cNvSpPr>
            <a:spLocks noGrp="1"/>
          </p:cNvSpPr>
          <p:nvPr>
            <p:ph type="title"/>
          </p:nvPr>
        </p:nvSpPr>
        <p:spPr/>
        <p:txBody>
          <a:bodyPr/>
          <a:lstStyle/>
          <a:p>
            <a:r>
              <a:rPr lang="en-US" dirty="0"/>
              <a:t>Hands-On: Multiple Linear Regression</a:t>
            </a:r>
          </a:p>
        </p:txBody>
      </p:sp>
      <p:pic>
        <p:nvPicPr>
          <p:cNvPr id="4" name="Picture 3">
            <a:extLst>
              <a:ext uri="{FF2B5EF4-FFF2-40B4-BE49-F238E27FC236}">
                <a16:creationId xmlns:a16="http://schemas.microsoft.com/office/drawing/2014/main" id="{AC7A3C6B-CE19-4341-94B2-84F6EEB907F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29911" y="1397167"/>
            <a:ext cx="8332177" cy="4529108"/>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699172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Multiple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Solving for a function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r>
                      <a:rPr lang="en-US" b="1" i="1" dirty="0" smtClean="0">
                        <a:latin typeface="Cambria Math" panose="02040503050406030204" pitchFamily="18" charset="0"/>
                        <a:cs typeface="Segoe UI" panose="020B0502040204020203" pitchFamily="34" charset="0"/>
                      </a:rPr>
                      <m:t> = </m:t>
                    </m:r>
                    <m:r>
                      <a:rPr lang="en-US" b="1" i="1" dirty="0" smtClean="0">
                        <a:latin typeface="Cambria Math" panose="02040503050406030204" pitchFamily="18" charset="0"/>
                        <a:cs typeface="Segoe UI" panose="020B0502040204020203" pitchFamily="34" charset="0"/>
                      </a:rPr>
                      <m:t>𝒎𝒙</m:t>
                    </m:r>
                    <m:r>
                      <a:rPr lang="en-US" b="1" i="1" dirty="0" smtClean="0">
                        <a:latin typeface="Cambria Math" panose="02040503050406030204" pitchFamily="18" charset="0"/>
                        <a:cs typeface="Segoe UI" panose="020B0502040204020203" pitchFamily="34" charset="0"/>
                      </a:rPr>
                      <m:t> + </m:t>
                    </m:r>
                    <m:r>
                      <a:rPr lang="en-US" b="1" i="1" dirty="0" smtClean="0">
                        <a:latin typeface="Cambria Math" panose="02040503050406030204" pitchFamily="18" charset="0"/>
                        <a:cs typeface="Segoe UI" panose="020B0502040204020203" pitchFamily="34" charset="0"/>
                      </a:rPr>
                      <m:t>𝒃</m:t>
                    </m:r>
                    <m:r>
                      <a:rPr lang="en-US" i="1" dirty="0" smtClean="0">
                        <a:latin typeface="Cambria Math" panose="02040503050406030204" pitchFamily="18" charset="0"/>
                        <a:cs typeface="Segoe UI" panose="020B0502040204020203" pitchFamily="34" charset="0"/>
                      </a:rPr>
                      <m:t> </m:t>
                    </m:r>
                  </m:oMath>
                </a14:m>
                <a:r>
                  <a:rPr lang="en-US" dirty="0">
                    <a:latin typeface="Segoe UI" panose="020B0502040204020203" pitchFamily="34" charset="0"/>
                    <a:cs typeface="Segoe UI" panose="020B0502040204020203" pitchFamily="34" charset="0"/>
                  </a:rPr>
                  <a:t>is elementary as it only has one independent variable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t>
                </a:r>
              </a:p>
              <a:p>
                <a:pPr>
                  <a:spcAft>
                    <a:spcPts val="2000"/>
                  </a:spcAft>
                </a:pPr>
                <a:r>
                  <a:rPr lang="en-US" dirty="0">
                    <a:latin typeface="Segoe UI" panose="020B0502040204020203" pitchFamily="34" charset="0"/>
                    <a:cs typeface="Segoe UI" panose="020B0502040204020203" pitchFamily="34" charset="0"/>
                  </a:rPr>
                  <a:t>We can also solve for multiple independent variables, like</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b="0" i="1" dirty="0" smtClean="0">
                            <a:latin typeface="Cambria Math" panose="02040503050406030204" pitchFamily="18" charset="0"/>
                            <a:cs typeface="Segoe UI" panose="020B0502040204020203" pitchFamily="34" charset="0"/>
                          </a:rPr>
                          <m:t> </m:t>
                        </m:r>
                        <m:r>
                          <a:rPr lang="en-US" i="1" dirty="0">
                            <a:latin typeface="Cambria Math" panose="02040503050406030204" pitchFamily="18" charset="0"/>
                            <a:cs typeface="Segoe UI" panose="020B0502040204020203" pitchFamily="34" charset="0"/>
                          </a:rPr>
                          <m:t>𝑥</m:t>
                        </m:r>
                      </m:e>
                      <m:sub>
                        <m:r>
                          <a:rPr lang="en-US" i="1" dirty="0">
                            <a:latin typeface="Cambria Math" panose="02040503050406030204" pitchFamily="18" charset="0"/>
                            <a:cs typeface="Segoe UI" panose="020B0502040204020203" pitchFamily="34" charset="0"/>
                          </a:rPr>
                          <m:t>1</m:t>
                        </m:r>
                      </m:sub>
                    </m:sSub>
                  </m:oMath>
                </a14:m>
                <a:r>
                  <a:rPr lang="en-US" dirty="0">
                    <a:latin typeface="Segoe UI" panose="020B0502040204020203" pitchFamily="34" charset="0"/>
                    <a:cs typeface="Segoe UI" panose="020B0502040204020203" pitchFamily="34" charset="0"/>
                  </a:rPr>
                  <a:t>,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𝑥</m:t>
                        </m:r>
                      </m:e>
                      <m:sub>
                        <m:r>
                          <a:rPr lang="en-US" b="0" i="1" dirty="0" smtClean="0">
                            <a:latin typeface="Cambria Math" panose="02040503050406030204" pitchFamily="18" charset="0"/>
                            <a:cs typeface="Segoe UI" panose="020B0502040204020203" pitchFamily="34" charset="0"/>
                          </a:rPr>
                          <m:t>2</m:t>
                        </m:r>
                      </m:sub>
                    </m:sSub>
                  </m:oMath>
                </a14:m>
                <a:r>
                  <a:rPr lang="en-US" dirty="0">
                    <a:latin typeface="Segoe UI" panose="020B0502040204020203" pitchFamily="34" charset="0"/>
                    <a:cs typeface="Segoe UI" panose="020B0502040204020203" pitchFamily="34" charset="0"/>
                  </a:rPr>
                  <a:t>,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𝑥</m:t>
                        </m:r>
                      </m:e>
                      <m:sub>
                        <m:r>
                          <a:rPr lang="en-US" b="0" i="1" dirty="0" smtClean="0">
                            <a:latin typeface="Cambria Math" panose="02040503050406030204" pitchFamily="18" charset="0"/>
                            <a:cs typeface="Segoe UI" panose="020B0502040204020203" pitchFamily="34" charset="0"/>
                          </a:rPr>
                          <m:t>3</m:t>
                        </m:r>
                      </m:sub>
                    </m:sSub>
                  </m:oMath>
                </a14:m>
                <a:r>
                  <a:rPr lang="en-US" dirty="0">
                    <a:latin typeface="Segoe UI" panose="020B0502040204020203" pitchFamily="34" charset="0"/>
                    <a:cs typeface="Segoe UI" panose="020B0502040204020203" pitchFamily="34" charset="0"/>
                  </a:rPr>
                  <a:t>, and so on…</a:t>
                </a:r>
              </a:p>
              <a:p>
                <a:pPr>
                  <a:spcAft>
                    <a:spcPts val="2000"/>
                  </a:spcAft>
                </a:pPr>
                <a:r>
                  <a:rPr lang="en-US" dirty="0">
                    <a:latin typeface="Segoe UI" panose="020B0502040204020203" pitchFamily="34" charset="0"/>
                    <a:cs typeface="Segoe UI" panose="020B0502040204020203" pitchFamily="34" charset="0"/>
                  </a:rPr>
                  <a:t>Let’s say we have columns of independent variables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 </m:t>
                        </m:r>
                        <m:r>
                          <a:rPr lang="en-US" i="1" dirty="0">
                            <a:latin typeface="Cambria Math" panose="02040503050406030204" pitchFamily="18" charset="0"/>
                            <a:cs typeface="Segoe UI" panose="020B0502040204020203" pitchFamily="34" charset="0"/>
                          </a:rPr>
                          <m:t>𝑥</m:t>
                        </m:r>
                      </m:e>
                      <m:sub>
                        <m:r>
                          <a:rPr lang="en-US" i="1" dirty="0">
                            <a:latin typeface="Cambria Math" panose="02040503050406030204" pitchFamily="18" charset="0"/>
                            <a:cs typeface="Segoe UI" panose="020B0502040204020203" pitchFamily="34" charset="0"/>
                          </a:rPr>
                          <m:t>1</m:t>
                        </m:r>
                      </m:sub>
                    </m:sSub>
                    <m:r>
                      <a:rPr lang="en-US" b="0" i="0" dirty="0" smtClean="0">
                        <a:latin typeface="Cambria Math" panose="02040503050406030204" pitchFamily="18" charset="0"/>
                        <a:cs typeface="Segoe UI" panose="020B0502040204020203" pitchFamily="34" charset="0"/>
                      </a:rPr>
                      <m:t> </m:t>
                    </m:r>
                    <m:r>
                      <m:rPr>
                        <m:sty m:val="p"/>
                      </m:rPr>
                      <a:rPr lang="en-US" b="0" i="0" dirty="0" smtClean="0">
                        <a:latin typeface="Cambria Math" panose="02040503050406030204" pitchFamily="18" charset="0"/>
                        <a:cs typeface="Segoe UI" panose="020B0502040204020203" pitchFamily="34" charset="0"/>
                      </a:rPr>
                      <m:t>and</m:t>
                    </m:r>
                  </m:oMath>
                </a14:m>
                <a:r>
                  <a:rPr lang="en-US" dirty="0">
                    <a:latin typeface="Segoe UI" panose="020B0502040204020203" pitchFamily="34" charset="0"/>
                    <a:cs typeface="Segoe UI" panose="020B0502040204020203" pitchFamily="34" charset="0"/>
                  </a:rPr>
                  <a:t>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𝑥</m:t>
                        </m:r>
                      </m:e>
                      <m:sub>
                        <m:r>
                          <a:rPr lang="en-US" i="1" dirty="0">
                            <a:latin typeface="Cambria Math" panose="02040503050406030204" pitchFamily="18" charset="0"/>
                            <a:cs typeface="Segoe UI" panose="020B0502040204020203" pitchFamily="34" charset="0"/>
                          </a:rPr>
                          <m:t>2</m:t>
                        </m:r>
                      </m:sub>
                    </m:sSub>
                  </m:oMath>
                </a14:m>
                <a:r>
                  <a:rPr lang="en-US" dirty="0">
                    <a:latin typeface="Segoe UI" panose="020B0502040204020203" pitchFamily="34" charset="0"/>
                    <a:cs typeface="Segoe UI" panose="020B0502040204020203" pitchFamily="34" charset="0"/>
                  </a:rPr>
                  <a:t>, and a dependent variable </a:t>
                </a:r>
                <a14:m>
                  <m:oMath xmlns:m="http://schemas.openxmlformats.org/officeDocument/2006/math">
                    <m:r>
                      <a:rPr lang="en-US" i="1" dirty="0" smtClean="0">
                        <a:latin typeface="Cambria Math" panose="02040503050406030204" pitchFamily="18" charset="0"/>
                        <a:cs typeface="Segoe UI" panose="020B0502040204020203" pitchFamily="34" charset="0"/>
                      </a:rPr>
                      <m:t>𝑦</m:t>
                    </m:r>
                  </m:oMath>
                </a14:m>
                <a:r>
                  <a:rPr lang="en-US" dirty="0">
                    <a:latin typeface="Segoe UI" panose="020B0502040204020203" pitchFamily="34" charset="0"/>
                    <a:cs typeface="Segoe UI" panose="020B0502040204020203" pitchFamily="34" charset="0"/>
                  </a:rPr>
                  <a:t>. </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cs typeface="Segoe UI" panose="020B0502040204020203" pitchFamily="34" charset="0"/>
                        </a:rPr>
                        <m:t>𝑦</m:t>
                      </m:r>
                      <m:r>
                        <a:rPr lang="en-US" b="0" i="1" smtClean="0">
                          <a:latin typeface="Cambria Math" panose="02040503050406030204" pitchFamily="18" charset="0"/>
                          <a:ea typeface="Cambria Math" panose="02040503050406030204" pitchFamily="18" charset="0"/>
                          <a:cs typeface="Segoe UI" panose="020B0502040204020203" pitchFamily="34" charset="0"/>
                        </a:rPr>
                        <m:t>= </m:t>
                      </m:r>
                      <m:sSub>
                        <m:sSubPr>
                          <m:ctrlPr>
                            <a:rPr lang="en-US" b="0" i="1" smtClean="0">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b="0" i="1" smtClean="0">
                              <a:latin typeface="Cambria Math" panose="02040503050406030204" pitchFamily="18" charset="0"/>
                              <a:ea typeface="Cambria Math" panose="02040503050406030204" pitchFamily="18" charset="0"/>
                              <a:cs typeface="Segoe UI" panose="020B0502040204020203" pitchFamily="34" charset="0"/>
                            </a:rPr>
                            <m:t>0</m:t>
                          </m:r>
                        </m:sub>
                      </m:sSub>
                      <m:r>
                        <a:rPr lang="en-US"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b="0" i="1" smtClean="0">
                              <a:latin typeface="Cambria Math" panose="02040503050406030204" pitchFamily="18" charset="0"/>
                              <a:ea typeface="Cambria Math" panose="02040503050406030204" pitchFamily="18" charset="0"/>
                              <a:cs typeface="Segoe UI" panose="020B0502040204020203" pitchFamily="34" charset="0"/>
                            </a:rPr>
                            <m:t>1</m:t>
                          </m:r>
                        </m:sub>
                      </m:sSub>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𝑥</m:t>
                          </m:r>
                        </m:e>
                        <m:sub>
                          <m:r>
                            <a:rPr lang="en-US" b="0" i="1" smtClean="0">
                              <a:latin typeface="Cambria Math" panose="02040503050406030204" pitchFamily="18" charset="0"/>
                              <a:ea typeface="Cambria Math" panose="02040503050406030204" pitchFamily="18" charset="0"/>
                              <a:cs typeface="Segoe UI" panose="020B0502040204020203" pitchFamily="34" charset="0"/>
                            </a:rPr>
                            <m:t>1</m:t>
                          </m:r>
                        </m:sub>
                      </m:sSub>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b="0" i="1" smtClean="0">
                              <a:latin typeface="Cambria Math" panose="02040503050406030204" pitchFamily="18" charset="0"/>
                              <a:ea typeface="Cambria Math" panose="02040503050406030204" pitchFamily="18" charset="0"/>
                              <a:cs typeface="Segoe UI" panose="020B0502040204020203" pitchFamily="34" charset="0"/>
                            </a:rPr>
                            <m:t>2</m:t>
                          </m:r>
                        </m:sub>
                      </m:sSub>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𝑥</m:t>
                          </m:r>
                        </m:e>
                        <m:sub>
                          <m:r>
                            <a:rPr lang="en-US" b="0" i="1" smtClean="0">
                              <a:latin typeface="Cambria Math" panose="02040503050406030204" pitchFamily="18" charset="0"/>
                              <a:ea typeface="Cambria Math" panose="02040503050406030204" pitchFamily="18" charset="0"/>
                              <a:cs typeface="Segoe UI" panose="020B0502040204020203" pitchFamily="34" charset="0"/>
                            </a:rPr>
                            <m:t>2</m:t>
                          </m:r>
                        </m:sub>
                      </m:sSub>
                    </m:oMath>
                  </m:oMathPara>
                </a14:m>
                <a:endParaRPr lang="en-US" dirty="0">
                  <a:latin typeface="Segoe UI" panose="020B0502040204020203" pitchFamily="34" charset="0"/>
                  <a:cs typeface="Segoe UI" panose="020B0502040204020203" pitchFamily="34" charset="0"/>
                </a:endParaRPr>
              </a:p>
              <a:p>
                <a:pPr>
                  <a:spcAft>
                    <a:spcPts val="2000"/>
                  </a:spcAft>
                </a:pPr>
                <a:r>
                  <a:rPr lang="en-US" dirty="0">
                    <a:latin typeface="Segoe UI" panose="020B0502040204020203" pitchFamily="34" charset="0"/>
                    <a:cs typeface="Segoe UI" panose="020B0502040204020203" pitchFamily="34" charset="0"/>
                  </a:rPr>
                  <a:t>Instead of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constants, we now need to solve for each </a:t>
                </a:r>
                <a14:m>
                  <m:oMath xmlns:m="http://schemas.openxmlformats.org/officeDocument/2006/math">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oMath>
                </a14:m>
                <a:r>
                  <a:rPr lang="en-US" dirty="0">
                    <a:latin typeface="Segoe UI" panose="020B0502040204020203" pitchFamily="34" charset="0"/>
                    <a:cs typeface="Segoe UI" panose="020B0502040204020203" pitchFamily="34" charset="0"/>
                  </a:rPr>
                  <a:t> parameter, where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i="1">
                            <a:latin typeface="Cambria Math" panose="02040503050406030204" pitchFamily="18" charset="0"/>
                            <a:ea typeface="Cambria Math" panose="02040503050406030204" pitchFamily="18" charset="0"/>
                            <a:cs typeface="Segoe UI" panose="020B0502040204020203" pitchFamily="34" charset="0"/>
                          </a:rPr>
                          <m:t>0</m:t>
                        </m:r>
                      </m:sub>
                    </m:sSub>
                  </m:oMath>
                </a14:m>
                <a:r>
                  <a:rPr lang="en-US" dirty="0">
                    <a:latin typeface="Segoe UI" panose="020B0502040204020203" pitchFamily="34" charset="0"/>
                    <a:cs typeface="Segoe UI" panose="020B0502040204020203" pitchFamily="34" charset="0"/>
                  </a:rPr>
                  <a:t> is the y-intercept and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i="1">
                            <a:latin typeface="Cambria Math" panose="02040503050406030204" pitchFamily="18" charset="0"/>
                            <a:ea typeface="Cambria Math" panose="02040503050406030204" pitchFamily="18" charset="0"/>
                            <a:cs typeface="Segoe UI" panose="020B0502040204020203" pitchFamily="34" charset="0"/>
                          </a:rPr>
                          <m:t>1</m:t>
                        </m:r>
                      </m:sub>
                    </m:sSub>
                  </m:oMath>
                </a14:m>
                <a:r>
                  <a:rPr lang="en-US" dirty="0">
                    <a:latin typeface="Segoe UI" panose="020B0502040204020203" pitchFamily="34" charset="0"/>
                    <a:cs typeface="Segoe UI" panose="020B0502040204020203" pitchFamily="34" charset="0"/>
                  </a:rPr>
                  <a:t> and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i="1">
                            <a:latin typeface="Cambria Math" panose="02040503050406030204" pitchFamily="18" charset="0"/>
                            <a:ea typeface="Cambria Math" panose="02040503050406030204" pitchFamily="18" charset="0"/>
                            <a:cs typeface="Segoe UI" panose="020B0502040204020203" pitchFamily="34" charset="0"/>
                          </a:rPr>
                          <m:t>2</m:t>
                        </m:r>
                      </m:sub>
                    </m:sSub>
                  </m:oMath>
                </a14:m>
                <a:r>
                  <a:rPr lang="en-US" dirty="0">
                    <a:latin typeface="Segoe UI" panose="020B0502040204020203" pitchFamily="34" charset="0"/>
                    <a:cs typeface="Segoe UI" panose="020B0502040204020203" pitchFamily="34" charset="0"/>
                  </a:rPr>
                  <a:t> are slopes for the respective </a:t>
                </a:r>
                <a14:m>
                  <m:oMath xmlns:m="http://schemas.openxmlformats.org/officeDocument/2006/math">
                    <m:r>
                      <a:rPr lang="en-US" i="1" dirty="0" smtClean="0">
                        <a:latin typeface="Cambria Math" panose="02040503050406030204" pitchFamily="18" charset="0"/>
                        <a:cs typeface="Segoe UI" panose="020B0502040204020203" pitchFamily="34" charset="0"/>
                      </a:rPr>
                      <m:t>𝑥</m:t>
                    </m:r>
                  </m:oMath>
                </a14:m>
                <a:r>
                  <a:rPr lang="en-US" dirty="0">
                    <a:latin typeface="Segoe UI" panose="020B0502040204020203" pitchFamily="34" charset="0"/>
                    <a:cs typeface="Segoe UI" panose="020B0502040204020203" pitchFamily="34" charset="0"/>
                  </a:rPr>
                  <a:t> variables. </a:t>
                </a:r>
              </a:p>
              <a:p>
                <a:pPr>
                  <a:spcAft>
                    <a:spcPts val="2000"/>
                  </a:spcAft>
                </a:pPr>
                <a:r>
                  <a:rPr lang="en-US" dirty="0">
                    <a:latin typeface="Segoe UI" panose="020B0502040204020203" pitchFamily="34" charset="0"/>
                    <a:cs typeface="Segoe UI" panose="020B0502040204020203" pitchFamily="34" charset="0"/>
                  </a:rPr>
                  <a:t>We can use the same hill-climbing technique as before!</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r="-1260"/>
                </a:stretch>
              </a:blipFill>
            </p:spPr>
            <p:txBody>
              <a:bodyPr/>
              <a:lstStyle/>
              <a:p>
                <a:r>
                  <a:rPr lang="en-US">
                    <a:noFill/>
                  </a:rPr>
                  <a:t> </a:t>
                </a:r>
              </a:p>
            </p:txBody>
          </p:sp>
        </mc:Fallback>
      </mc:AlternateContent>
      <p:pic>
        <p:nvPicPr>
          <p:cNvPr id="12" name="Picture 11" descr="A close up of a map&#10;&#10;Description automatically generated">
            <a:extLst>
              <a:ext uri="{FF2B5EF4-FFF2-40B4-BE49-F238E27FC236}">
                <a16:creationId xmlns:a16="http://schemas.microsoft.com/office/drawing/2014/main" id="{EDDEADAF-718B-415F-B148-2F9C5A41CE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8326" y="1607893"/>
            <a:ext cx="4152900" cy="4486275"/>
          </a:xfrm>
          <a:prstGeom prst="rect">
            <a:avLst/>
          </a:prstGeom>
        </p:spPr>
      </p:pic>
    </p:spTree>
    <p:extLst>
      <p:ext uri="{BB962C8B-B14F-4D97-AF65-F5344CB8AC3E}">
        <p14:creationId xmlns:p14="http://schemas.microsoft.com/office/powerpoint/2010/main" val="3375786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2561A-7008-4820-9860-AA8F3490003A}"/>
              </a:ext>
            </a:extLst>
          </p:cNvPr>
          <p:cNvSpPr>
            <a:spLocks noGrp="1"/>
          </p:cNvSpPr>
          <p:nvPr>
            <p:ph type="title"/>
          </p:nvPr>
        </p:nvSpPr>
        <p:spPr/>
        <p:txBody>
          <a:bodyPr/>
          <a:lstStyle/>
          <a:p>
            <a:r>
              <a:rPr lang="en-US" dirty="0"/>
              <a:t>Hands-On: Multiple Linear Regression</a:t>
            </a:r>
          </a:p>
        </p:txBody>
      </p:sp>
      <p:pic>
        <p:nvPicPr>
          <p:cNvPr id="4" name="Picture 3">
            <a:extLst>
              <a:ext uri="{FF2B5EF4-FFF2-40B4-BE49-F238E27FC236}">
                <a16:creationId xmlns:a16="http://schemas.microsoft.com/office/drawing/2014/main" id="{AC7A3C6B-CE19-4341-94B2-84F6EEB907F8}"/>
              </a:ext>
            </a:extLst>
          </p:cNvPr>
          <p:cNvPicPr>
            <a:picLocks noChangeAspect="1"/>
          </p:cNvPicPr>
          <p:nvPr/>
        </p:nvPicPr>
        <p:blipFill>
          <a:blip r:embed="rId2"/>
          <a:stretch>
            <a:fillRect/>
          </a:stretch>
        </p:blipFill>
        <p:spPr>
          <a:xfrm>
            <a:off x="1929911" y="1652404"/>
            <a:ext cx="8332177" cy="468685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383548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K-Means Clustering</a:t>
            </a:r>
          </a:p>
        </p:txBody>
      </p:sp>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Taking our exploration of machine learning with hill-climbing further, let’s talk about k-means clustering!</a:t>
            </a:r>
          </a:p>
          <a:p>
            <a:pPr>
              <a:spcAft>
                <a:spcPts val="2000"/>
              </a:spcAft>
            </a:pPr>
            <a:r>
              <a:rPr lang="en-US" b="1" dirty="0">
                <a:solidFill>
                  <a:srgbClr val="C00000"/>
                </a:solidFill>
                <a:latin typeface="Segoe UI" panose="020B0502040204020203" pitchFamily="34" charset="0"/>
                <a:cs typeface="Segoe UI" panose="020B0502040204020203" pitchFamily="34" charset="0"/>
              </a:rPr>
              <a:t>K-means clustering </a:t>
            </a:r>
            <a:r>
              <a:rPr lang="en-US" dirty="0">
                <a:latin typeface="Segoe UI" panose="020B0502040204020203" pitchFamily="34" charset="0"/>
                <a:cs typeface="Segoe UI" panose="020B0502040204020203" pitchFamily="34" charset="0"/>
              </a:rPr>
              <a:t>groups up points based on a specified number of centroids.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A </a:t>
            </a:r>
            <a:r>
              <a:rPr lang="en-US" b="1" dirty="0">
                <a:solidFill>
                  <a:srgbClr val="C00000"/>
                </a:solidFill>
                <a:latin typeface="Segoe UI" panose="020B0502040204020203" pitchFamily="34" charset="0"/>
                <a:cs typeface="Segoe UI" panose="020B0502040204020203" pitchFamily="34" charset="0"/>
              </a:rPr>
              <a:t>centroid</a:t>
            </a:r>
            <a:r>
              <a:rPr lang="en-US" dirty="0">
                <a:latin typeface="Segoe UI" panose="020B0502040204020203" pitchFamily="34" charset="0"/>
                <a:cs typeface="Segoe UI" panose="020B0502040204020203" pitchFamily="34" charset="0"/>
              </a:rPr>
              <a:t> is a best-fit center for a cluster of points.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To the right is some data, and we can easily eyeball there are approximately 4 groups of points. </a:t>
            </a: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628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K-Means Clustering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Let’s start with four centroids (</a:t>
                </a:r>
                <a14:m>
                  <m:oMath xmlns:m="http://schemas.openxmlformats.org/officeDocument/2006/math">
                    <m:r>
                      <a:rPr lang="en-US" i="1" dirty="0" smtClean="0">
                        <a:latin typeface="Cambria Math" panose="02040503050406030204" pitchFamily="18" charset="0"/>
                        <a:cs typeface="Segoe UI" panose="020B0502040204020203" pitchFamily="34" charset="0"/>
                      </a:rPr>
                      <m:t>𝑘</m:t>
                    </m:r>
                    <m:r>
                      <a:rPr lang="en-US" i="1" dirty="0" smtClean="0">
                        <a:latin typeface="Cambria Math" panose="02040503050406030204" pitchFamily="18" charset="0"/>
                        <a:cs typeface="Segoe UI" panose="020B0502040204020203" pitchFamily="34" charset="0"/>
                      </a:rPr>
                      <m:t>=4</m:t>
                    </m:r>
                  </m:oMath>
                </a14:m>
                <a:r>
                  <a:rPr lang="en-US" dirty="0">
                    <a:latin typeface="Segoe UI" panose="020B0502040204020203" pitchFamily="34" charset="0"/>
                    <a:cs typeface="Segoe UI" panose="020B0502040204020203" pitchFamily="34" charset="0"/>
                  </a:rPr>
                  <a:t>) and use hill-climbing to center them on four clusters. </a:t>
                </a:r>
              </a:p>
              <a:p>
                <a:pPr>
                  <a:spcAft>
                    <a:spcPts val="2000"/>
                  </a:spcAft>
                </a:pPr>
                <a:r>
                  <a:rPr lang="en-US" dirty="0">
                    <a:latin typeface="Segoe UI" panose="020B0502040204020203" pitchFamily="34" charset="0"/>
                    <a:cs typeface="Segoe UI" panose="020B0502040204020203" pitchFamily="34" charset="0"/>
                  </a:rPr>
                  <a:t>Each point will belong to the centroid it is closest to, and distance between a point and centroid is measured by:</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Segoe UI" panose="020B0502040204020203" pitchFamily="34" charset="0"/>
                        </a:rPr>
                        <m:t>𝑑</m:t>
                      </m:r>
                      <m:r>
                        <a:rPr lang="en-US" b="0" i="1" smtClean="0">
                          <a:latin typeface="Cambria Math" panose="02040503050406030204" pitchFamily="18" charset="0"/>
                          <a:cs typeface="Segoe UI" panose="020B0502040204020203" pitchFamily="34" charset="0"/>
                        </a:rPr>
                        <m:t>=</m:t>
                      </m:r>
                      <m:rad>
                        <m:radPr>
                          <m:degHide m:val="on"/>
                          <m:ctrlPr>
                            <a:rPr lang="en-US" i="1">
                              <a:latin typeface="Cambria Math" panose="02040503050406030204" pitchFamily="18" charset="0"/>
                              <a:cs typeface="Segoe UI" panose="020B0502040204020203" pitchFamily="34" charset="0"/>
                            </a:rPr>
                          </m:ctrlPr>
                        </m:radPr>
                        <m:deg/>
                        <m:e>
                          <m:sSup>
                            <m:sSupPr>
                              <m:ctrlPr>
                                <a:rPr lang="en-US" i="1">
                                  <a:latin typeface="Cambria Math" panose="02040503050406030204" pitchFamily="18" charset="0"/>
                                  <a:cs typeface="Segoe UI" panose="020B0502040204020203" pitchFamily="34" charset="0"/>
                                </a:rPr>
                              </m:ctrlPr>
                            </m:sSupPr>
                            <m:e>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𝑥</m:t>
                                  </m:r>
                                </m:e>
                                <m:sub>
                                  <m:r>
                                    <a:rPr lang="en-US" i="1">
                                      <a:latin typeface="Cambria Math" panose="02040503050406030204" pitchFamily="18" charset="0"/>
                                      <a:cs typeface="Segoe UI" panose="020B0502040204020203" pitchFamily="34" charset="0"/>
                                    </a:rPr>
                                    <m:t>1</m:t>
                                  </m:r>
                                </m:sub>
                              </m:sSub>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𝑥</m:t>
                                  </m:r>
                                </m:e>
                                <m:sub>
                                  <m:r>
                                    <a:rPr lang="en-US" i="1">
                                      <a:latin typeface="Cambria Math" panose="02040503050406030204" pitchFamily="18" charset="0"/>
                                      <a:cs typeface="Segoe UI" panose="020B0502040204020203" pitchFamily="34" charset="0"/>
                                    </a:rPr>
                                    <m:t>2</m:t>
                                  </m:r>
                                </m:sub>
                              </m:sSub>
                              <m:r>
                                <a:rPr lang="en-US" i="1">
                                  <a:latin typeface="Cambria Math" panose="02040503050406030204" pitchFamily="18" charset="0"/>
                                  <a:cs typeface="Segoe UI" panose="020B0502040204020203" pitchFamily="34" charset="0"/>
                                </a:rPr>
                                <m:t>)</m:t>
                              </m:r>
                            </m:e>
                            <m:sup>
                              <m:r>
                                <a:rPr lang="en-US" i="1">
                                  <a:latin typeface="Cambria Math" panose="02040503050406030204" pitchFamily="18" charset="0"/>
                                  <a:cs typeface="Segoe UI" panose="020B0502040204020203" pitchFamily="34" charset="0"/>
                                </a:rPr>
                                <m:t>2</m:t>
                              </m:r>
                            </m:sup>
                          </m:sSup>
                          <m:r>
                            <m:rPr>
                              <m:nor/>
                            </m:rPr>
                            <a:rPr lang="en-US" dirty="0">
                              <a:latin typeface="Segoe UI" panose="020B0502040204020203" pitchFamily="34" charset="0"/>
                              <a:cs typeface="Segoe UI" panose="020B0502040204020203" pitchFamily="34" charset="0"/>
                            </a:rPr>
                            <m:t> +</m:t>
                          </m:r>
                          <m:r>
                            <m:rPr>
                              <m:nor/>
                            </m:rPr>
                            <a:rPr lang="en-US" dirty="0">
                              <a:cs typeface="Segoe UI" panose="020B0502040204020203" pitchFamily="34" charset="0"/>
                            </a:rPr>
                            <m:t> </m:t>
                          </m:r>
                          <m:sSup>
                            <m:sSupPr>
                              <m:ctrlPr>
                                <a:rPr lang="en-US" i="1">
                                  <a:latin typeface="Cambria Math" panose="02040503050406030204" pitchFamily="18" charset="0"/>
                                  <a:cs typeface="Segoe UI" panose="020B0502040204020203" pitchFamily="34" charset="0"/>
                                </a:rPr>
                              </m:ctrlPr>
                            </m:sSupPr>
                            <m:e>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𝑦</m:t>
                                  </m:r>
                                </m:e>
                                <m:sub>
                                  <m:r>
                                    <a:rPr lang="en-US" i="1">
                                      <a:latin typeface="Cambria Math" panose="02040503050406030204" pitchFamily="18" charset="0"/>
                                      <a:cs typeface="Segoe UI" panose="020B0502040204020203" pitchFamily="34" charset="0"/>
                                    </a:rPr>
                                    <m:t>1</m:t>
                                  </m:r>
                                </m:sub>
                              </m:sSub>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𝑦</m:t>
                                  </m:r>
                                </m:e>
                                <m:sub>
                                  <m:r>
                                    <a:rPr lang="en-US" i="1">
                                      <a:latin typeface="Cambria Math" panose="02040503050406030204" pitchFamily="18" charset="0"/>
                                      <a:cs typeface="Segoe UI" panose="020B0502040204020203" pitchFamily="34" charset="0"/>
                                    </a:rPr>
                                    <m:t>2</m:t>
                                  </m:r>
                                </m:sub>
                              </m:sSub>
                              <m:r>
                                <a:rPr lang="en-US" i="1">
                                  <a:latin typeface="Cambria Math" panose="02040503050406030204" pitchFamily="18" charset="0"/>
                                  <a:cs typeface="Segoe UI" panose="020B0502040204020203" pitchFamily="34" charset="0"/>
                                </a:rPr>
                                <m:t>)</m:t>
                              </m:r>
                            </m:e>
                            <m:sup>
                              <m:r>
                                <a:rPr lang="en-US" i="1">
                                  <a:latin typeface="Cambria Math" panose="02040503050406030204" pitchFamily="18" charset="0"/>
                                  <a:cs typeface="Segoe UI" panose="020B0502040204020203" pitchFamily="34" charset="0"/>
                                </a:rPr>
                                <m:t>2</m:t>
                              </m:r>
                            </m:sup>
                          </m:sSup>
                        </m:e>
                      </m:rad>
                    </m:oMath>
                  </m:oMathPara>
                </a14:m>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r>
                  <a:rPr lang="en-US" dirty="0">
                    <a:latin typeface="Segoe UI" panose="020B0502040204020203" pitchFamily="34" charset="0"/>
                    <a:cs typeface="Segoe UI" panose="020B0502040204020203" pitchFamily="34" charset="0"/>
                  </a:rPr>
                  <a:t>Our loss function will be the sum of squared distances between the centroids and their closest points. </a:t>
                </a:r>
              </a:p>
              <a:p>
                <a:pPr>
                  <a:spcAft>
                    <a:spcPts val="2000"/>
                  </a:spcAft>
                </a:pPr>
                <a:r>
                  <a:rPr lang="en-US" dirty="0">
                    <a:latin typeface="Segoe UI" panose="020B0502040204020203" pitchFamily="34" charset="0"/>
                    <a:cs typeface="Segoe UI" panose="020B0502040204020203" pitchFamily="34" charset="0"/>
                  </a:rPr>
                  <a:t> </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a:stretch>
              </a:blipFill>
            </p:spPr>
            <p:txBody>
              <a:bodyPr/>
              <a:lstStyle/>
              <a:p>
                <a:r>
                  <a:rPr lang="en-US">
                    <a:noFill/>
                  </a:rPr>
                  <a:t> </a:t>
                </a:r>
              </a:p>
            </p:txBody>
          </p:sp>
        </mc:Fallback>
      </mc:AlternateContent>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631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K-Means Clustering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We will start each centroid at (0,0). </a:t>
                </a:r>
              </a:p>
              <a:p>
                <a:pPr>
                  <a:spcAft>
                    <a:spcPts val="2000"/>
                  </a:spcAft>
                </a:pPr>
                <a:r>
                  <a:rPr lang="en-US" dirty="0">
                    <a:latin typeface="Segoe UI" panose="020B0502040204020203" pitchFamily="34" charset="0"/>
                    <a:cs typeface="Segoe UI" panose="020B0502040204020203" pitchFamily="34" charset="0"/>
                  </a:rPr>
                  <a:t>For each iteration, we will:</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Select a centroid and randomly adjust its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Calculate the distances between each point and their closest centroid, square them, and sum them.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If the sum of squared distances is reduced, keep the change.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Otherwise, revert the centroid back to its previous position. </a:t>
                </a:r>
              </a:p>
              <a:p>
                <a:pPr>
                  <a:spcAft>
                    <a:spcPts val="2000"/>
                  </a:spcAft>
                </a:pPr>
                <a:r>
                  <a:rPr lang="en-US" dirty="0">
                    <a:latin typeface="Segoe UI" panose="020B0502040204020203" pitchFamily="34" charset="0"/>
                    <a:cs typeface="Segoe UI" panose="020B0502040204020203" pitchFamily="34" charset="0"/>
                  </a:rPr>
                  <a:t> </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969" t="-644"/>
                </a:stretch>
              </a:blipFill>
            </p:spPr>
            <p:txBody>
              <a:bodyPr/>
              <a:lstStyle/>
              <a:p>
                <a:r>
                  <a:rPr lang="en-US">
                    <a:noFill/>
                  </a:rPr>
                  <a:t> </a:t>
                </a:r>
              </a:p>
            </p:txBody>
          </p:sp>
        </mc:Fallback>
      </mc:AlternateContent>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descr="Small circle with number 1 inside  indicating step 1">
            <a:extLst>
              <a:ext uri="{FF2B5EF4-FFF2-40B4-BE49-F238E27FC236}">
                <a16:creationId xmlns:a16="http://schemas.microsoft.com/office/drawing/2014/main" id="{BB42EE97-BC2E-477D-9295-54310E304041}"/>
              </a:ext>
            </a:extLst>
          </p:cNvPr>
          <p:cNvGrpSpPr/>
          <p:nvPr/>
        </p:nvGrpSpPr>
        <p:grpSpPr bwMode="blackWhite">
          <a:xfrm>
            <a:off x="418424" y="2423861"/>
            <a:ext cx="558179" cy="409838"/>
            <a:chOff x="6953426" y="711274"/>
            <a:chExt cx="558179" cy="409838"/>
          </a:xfrm>
        </p:grpSpPr>
        <p:sp>
          <p:nvSpPr>
            <p:cNvPr id="7" name="Oval 6" descr="Small circle">
              <a:extLst>
                <a:ext uri="{FF2B5EF4-FFF2-40B4-BE49-F238E27FC236}">
                  <a16:creationId xmlns:a16="http://schemas.microsoft.com/office/drawing/2014/main" id="{700DA985-9E95-4463-A6A2-7AB6A24A806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2592A790-CDCF-4F30-8EA0-87695372A91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DE61CF32-2211-43D5-A53B-DE13B863FA7C}"/>
              </a:ext>
            </a:extLst>
          </p:cNvPr>
          <p:cNvGrpSpPr/>
          <p:nvPr/>
        </p:nvGrpSpPr>
        <p:grpSpPr bwMode="blackWhite">
          <a:xfrm>
            <a:off x="409715" y="3101110"/>
            <a:ext cx="558179" cy="409838"/>
            <a:chOff x="6953426" y="711274"/>
            <a:chExt cx="558179" cy="409838"/>
          </a:xfrm>
        </p:grpSpPr>
        <p:sp>
          <p:nvSpPr>
            <p:cNvPr id="10" name="Oval 9" descr="Small circle">
              <a:extLst>
                <a:ext uri="{FF2B5EF4-FFF2-40B4-BE49-F238E27FC236}">
                  <a16:creationId xmlns:a16="http://schemas.microsoft.com/office/drawing/2014/main" id="{522705B2-63B7-4A0E-A7AD-108B05540EA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3EA96673-B544-4DDC-91C9-2C9A05F0877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grpSp>
        <p:nvGrpSpPr>
          <p:cNvPr id="12" name="Group 11" descr="Small circle with number 1 inside  indicating step 1">
            <a:extLst>
              <a:ext uri="{FF2B5EF4-FFF2-40B4-BE49-F238E27FC236}">
                <a16:creationId xmlns:a16="http://schemas.microsoft.com/office/drawing/2014/main" id="{3529DEA2-4183-42F7-8A5E-0FCD89F639E8}"/>
              </a:ext>
            </a:extLst>
          </p:cNvPr>
          <p:cNvGrpSpPr/>
          <p:nvPr/>
        </p:nvGrpSpPr>
        <p:grpSpPr bwMode="blackWhite">
          <a:xfrm>
            <a:off x="414109" y="3892680"/>
            <a:ext cx="558179" cy="409838"/>
            <a:chOff x="6953426" y="711274"/>
            <a:chExt cx="558179" cy="409838"/>
          </a:xfrm>
        </p:grpSpPr>
        <p:sp>
          <p:nvSpPr>
            <p:cNvPr id="13" name="Oval 12" descr="Small circle">
              <a:extLst>
                <a:ext uri="{FF2B5EF4-FFF2-40B4-BE49-F238E27FC236}">
                  <a16:creationId xmlns:a16="http://schemas.microsoft.com/office/drawing/2014/main" id="{3A65353C-A5B1-4F4B-8FD4-D43563D02EC3}"/>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descr="Number 1">
              <a:extLst>
                <a:ext uri="{FF2B5EF4-FFF2-40B4-BE49-F238E27FC236}">
                  <a16:creationId xmlns:a16="http://schemas.microsoft.com/office/drawing/2014/main" id="{3A1EAED7-FB52-479B-90EF-E5ABF63F79A8}"/>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grpSp>
        <p:nvGrpSpPr>
          <p:cNvPr id="15" name="Group 14" descr="Small circle with number 2 inside  indicating step 2">
            <a:extLst>
              <a:ext uri="{FF2B5EF4-FFF2-40B4-BE49-F238E27FC236}">
                <a16:creationId xmlns:a16="http://schemas.microsoft.com/office/drawing/2014/main" id="{C3FD706F-C361-4B64-97CB-EEA1D2A0099D}"/>
              </a:ext>
            </a:extLst>
          </p:cNvPr>
          <p:cNvGrpSpPr/>
          <p:nvPr/>
        </p:nvGrpSpPr>
        <p:grpSpPr bwMode="blackWhite">
          <a:xfrm>
            <a:off x="405400" y="4569929"/>
            <a:ext cx="558179" cy="409838"/>
            <a:chOff x="6953426" y="711274"/>
            <a:chExt cx="558179" cy="409838"/>
          </a:xfrm>
        </p:grpSpPr>
        <p:sp>
          <p:nvSpPr>
            <p:cNvPr id="16" name="Oval 15" descr="Small circle">
              <a:extLst>
                <a:ext uri="{FF2B5EF4-FFF2-40B4-BE49-F238E27FC236}">
                  <a16:creationId xmlns:a16="http://schemas.microsoft.com/office/drawing/2014/main" id="{494E04C9-C333-4CDC-8930-75B27C759D2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descr="Number 2">
              <a:extLst>
                <a:ext uri="{FF2B5EF4-FFF2-40B4-BE49-F238E27FC236}">
                  <a16:creationId xmlns:a16="http://schemas.microsoft.com/office/drawing/2014/main" id="{B2304510-06B1-4AF0-879A-9045B27D2205}"/>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Tree>
    <p:extLst>
      <p:ext uri="{BB962C8B-B14F-4D97-AF65-F5344CB8AC3E}">
        <p14:creationId xmlns:p14="http://schemas.microsoft.com/office/powerpoint/2010/main" val="41545431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9ACCD-04DE-4F37-8559-93AE5DFEBC0F}"/>
              </a:ext>
            </a:extLst>
          </p:cNvPr>
          <p:cNvSpPr>
            <a:spLocks noGrp="1"/>
          </p:cNvSpPr>
          <p:nvPr>
            <p:ph type="title"/>
          </p:nvPr>
        </p:nvSpPr>
        <p:spPr/>
        <p:txBody>
          <a:bodyPr/>
          <a:lstStyle/>
          <a:p>
            <a:r>
              <a:rPr lang="en-US" dirty="0"/>
              <a:t>Hands-On: K-Means Clustering</a:t>
            </a:r>
          </a:p>
        </p:txBody>
      </p:sp>
      <p:pic>
        <p:nvPicPr>
          <p:cNvPr id="4" name="Picture 6">
            <a:extLst>
              <a:ext uri="{FF2B5EF4-FFF2-40B4-BE49-F238E27FC236}">
                <a16:creationId xmlns:a16="http://schemas.microsoft.com/office/drawing/2014/main" id="{92117F5B-7C77-43B0-9D4A-3139051BBD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191000" y="1849316"/>
            <a:ext cx="3810000" cy="381000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199600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K-Means Clustering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Of course, there’s a more efficient heuristic (search strategy) we can use for k-means clustering.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Take the average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values for the points nearest each centroid (hence, “k-means”!)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Set each centroid to that average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r>
                      <a:rPr lang="en-US" b="1" i="1" dirty="0" smtClean="0">
                        <a:latin typeface="Cambria Math" panose="02040503050406030204" pitchFamily="18" charset="0"/>
                        <a:cs typeface="Segoe UI" panose="020B0502040204020203" pitchFamily="34" charset="0"/>
                      </a:rPr>
                      <m:t> </m:t>
                    </m:r>
                  </m:oMath>
                </a14:m>
                <a:r>
                  <a:rPr lang="en-US" dirty="0">
                    <a:latin typeface="Segoe UI" panose="020B0502040204020203" pitchFamily="34" charset="0"/>
                    <a:cs typeface="Segoe UI" panose="020B0502040204020203" pitchFamily="34" charset="0"/>
                  </a:rPr>
                  <a:t>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Repeat until the centroids do not move anymore and are at the average of all their points. </a:t>
                </a:r>
              </a:p>
              <a:p>
                <a:pPr>
                  <a:spcAft>
                    <a:spcPts val="2000"/>
                  </a:spcAft>
                </a:pPr>
                <a:r>
                  <a:rPr lang="en-US" dirty="0">
                    <a:latin typeface="Segoe UI" panose="020B0502040204020203" pitchFamily="34" charset="0"/>
                    <a:cs typeface="Segoe UI" panose="020B0502040204020203" pitchFamily="34" charset="0"/>
                  </a:rPr>
                  <a:t> </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969" t="-644" r="-678"/>
                </a:stretch>
              </a:blipFill>
            </p:spPr>
            <p:txBody>
              <a:bodyPr/>
              <a:lstStyle/>
              <a:p>
                <a:r>
                  <a:rPr lang="en-US">
                    <a:noFill/>
                  </a:rPr>
                  <a:t> </a:t>
                </a:r>
              </a:p>
            </p:txBody>
          </p:sp>
        </mc:Fallback>
      </mc:AlternateContent>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descr="Small circle with number 1 inside  indicating step 1">
            <a:extLst>
              <a:ext uri="{FF2B5EF4-FFF2-40B4-BE49-F238E27FC236}">
                <a16:creationId xmlns:a16="http://schemas.microsoft.com/office/drawing/2014/main" id="{BB42EE97-BC2E-477D-9295-54310E304041}"/>
              </a:ext>
            </a:extLst>
          </p:cNvPr>
          <p:cNvGrpSpPr/>
          <p:nvPr/>
        </p:nvGrpSpPr>
        <p:grpSpPr bwMode="blackWhite">
          <a:xfrm>
            <a:off x="409631" y="2265599"/>
            <a:ext cx="558179" cy="409838"/>
            <a:chOff x="6953426" y="711274"/>
            <a:chExt cx="558179" cy="409838"/>
          </a:xfrm>
        </p:grpSpPr>
        <p:sp>
          <p:nvSpPr>
            <p:cNvPr id="7" name="Oval 6" descr="Small circle">
              <a:extLst>
                <a:ext uri="{FF2B5EF4-FFF2-40B4-BE49-F238E27FC236}">
                  <a16:creationId xmlns:a16="http://schemas.microsoft.com/office/drawing/2014/main" id="{700DA985-9E95-4463-A6A2-7AB6A24A806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2592A790-CDCF-4F30-8EA0-87695372A91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DE61CF32-2211-43D5-A53B-DE13B863FA7C}"/>
              </a:ext>
            </a:extLst>
          </p:cNvPr>
          <p:cNvGrpSpPr/>
          <p:nvPr/>
        </p:nvGrpSpPr>
        <p:grpSpPr bwMode="blackWhite">
          <a:xfrm>
            <a:off x="408970" y="3006798"/>
            <a:ext cx="558179" cy="409838"/>
            <a:chOff x="6953426" y="711274"/>
            <a:chExt cx="558179" cy="409838"/>
          </a:xfrm>
        </p:grpSpPr>
        <p:sp>
          <p:nvSpPr>
            <p:cNvPr id="10" name="Oval 9" descr="Small circle">
              <a:extLst>
                <a:ext uri="{FF2B5EF4-FFF2-40B4-BE49-F238E27FC236}">
                  <a16:creationId xmlns:a16="http://schemas.microsoft.com/office/drawing/2014/main" id="{522705B2-63B7-4A0E-A7AD-108B05540EA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3EA96673-B544-4DDC-91C9-2C9A05F0877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grpSp>
        <p:nvGrpSpPr>
          <p:cNvPr id="12" name="Group 11" descr="Small circle with number 1 inside  indicating step 1">
            <a:extLst>
              <a:ext uri="{FF2B5EF4-FFF2-40B4-BE49-F238E27FC236}">
                <a16:creationId xmlns:a16="http://schemas.microsoft.com/office/drawing/2014/main" id="{3529DEA2-4183-42F7-8A5E-0FCD89F639E8}"/>
              </a:ext>
            </a:extLst>
          </p:cNvPr>
          <p:cNvGrpSpPr/>
          <p:nvPr/>
        </p:nvGrpSpPr>
        <p:grpSpPr bwMode="blackWhite">
          <a:xfrm>
            <a:off x="408970" y="3611545"/>
            <a:ext cx="558179" cy="409838"/>
            <a:chOff x="6953426" y="711274"/>
            <a:chExt cx="558179" cy="409838"/>
          </a:xfrm>
        </p:grpSpPr>
        <p:sp>
          <p:nvSpPr>
            <p:cNvPr id="13" name="Oval 12" descr="Small circle">
              <a:extLst>
                <a:ext uri="{FF2B5EF4-FFF2-40B4-BE49-F238E27FC236}">
                  <a16:creationId xmlns:a16="http://schemas.microsoft.com/office/drawing/2014/main" id="{3A65353C-A5B1-4F4B-8FD4-D43563D02EC3}"/>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descr="Number 1">
              <a:extLst>
                <a:ext uri="{FF2B5EF4-FFF2-40B4-BE49-F238E27FC236}">
                  <a16:creationId xmlns:a16="http://schemas.microsoft.com/office/drawing/2014/main" id="{3A1EAED7-FB52-479B-90EF-E5ABF63F79A8}"/>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Tree>
    <p:extLst>
      <p:ext uri="{BB962C8B-B14F-4D97-AF65-F5344CB8AC3E}">
        <p14:creationId xmlns:p14="http://schemas.microsoft.com/office/powerpoint/2010/main" val="39925684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A Note About Overfitting</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fontScale="85000" lnSpcReduction="10000"/>
          </a:bodyPr>
          <a:lstStyle/>
          <a:p>
            <a:pPr>
              <a:spcAft>
                <a:spcPts val="2000"/>
              </a:spcAft>
            </a:pPr>
            <a:r>
              <a:rPr lang="en-US" dirty="0"/>
              <a:t>We are not going to focus too much on validating and analyzing machine learning models, but we should at least mention overfitting. </a:t>
            </a:r>
          </a:p>
          <a:p>
            <a:pPr>
              <a:spcAft>
                <a:spcPts val="2000"/>
              </a:spcAft>
            </a:pPr>
            <a:r>
              <a:rPr lang="en-US" b="1" dirty="0">
                <a:solidFill>
                  <a:srgbClr val="C00000"/>
                </a:solidFill>
              </a:rPr>
              <a:t>Overfitting</a:t>
            </a:r>
            <a:r>
              <a:rPr lang="en-US" dirty="0"/>
              <a:t> means that our ML model works well with the data it was trained on but fails to predict correctly with new data.</a:t>
            </a:r>
          </a:p>
          <a:p>
            <a:pPr marL="285750" indent="-285750">
              <a:spcAft>
                <a:spcPts val="2000"/>
              </a:spcAft>
              <a:buFont typeface="Arial" panose="020B0604020202020204" pitchFamily="34" charset="0"/>
              <a:buChar char="•"/>
            </a:pPr>
            <a:r>
              <a:rPr lang="en-US" dirty="0"/>
              <a:t>This can be due to a large number of factors, but a common cause is the sampled data does not represent the larger population. </a:t>
            </a:r>
          </a:p>
          <a:p>
            <a:pPr marL="285750" indent="-285750">
              <a:spcAft>
                <a:spcPts val="2000"/>
              </a:spcAft>
              <a:buFont typeface="Arial" panose="020B0604020202020204" pitchFamily="34" charset="0"/>
              <a:buChar char="•"/>
            </a:pPr>
            <a:r>
              <a:rPr lang="en-US" dirty="0"/>
              <a:t>Another cause could be the model is too aggressive about minimizing loss. </a:t>
            </a:r>
          </a:p>
          <a:p>
            <a:pPr marL="285750" indent="-285750">
              <a:spcAft>
                <a:spcPts val="2000"/>
              </a:spcAft>
              <a:buFont typeface="Arial" panose="020B0604020202020204" pitchFamily="34" charset="0"/>
              <a:buChar char="•"/>
            </a:pPr>
            <a:r>
              <a:rPr lang="en-US" dirty="0"/>
              <a:t>The red line to the right is likely overfitted, but the blue linear regression line is less likely to be overfit.</a:t>
            </a:r>
          </a:p>
          <a:p>
            <a:pPr marL="285750" indent="-285750">
              <a:spcAft>
                <a:spcPts val="2000"/>
              </a:spcAft>
              <a:buFont typeface="Arial" panose="020B0604020202020204" pitchFamily="34" charset="0"/>
              <a:buChar char="•"/>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3074" name="Picture 2" descr="Graph Preview">
            <a:extLst>
              <a:ext uri="{FF2B5EF4-FFF2-40B4-BE49-F238E27FC236}">
                <a16:creationId xmlns:a16="http://schemas.microsoft.com/office/drawing/2014/main" id="{E6CEC8F7-8A0B-4A0D-B066-7E0CC31A9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0F76BBE-EAF5-4377-814A-913A3745DB1E}"/>
              </a:ext>
            </a:extLst>
          </p:cNvPr>
          <p:cNvSpPr/>
          <p:nvPr/>
        </p:nvSpPr>
        <p:spPr>
          <a:xfrm>
            <a:off x="7535008" y="5580888"/>
            <a:ext cx="4095480" cy="523220"/>
          </a:xfrm>
          <a:prstGeom prst="rect">
            <a:avLst/>
          </a:prstGeom>
        </p:spPr>
        <p:txBody>
          <a:bodyPr wrap="none">
            <a:spAutoFit/>
          </a:bodyPr>
          <a:lstStyle/>
          <a:p>
            <a:r>
              <a:rPr lang="en-US" sz="1400" dirty="0">
                <a:hlinkClick r:id="rId3"/>
              </a:rPr>
              <a:t>https://www.desmos.com/calculator/wmwfolbvdk</a:t>
            </a:r>
            <a:endParaRPr lang="en-US" sz="1400" dirty="0"/>
          </a:p>
          <a:p>
            <a:endParaRPr lang="en-US" sz="1400" dirty="0"/>
          </a:p>
        </p:txBody>
      </p:sp>
    </p:spTree>
    <p:extLst>
      <p:ext uri="{BB962C8B-B14F-4D97-AF65-F5344CB8AC3E}">
        <p14:creationId xmlns:p14="http://schemas.microsoft.com/office/powerpoint/2010/main" val="833897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Agenda</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600" dirty="0">
                <a:latin typeface="Segoe UI" panose="020B0502040204020203" pitchFamily="34" charset="0"/>
                <a:cs typeface="Segoe UI" panose="020B0502040204020203" pitchFamily="34" charset="0"/>
              </a:rPr>
              <a:t>Here is what we will do for the next 3 hours:</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srgbClr val="D24726"/>
                </a:solidFill>
                <a:latin typeface="Segoe UI Semibold" panose="020B0702040204020203" pitchFamily="34" charset="0"/>
                <a:cs typeface="Segoe UI Semibold" panose="020B0702040204020203" pitchFamily="34" charset="0"/>
              </a:rPr>
              <a:t>Introduction</a:t>
            </a:r>
            <a:r>
              <a:rPr lang="en-US" sz="1600" dirty="0">
                <a:solidFill>
                  <a:prstClr val="black">
                    <a:lumMod val="75000"/>
                    <a:lumOff val="25000"/>
                  </a:prstClr>
                </a:solidFill>
                <a:latin typeface="Segoe UI" panose="020B0502040204020203" pitchFamily="34" charset="0"/>
                <a:cs typeface="Segoe UI" panose="020B0502040204020203" pitchFamily="34" charset="0"/>
              </a:rPr>
              <a:t> and what to expect</a:t>
            </a:r>
          </a:p>
        </p:txBody>
      </p:sp>
      <p:grpSp>
        <p:nvGrpSpPr>
          <p:cNvPr id="33" name="Group 32" descr="Small circle with number 2 inside  indicating step 2"/>
          <p:cNvGrpSpPr/>
          <p:nvPr/>
        </p:nvGrpSpPr>
        <p:grpSpPr bwMode="blackWhite">
          <a:xfrm>
            <a:off x="530352" y="2558504"/>
            <a:ext cx="558179" cy="409838"/>
            <a:chOff x="6963311"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descr="Number 2"/>
            <p:cNvSpPr txBox="1">
              <a:spLocks noChangeAspect="1"/>
            </p:cNvSpPr>
            <p:nvPr/>
          </p:nvSpPr>
          <p:spPr bwMode="blackWhite">
            <a:xfrm>
              <a:off x="6963311" y="73690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93513" y="2598112"/>
            <a:ext cx="4504252" cy="34542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Linear Regression </a:t>
            </a:r>
            <a:r>
              <a:rPr lang="en-US" sz="1600" dirty="0">
                <a:solidFill>
                  <a:prstClr val="black">
                    <a:lumMod val="75000"/>
                    <a:lumOff val="25000"/>
                  </a:prstClr>
                </a:solidFill>
                <a:latin typeface="Segoe UI" panose="020B0502040204020203" pitchFamily="34" charset="0"/>
                <a:cs typeface="Segoe UI" panose="020B0502040204020203" pitchFamily="34" charset="0"/>
              </a:rPr>
              <a:t>and </a:t>
            </a:r>
            <a:r>
              <a:rPr lang="en-US" sz="1600" dirty="0">
                <a:solidFill>
                  <a:srgbClr val="D24726"/>
                </a:solidFill>
                <a:latin typeface="Segoe UI Semibold" panose="020B0702040204020203" pitchFamily="34" charset="0"/>
                <a:cs typeface="Segoe UI Semibold" panose="020B0702040204020203" pitchFamily="34" charset="0"/>
              </a:rPr>
              <a:t>K-Means Clustering</a:t>
            </a:r>
          </a:p>
        </p:txBody>
      </p:sp>
      <p:grpSp>
        <p:nvGrpSpPr>
          <p:cNvPr id="22" name="Group 21" descr="Small circle with number 3 inside  indicating step 3"/>
          <p:cNvGrpSpPr/>
          <p:nvPr/>
        </p:nvGrpSpPr>
        <p:grpSpPr bwMode="blackWhite">
          <a:xfrm>
            <a:off x="530352" y="3212490"/>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67834" y="3222279"/>
            <a:ext cx="4504252" cy="37650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Text classification with </a:t>
            </a:r>
            <a:r>
              <a:rPr lang="en-US" sz="1600" dirty="0">
                <a:solidFill>
                  <a:srgbClr val="D24726"/>
                </a:solidFill>
                <a:latin typeface="Segoe UI Semibold" panose="020B0702040204020203" pitchFamily="34" charset="0"/>
                <a:cs typeface="Segoe UI Semibold" panose="020B0702040204020203" pitchFamily="34" charset="0"/>
              </a:rPr>
              <a:t>Naive Bayes</a:t>
            </a:r>
          </a:p>
        </p:txBody>
      </p:sp>
      <p:grpSp>
        <p:nvGrpSpPr>
          <p:cNvPr id="37" name="Group 36" descr="Small circle with number 4 inside  indicating step 4"/>
          <p:cNvGrpSpPr/>
          <p:nvPr/>
        </p:nvGrpSpPr>
        <p:grpSpPr bwMode="blackWhite">
          <a:xfrm>
            <a:off x="530352" y="4472973"/>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5</a:t>
              </a:r>
            </a:p>
          </p:txBody>
        </p:sp>
      </p:grpSp>
      <p:sp>
        <p:nvSpPr>
          <p:cNvPr id="40" name="Content Placeholder 17"/>
          <p:cNvSpPr txBox="1">
            <a:spLocks/>
          </p:cNvSpPr>
          <p:nvPr/>
        </p:nvSpPr>
        <p:spPr>
          <a:xfrm>
            <a:off x="1126731" y="4513166"/>
            <a:ext cx="4504252" cy="34542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Decision trees </a:t>
            </a:r>
            <a:r>
              <a:rPr lang="en-US" sz="1600" dirty="0">
                <a:solidFill>
                  <a:prstClr val="black">
                    <a:lumMod val="75000"/>
                    <a:lumOff val="25000"/>
                  </a:prstClr>
                </a:solidFill>
                <a:latin typeface="Segoe UI" panose="020B0502040204020203" pitchFamily="34" charset="0"/>
                <a:cs typeface="Segoe UI" panose="020B0502040204020203" pitchFamily="34" charset="0"/>
              </a:rPr>
              <a:t>and </a:t>
            </a:r>
            <a:r>
              <a:rPr lang="en-US" sz="1600" dirty="0">
                <a:solidFill>
                  <a:srgbClr val="D24726"/>
                </a:solidFill>
                <a:latin typeface="Segoe UI Semibold" panose="020B0702040204020203" pitchFamily="34" charset="0"/>
                <a:cs typeface="Segoe UI Semibold" panose="020B0702040204020203" pitchFamily="34" charset="0"/>
              </a:rPr>
              <a:t>Random Forests</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6" name="Group 25" descr="Small circle with number 4 inside  indicating step 4">
            <a:extLst>
              <a:ext uri="{FF2B5EF4-FFF2-40B4-BE49-F238E27FC236}">
                <a16:creationId xmlns:a16="http://schemas.microsoft.com/office/drawing/2014/main" id="{3FB539B5-865E-4C6C-902B-5B0F2E704318}"/>
              </a:ext>
            </a:extLst>
          </p:cNvPr>
          <p:cNvGrpSpPr/>
          <p:nvPr/>
        </p:nvGrpSpPr>
        <p:grpSpPr bwMode="blackWhite">
          <a:xfrm>
            <a:off x="530352" y="5129081"/>
            <a:ext cx="558179" cy="409838"/>
            <a:chOff x="6953426" y="711274"/>
            <a:chExt cx="558179" cy="409838"/>
          </a:xfrm>
        </p:grpSpPr>
        <p:sp>
          <p:nvSpPr>
            <p:cNvPr id="27" name="Oval 26" descr="Small circle">
              <a:extLst>
                <a:ext uri="{FF2B5EF4-FFF2-40B4-BE49-F238E27FC236}">
                  <a16:creationId xmlns:a16="http://schemas.microsoft.com/office/drawing/2014/main" id="{BC64A4B8-190C-42FA-AD07-495A3470944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descr="Number 4">
              <a:extLst>
                <a:ext uri="{FF2B5EF4-FFF2-40B4-BE49-F238E27FC236}">
                  <a16:creationId xmlns:a16="http://schemas.microsoft.com/office/drawing/2014/main" id="{88FA48C9-DC29-45DE-A579-9127E46C804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6</a:t>
              </a:r>
            </a:p>
          </p:txBody>
        </p:sp>
      </p:grpSp>
      <p:sp>
        <p:nvSpPr>
          <p:cNvPr id="31" name="Content Placeholder 17">
            <a:extLst>
              <a:ext uri="{FF2B5EF4-FFF2-40B4-BE49-F238E27FC236}">
                <a16:creationId xmlns:a16="http://schemas.microsoft.com/office/drawing/2014/main" id="{03B4C581-5D74-4646-9666-11CFE5E4507D}"/>
              </a:ext>
            </a:extLst>
          </p:cNvPr>
          <p:cNvSpPr txBox="1">
            <a:spLocks/>
          </p:cNvSpPr>
          <p:nvPr/>
        </p:nvSpPr>
        <p:spPr>
          <a:xfrm>
            <a:off x="1126731" y="5139110"/>
            <a:ext cx="4504252" cy="34542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Classification with </a:t>
            </a:r>
            <a:r>
              <a:rPr lang="en-US" sz="1600" dirty="0">
                <a:solidFill>
                  <a:srgbClr val="D24726"/>
                </a:solidFill>
                <a:latin typeface="Segoe UI Semibold" panose="020B0702040204020203" pitchFamily="34" charset="0"/>
                <a:cs typeface="Segoe UI Semibold" panose="020B0702040204020203" pitchFamily="34" charset="0"/>
              </a:rPr>
              <a:t>Neural Networks</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9" name="Group 28" descr="Small circle with number 3 inside  indicating step 3">
            <a:extLst>
              <a:ext uri="{FF2B5EF4-FFF2-40B4-BE49-F238E27FC236}">
                <a16:creationId xmlns:a16="http://schemas.microsoft.com/office/drawing/2014/main" id="{7AC03584-FFBC-452F-BF3A-C82FE1509797}"/>
              </a:ext>
            </a:extLst>
          </p:cNvPr>
          <p:cNvGrpSpPr/>
          <p:nvPr/>
        </p:nvGrpSpPr>
        <p:grpSpPr bwMode="blackWhite">
          <a:xfrm>
            <a:off x="530352" y="3823126"/>
            <a:ext cx="558179" cy="409838"/>
            <a:chOff x="6953426" y="711274"/>
            <a:chExt cx="558179" cy="409838"/>
          </a:xfrm>
        </p:grpSpPr>
        <p:sp>
          <p:nvSpPr>
            <p:cNvPr id="41" name="Oval 40" descr="Small circle">
              <a:extLst>
                <a:ext uri="{FF2B5EF4-FFF2-40B4-BE49-F238E27FC236}">
                  <a16:creationId xmlns:a16="http://schemas.microsoft.com/office/drawing/2014/main" id="{EDE1BB69-771E-4F03-AC10-228B36241B8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descr="Number 3">
              <a:extLst>
                <a:ext uri="{FF2B5EF4-FFF2-40B4-BE49-F238E27FC236}">
                  <a16:creationId xmlns:a16="http://schemas.microsoft.com/office/drawing/2014/main" id="{2BE49992-DD18-4B45-8881-8A674979CAF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3" name="Content Placeholder 17">
            <a:extLst>
              <a:ext uri="{FF2B5EF4-FFF2-40B4-BE49-F238E27FC236}">
                <a16:creationId xmlns:a16="http://schemas.microsoft.com/office/drawing/2014/main" id="{CA847B39-66A7-482F-A7D1-5A001E98C305}"/>
              </a:ext>
            </a:extLst>
          </p:cNvPr>
          <p:cNvSpPr txBox="1">
            <a:spLocks/>
          </p:cNvSpPr>
          <p:nvPr/>
        </p:nvSpPr>
        <p:spPr>
          <a:xfrm>
            <a:off x="1084676" y="3852411"/>
            <a:ext cx="4504252" cy="38874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Binary classification with </a:t>
            </a:r>
            <a:r>
              <a:rPr lang="en-US" sz="1600" dirty="0">
                <a:solidFill>
                  <a:srgbClr val="D24726"/>
                </a:solidFill>
                <a:latin typeface="Segoe UI Semibold" panose="020B0702040204020203" pitchFamily="34" charset="0"/>
                <a:cs typeface="Segoe UI Semibold" panose="020B0702040204020203" pitchFamily="34" charset="0"/>
              </a:rPr>
              <a:t>Logistic Regression</a:t>
            </a:r>
          </a:p>
        </p:txBody>
      </p:sp>
      <p:pic>
        <p:nvPicPr>
          <p:cNvPr id="1030" name="Picture 6" descr="Graph Preview">
            <a:extLst>
              <a:ext uri="{FF2B5EF4-FFF2-40B4-BE49-F238E27FC236}">
                <a16:creationId xmlns:a16="http://schemas.microsoft.com/office/drawing/2014/main" id="{F975DE66-8E0C-4EA0-BC72-FEB7A6D51F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62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A Note About Overfitting</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995512" cy="4974336"/>
          </a:xfrm>
        </p:spPr>
        <p:txBody>
          <a:bodyPr>
            <a:normAutofit/>
          </a:bodyPr>
          <a:lstStyle/>
          <a:p>
            <a:pPr>
              <a:spcAft>
                <a:spcPts val="2000"/>
              </a:spcAft>
            </a:pPr>
            <a:r>
              <a:rPr lang="en-US" dirty="0"/>
              <a:t>There are several remedies to mitigate overfitting, the most basic being separating </a:t>
            </a:r>
            <a:r>
              <a:rPr lang="en-US" b="1" dirty="0">
                <a:solidFill>
                  <a:srgbClr val="C00000"/>
                </a:solidFill>
              </a:rPr>
              <a:t>training data </a:t>
            </a:r>
            <a:r>
              <a:rPr lang="en-US" dirty="0"/>
              <a:t>and </a:t>
            </a:r>
            <a:r>
              <a:rPr lang="en-US" b="1" dirty="0">
                <a:solidFill>
                  <a:srgbClr val="C00000"/>
                </a:solidFill>
              </a:rPr>
              <a:t>test data</a:t>
            </a:r>
            <a:r>
              <a:rPr lang="en-US" dirty="0"/>
              <a:t>. </a:t>
            </a:r>
          </a:p>
          <a:p>
            <a:pPr marL="285750" indent="-285750">
              <a:spcAft>
                <a:spcPts val="2000"/>
              </a:spcAft>
              <a:buFont typeface="Arial" panose="020B0604020202020204" pitchFamily="34" charset="0"/>
              <a:buChar char="•"/>
            </a:pPr>
            <a:r>
              <a:rPr lang="en-US" dirty="0"/>
              <a:t>The model is fit to the training data, and then is tested with the test data. </a:t>
            </a:r>
          </a:p>
          <a:p>
            <a:pPr marL="285750" indent="-285750">
              <a:spcAft>
                <a:spcPts val="2000"/>
              </a:spcAft>
              <a:buFont typeface="Arial" panose="020B0604020202020204" pitchFamily="34" charset="0"/>
              <a:buChar char="•"/>
            </a:pPr>
            <a:r>
              <a:rPr lang="en-US" dirty="0"/>
              <a:t>If the test data performs poorly compared to the training data, there is a possibility of overfit (or just no correlation altogether).</a:t>
            </a:r>
          </a:p>
          <a:p>
            <a:pPr>
              <a:spcAft>
                <a:spcPts val="2000"/>
              </a:spcAft>
            </a:pPr>
            <a:r>
              <a:rPr lang="en-US" dirty="0"/>
              <a:t>You can also try to train with more data as well as utilize cross-validation, regularization, bagging, boosting, and other techniques. </a:t>
            </a:r>
          </a:p>
          <a:p>
            <a:pPr marL="285750" indent="-285750">
              <a:spcAft>
                <a:spcPts val="2000"/>
              </a:spcAft>
              <a:buFont typeface="Arial" panose="020B0604020202020204" pitchFamily="34" charset="0"/>
              <a:buChar char="•"/>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A4D8FE29-A2AA-46FE-96BC-83024381BCE6}"/>
              </a:ext>
            </a:extLst>
          </p:cNvPr>
          <p:cNvPicPr>
            <a:picLocks noChangeAspect="1"/>
          </p:cNvPicPr>
          <p:nvPr/>
        </p:nvPicPr>
        <p:blipFill>
          <a:blip r:embed="rId2"/>
          <a:stretch>
            <a:fillRect/>
          </a:stretch>
        </p:blipFill>
        <p:spPr>
          <a:xfrm>
            <a:off x="7601846" y="1435608"/>
            <a:ext cx="4005353" cy="3065056"/>
          </a:xfrm>
          <a:prstGeom prst="rect">
            <a:avLst/>
          </a:prstGeom>
        </p:spPr>
      </p:pic>
    </p:spTree>
    <p:extLst>
      <p:ext uri="{BB962C8B-B14F-4D97-AF65-F5344CB8AC3E}">
        <p14:creationId xmlns:p14="http://schemas.microsoft.com/office/powerpoint/2010/main" val="3706512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9DB72-97B5-4297-95DD-402D25388274}"/>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63591B-2D34-4B04-9F9B-783567674457}"/>
                  </a:ext>
                </a:extLst>
              </p:cNvPr>
              <p:cNvSpPr>
                <a:spLocks noGrp="1"/>
              </p:cNvSpPr>
              <p:nvPr>
                <p:ph sz="quarter" idx="10"/>
              </p:nvPr>
            </p:nvSpPr>
            <p:spPr>
              <a:xfrm>
                <a:off x="539495" y="1435608"/>
                <a:ext cx="5776525" cy="3977640"/>
              </a:xfrm>
            </p:spPr>
            <p:txBody>
              <a:bodyPr>
                <a:normAutofit fontScale="92500" lnSpcReduction="10000"/>
              </a:bodyPr>
              <a:lstStyle/>
              <a:p>
                <a:r>
                  <a:rPr lang="en-US" dirty="0"/>
                  <a:t>You have three points (1,1), (2,3), and (4,6). You are testing a fit for a line</a:t>
                </a:r>
                <a14:m>
                  <m:oMath xmlns:m="http://schemas.openxmlformats.org/officeDocument/2006/math">
                    <m:r>
                      <a:rPr lang="en-US" b="0" i="0" smtClean="0">
                        <a:latin typeface="Cambria Math" panose="02040503050406030204" pitchFamily="18" charset="0"/>
                      </a:rPr>
                      <m:t> </m:t>
                    </m:r>
                    <m:r>
                      <a:rPr lang="en-US" i="1" dirty="0" smtClean="0">
                        <a:latin typeface="Cambria Math" panose="02040503050406030204" pitchFamily="18" charset="0"/>
                      </a:rPr>
                      <m:t>𝑦</m:t>
                    </m:r>
                    <m:r>
                      <a:rPr lang="en-US" i="1" dirty="0" smtClean="0">
                        <a:latin typeface="Cambria Math" panose="02040503050406030204" pitchFamily="18" charset="0"/>
                      </a:rPr>
                      <m:t> = </m:t>
                    </m:r>
                    <m:f>
                      <m:fPr>
                        <m:ctrlPr>
                          <a:rPr lang="en-US"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2</m:t>
                        </m:r>
                      </m:den>
                    </m:f>
                    <m:r>
                      <a:rPr lang="en-US" i="1" dirty="0" smtClean="0">
                        <a:latin typeface="Cambria Math" panose="02040503050406030204" pitchFamily="18" charset="0"/>
                      </a:rPr>
                      <m:t>𝑥</m:t>
                    </m:r>
                    <m:r>
                      <a:rPr lang="en-US" i="1" dirty="0" smtClean="0">
                        <a:latin typeface="Cambria Math" panose="02040503050406030204" pitchFamily="18" charset="0"/>
                      </a:rPr>
                      <m:t> + 1</m:t>
                    </m:r>
                  </m:oMath>
                </a14:m>
                <a:r>
                  <a:rPr lang="en-US" dirty="0"/>
                  <a:t>. What is the loss calculated by sum of squares? </a:t>
                </a:r>
              </a:p>
              <a:p>
                <a:pPr marL="342900" indent="-342900">
                  <a:buAutoNum type="alphaUcParenR"/>
                </a:pPr>
                <a:r>
                  <a:rPr lang="en-US" dirty="0"/>
                  <a:t>1.5</a:t>
                </a:r>
              </a:p>
              <a:p>
                <a:pPr marL="342900" indent="-342900">
                  <a:buAutoNum type="alphaUcParenR"/>
                </a:pPr>
                <a:r>
                  <a:rPr lang="en-US" dirty="0"/>
                  <a:t>1.75</a:t>
                </a:r>
              </a:p>
              <a:p>
                <a:pPr marL="342900" indent="-342900">
                  <a:buAutoNum type="alphaUcParenR"/>
                </a:pPr>
                <a:r>
                  <a:rPr lang="en-US" dirty="0"/>
                  <a:t>1.0</a:t>
                </a:r>
              </a:p>
              <a:p>
                <a:pPr marL="342900" indent="-342900">
                  <a:buAutoNum type="alphaUcParenR"/>
                </a:pPr>
                <a:r>
                  <a:rPr lang="en-US" dirty="0"/>
                  <a:t>-1.5</a:t>
                </a:r>
              </a:p>
            </p:txBody>
          </p:sp>
        </mc:Choice>
        <mc:Fallback xmlns="">
          <p:sp>
            <p:nvSpPr>
              <p:cNvPr id="3" name="Content Placeholder 2">
                <a:extLst>
                  <a:ext uri="{FF2B5EF4-FFF2-40B4-BE49-F238E27FC236}">
                    <a16:creationId xmlns:a16="http://schemas.microsoft.com/office/drawing/2014/main" id="{3E63591B-2D34-4B04-9F9B-783567674457}"/>
                  </a:ext>
                </a:extLst>
              </p:cNvPr>
              <p:cNvSpPr>
                <a:spLocks noGrp="1" noRot="1" noChangeAspect="1" noMove="1" noResize="1" noEditPoints="1" noAdjustHandles="1" noChangeArrowheads="1" noChangeShapeType="1" noTextEdit="1"/>
              </p:cNvSpPr>
              <p:nvPr>
                <p:ph sz="quarter" idx="10"/>
              </p:nvPr>
            </p:nvSpPr>
            <p:spPr>
              <a:xfrm>
                <a:off x="539495" y="1435608"/>
                <a:ext cx="5776525" cy="3977640"/>
              </a:xfrm>
              <a:blipFill>
                <a:blip r:embed="rId2"/>
                <a:stretch>
                  <a:fillRect l="-844"/>
                </a:stretch>
              </a:blipFill>
            </p:spPr>
            <p:txBody>
              <a:bodyPr/>
              <a:lstStyle/>
              <a:p>
                <a:r>
                  <a:rPr lang="en-US">
                    <a:noFill/>
                  </a:rPr>
                  <a:t> </a:t>
                </a:r>
              </a:p>
            </p:txBody>
          </p:sp>
        </mc:Fallback>
      </mc:AlternateContent>
      <p:pic>
        <p:nvPicPr>
          <p:cNvPr id="10242" name="Picture 2">
            <a:extLst>
              <a:ext uri="{FF2B5EF4-FFF2-40B4-BE49-F238E27FC236}">
                <a16:creationId xmlns:a16="http://schemas.microsoft.com/office/drawing/2014/main" id="{F2332D38-6F5B-4BEA-BB64-6DADD5165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0359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054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9DB72-97B5-4297-95DD-402D25388274}"/>
              </a:ext>
            </a:extLst>
          </p:cNvPr>
          <p:cNvSpPr>
            <a:spLocks noGrp="1"/>
          </p:cNvSpPr>
          <p:nvPr>
            <p:ph type="title"/>
          </p:nvPr>
        </p:nvSpPr>
        <p:spPr/>
        <p:txBody>
          <a:bodyPr/>
          <a:lstStyle/>
          <a:p>
            <a:r>
              <a:rPr lang="en-US" dirty="0"/>
              <a:t>Quiz Time!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E63591B-2D34-4B04-9F9B-783567674457}"/>
                  </a:ext>
                </a:extLst>
              </p:cNvPr>
              <p:cNvSpPr>
                <a:spLocks noGrp="1"/>
              </p:cNvSpPr>
              <p:nvPr>
                <p:ph sz="quarter" idx="10"/>
              </p:nvPr>
            </p:nvSpPr>
            <p:spPr>
              <a:xfrm>
                <a:off x="539495" y="1435608"/>
                <a:ext cx="5776525" cy="3977640"/>
              </a:xfrm>
            </p:spPr>
            <p:txBody>
              <a:bodyPr>
                <a:normAutofit fontScale="92500" lnSpcReduction="10000"/>
              </a:bodyPr>
              <a:lstStyle/>
              <a:p>
                <a:r>
                  <a:rPr lang="en-US" dirty="0"/>
                  <a:t>You have three points (1,1), (2,3), and (7,5). You are testing a fit for a line</a:t>
                </a:r>
                <a14:m>
                  <m:oMath xmlns:m="http://schemas.openxmlformats.org/officeDocument/2006/math">
                    <m:r>
                      <a:rPr lang="en-US" b="0" i="0" smtClean="0">
                        <a:latin typeface="Cambria Math" panose="02040503050406030204" pitchFamily="18" charset="0"/>
                      </a:rPr>
                      <m:t> </m:t>
                    </m:r>
                    <m:r>
                      <a:rPr lang="en-US" i="1" dirty="0" smtClean="0">
                        <a:latin typeface="Cambria Math" panose="02040503050406030204" pitchFamily="18" charset="0"/>
                      </a:rPr>
                      <m:t>𝑦</m:t>
                    </m:r>
                    <m:r>
                      <a:rPr lang="en-US" i="1" dirty="0" smtClean="0">
                        <a:latin typeface="Cambria Math" panose="02040503050406030204" pitchFamily="18" charset="0"/>
                      </a:rPr>
                      <m:t> = </m:t>
                    </m:r>
                    <m:f>
                      <m:fPr>
                        <m:ctrlPr>
                          <a:rPr lang="en-US"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2</m:t>
                        </m:r>
                      </m:den>
                    </m:f>
                    <m:r>
                      <a:rPr lang="en-US" i="1" dirty="0" smtClean="0">
                        <a:latin typeface="Cambria Math" panose="02040503050406030204" pitchFamily="18" charset="0"/>
                      </a:rPr>
                      <m:t>𝑥</m:t>
                    </m:r>
                    <m:r>
                      <a:rPr lang="en-US" i="1" dirty="0" smtClean="0">
                        <a:latin typeface="Cambria Math" panose="02040503050406030204" pitchFamily="18" charset="0"/>
                      </a:rPr>
                      <m:t> + </m:t>
                    </m:r>
                    <m:r>
                      <a:rPr lang="en-US" i="1" dirty="0" smtClean="0">
                        <a:latin typeface="Cambria Math" panose="02040503050406030204" pitchFamily="18" charset="0"/>
                      </a:rPr>
                      <m:t>1</m:t>
                    </m:r>
                  </m:oMath>
                </a14:m>
                <a:r>
                  <a:rPr lang="en-US" dirty="0"/>
                  <a:t>. What is the loss calculated by sum of squares? </a:t>
                </a:r>
              </a:p>
              <a:p>
                <a:pPr marL="342900" indent="-342900">
                  <a:buAutoNum type="alphaUcParenR"/>
                </a:pPr>
                <a:r>
                  <a:rPr lang="en-US" dirty="0"/>
                  <a:t>1.5</a:t>
                </a:r>
              </a:p>
              <a:p>
                <a:pPr marL="342900" indent="-342900">
                  <a:buAutoNum type="alphaUcParenR"/>
                </a:pPr>
                <a:r>
                  <a:rPr lang="en-US" dirty="0"/>
                  <a:t>1.75</a:t>
                </a:r>
              </a:p>
              <a:p>
                <a:pPr marL="342900" indent="-342900">
                  <a:buAutoNum type="alphaUcParenR"/>
                </a:pPr>
                <a:r>
                  <a:rPr lang="en-US" dirty="0"/>
                  <a:t>1.0</a:t>
                </a:r>
              </a:p>
              <a:p>
                <a:pPr marL="342900" indent="-342900">
                  <a:buAutoNum type="alphaUcParenR"/>
                </a:pPr>
                <a:r>
                  <a:rPr lang="en-US" dirty="0"/>
                  <a:t>-1.5</a:t>
                </a:r>
              </a:p>
            </p:txBody>
          </p:sp>
        </mc:Choice>
        <mc:Fallback>
          <p:sp>
            <p:nvSpPr>
              <p:cNvPr id="3" name="Content Placeholder 2">
                <a:extLst>
                  <a:ext uri="{FF2B5EF4-FFF2-40B4-BE49-F238E27FC236}">
                    <a16:creationId xmlns:a16="http://schemas.microsoft.com/office/drawing/2014/main" id="{3E63591B-2D34-4B04-9F9B-783567674457}"/>
                  </a:ext>
                </a:extLst>
              </p:cNvPr>
              <p:cNvSpPr>
                <a:spLocks noGrp="1" noRot="1" noChangeAspect="1" noMove="1" noResize="1" noEditPoints="1" noAdjustHandles="1" noChangeArrowheads="1" noChangeShapeType="1" noTextEdit="1"/>
              </p:cNvSpPr>
              <p:nvPr>
                <p:ph sz="quarter" idx="10"/>
              </p:nvPr>
            </p:nvSpPr>
            <p:spPr>
              <a:xfrm>
                <a:off x="539495" y="1435608"/>
                <a:ext cx="5776525" cy="3977640"/>
              </a:xfrm>
              <a:blipFill>
                <a:blip r:embed="rId2"/>
                <a:stretch>
                  <a:fillRect l="-844"/>
                </a:stretch>
              </a:blipFill>
            </p:spPr>
            <p:txBody>
              <a:bodyPr/>
              <a:lstStyle/>
              <a:p>
                <a:r>
                  <a:rPr lang="en-US">
                    <a:noFill/>
                  </a:rPr>
                  <a:t> </a:t>
                </a:r>
              </a:p>
            </p:txBody>
          </p:sp>
        </mc:Fallback>
      </mc:AlternateContent>
      <p:pic>
        <p:nvPicPr>
          <p:cNvPr id="10242" name="Picture 2">
            <a:extLst>
              <a:ext uri="{FF2B5EF4-FFF2-40B4-BE49-F238E27FC236}">
                <a16:creationId xmlns:a16="http://schemas.microsoft.com/office/drawing/2014/main" id="{F2332D38-6F5B-4BEA-BB64-6DADD5165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0359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4D190FD1-BBF9-4080-AA42-045840141A2E}"/>
              </a:ext>
            </a:extLst>
          </p:cNvPr>
          <p:cNvSpPr/>
          <p:nvPr/>
        </p:nvSpPr>
        <p:spPr>
          <a:xfrm>
            <a:off x="348702" y="2935224"/>
            <a:ext cx="1159149" cy="49377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1D214EE-B130-4FA7-A905-9ED28170D2A9}"/>
                  </a:ext>
                </a:extLst>
              </p:cNvPr>
              <p:cNvSpPr txBox="1"/>
              <p:nvPr/>
            </p:nvSpPr>
            <p:spPr>
              <a:xfrm>
                <a:off x="1698644" y="2974827"/>
                <a:ext cx="5474753" cy="908345"/>
              </a:xfrm>
              <a:prstGeom prst="rect">
                <a:avLst/>
              </a:prstGeom>
            </p:spPr>
            <p:txBody>
              <a:bodyPr vert="horz" wrap="none" lIns="91440" tIns="45720" rIns="91440" bIns="45720" rtlCol="0">
                <a:normAutofit/>
              </a:bodyPr>
              <a:lstStyle/>
              <a:p>
                <a:pPr>
                  <a:spcAft>
                    <a:spcPts val="2000"/>
                  </a:spcAft>
                </a:pPr>
                <a14:m>
                  <m:oMath xmlns:m="http://schemas.openxmlformats.org/officeDocument/2006/math">
                    <m:sSup>
                      <m:sSupPr>
                        <m:ctrlPr>
                          <a:rPr lang="en-US" sz="1600" i="1" smtClean="0">
                            <a:solidFill>
                              <a:srgbClr val="FF0000"/>
                            </a:solidFill>
                            <a:latin typeface="Cambria Math" panose="02040503050406030204" pitchFamily="18" charset="0"/>
                            <a:cs typeface="Segoe UI" panose="020B0502040204020203" pitchFamily="34" charset="0"/>
                          </a:rPr>
                        </m:ctrlPr>
                      </m:sSupPr>
                      <m:e>
                        <m:r>
                          <a:rPr lang="en-US" sz="1600" b="0" i="1" smtClean="0">
                            <a:solidFill>
                              <a:srgbClr val="FF0000"/>
                            </a:solidFill>
                            <a:latin typeface="Cambria Math" panose="02040503050406030204" pitchFamily="18" charset="0"/>
                            <a:cs typeface="Segoe UI" panose="020B0502040204020203" pitchFamily="34" charset="0"/>
                          </a:rPr>
                          <m:t>= </m:t>
                        </m:r>
                        <m:r>
                          <a:rPr lang="en-US" sz="1600" i="1">
                            <a:solidFill>
                              <a:srgbClr val="FF0000"/>
                            </a:solidFill>
                            <a:latin typeface="Cambria Math" panose="02040503050406030204" pitchFamily="18" charset="0"/>
                            <a:cs typeface="Segoe UI" panose="020B0502040204020203" pitchFamily="34" charset="0"/>
                          </a:rPr>
                          <m:t>(</m:t>
                        </m:r>
                        <m:r>
                          <a:rPr lang="en-US" sz="1600" i="1">
                            <a:solidFill>
                              <a:srgbClr val="FF0000"/>
                            </a:solidFill>
                            <a:latin typeface="Cambria Math" panose="02040503050406030204" pitchFamily="18" charset="0"/>
                            <a:cs typeface="Segoe UI" panose="020B0502040204020203" pitchFamily="34" charset="0"/>
                          </a:rPr>
                          <m:t>1</m:t>
                        </m:r>
                        <m:r>
                          <a:rPr lang="en-US" sz="1600" i="1">
                            <a:solidFill>
                              <a:srgbClr val="FF0000"/>
                            </a:solidFill>
                            <a:latin typeface="Cambria Math" panose="02040503050406030204" pitchFamily="18" charset="0"/>
                            <a:cs typeface="Segoe UI" panose="020B0502040204020203" pitchFamily="34" charset="0"/>
                          </a:rPr>
                          <m:t>−(</m:t>
                        </m:r>
                        <m:f>
                          <m:fPr>
                            <m:ctrlPr>
                              <a:rPr lang="en-US" sz="1600" i="1" dirty="0">
                                <a:solidFill>
                                  <a:srgbClr val="FF0000"/>
                                </a:solidFill>
                                <a:latin typeface="Cambria Math" panose="02040503050406030204" pitchFamily="18" charset="0"/>
                              </a:rPr>
                            </m:ctrlPr>
                          </m:fPr>
                          <m:num>
                            <m:r>
                              <a:rPr lang="en-US" sz="1600" i="1" dirty="0">
                                <a:solidFill>
                                  <a:srgbClr val="FF0000"/>
                                </a:solidFill>
                                <a:latin typeface="Cambria Math" panose="02040503050406030204" pitchFamily="18" charset="0"/>
                              </a:rPr>
                              <m:t>1</m:t>
                            </m:r>
                          </m:num>
                          <m:den>
                            <m:r>
                              <a:rPr lang="en-US" sz="1600" i="1" dirty="0">
                                <a:solidFill>
                                  <a:srgbClr val="FF0000"/>
                                </a:solidFill>
                                <a:latin typeface="Cambria Math" panose="02040503050406030204" pitchFamily="18" charset="0"/>
                              </a:rPr>
                              <m:t>2</m:t>
                            </m:r>
                          </m:den>
                        </m:f>
                        <m:r>
                          <a:rPr lang="en-US" sz="1600" i="1" dirty="0">
                            <a:solidFill>
                              <a:srgbClr val="FF0000"/>
                            </a:solidFill>
                            <a:latin typeface="Cambria Math" panose="02040503050406030204" pitchFamily="18" charset="0"/>
                          </a:rPr>
                          <m:t>1</m:t>
                        </m:r>
                        <m:r>
                          <a:rPr lang="en-US" sz="1600" i="1" dirty="0">
                            <a:solidFill>
                              <a:srgbClr val="FF0000"/>
                            </a:solidFill>
                            <a:latin typeface="Cambria Math" panose="02040503050406030204" pitchFamily="18" charset="0"/>
                          </a:rPr>
                          <m:t> + </m:t>
                        </m:r>
                        <m:r>
                          <a:rPr lang="en-US" sz="1600" i="1" dirty="0">
                            <a:solidFill>
                              <a:srgbClr val="FF0000"/>
                            </a:solidFill>
                            <a:latin typeface="Cambria Math" panose="02040503050406030204" pitchFamily="18" charset="0"/>
                          </a:rPr>
                          <m:t>1</m:t>
                        </m:r>
                        <m:r>
                          <m:rPr>
                            <m:nor/>
                          </m:rPr>
                          <a:rPr lang="en-US" sz="1600" dirty="0">
                            <a:solidFill>
                              <a:srgbClr val="FF0000"/>
                            </a:solidFill>
                            <a:latin typeface="Segoe UI" panose="020B0502040204020203" pitchFamily="34" charset="0"/>
                            <a:cs typeface="Segoe UI" panose="020B0502040204020203" pitchFamily="34" charset="0"/>
                          </a:rPr>
                          <m:t>)) </m:t>
                        </m:r>
                      </m:e>
                      <m:sup>
                        <m:r>
                          <a:rPr lang="en-US" sz="1600" i="1">
                            <a:solidFill>
                              <a:srgbClr val="FF0000"/>
                            </a:solidFill>
                            <a:latin typeface="Cambria Math" panose="02040503050406030204" pitchFamily="18" charset="0"/>
                            <a:cs typeface="Segoe UI" panose="020B0502040204020203" pitchFamily="34" charset="0"/>
                          </a:rPr>
                          <m:t>2</m:t>
                        </m:r>
                      </m:sup>
                    </m:sSup>
                  </m:oMath>
                </a14:m>
                <a:r>
                  <a:rPr lang="en-US" sz="1600" dirty="0">
                    <a:solidFill>
                      <a:srgbClr val="FF0000"/>
                    </a:solidFill>
                    <a:latin typeface="Segoe UI" panose="020B0502040204020203" pitchFamily="34" charset="0"/>
                    <a:cs typeface="Segoe UI" panose="020B0502040204020203" pitchFamily="34" charset="0"/>
                  </a:rPr>
                  <a:t> + </a:t>
                </a:r>
                <a14:m>
                  <m:oMath xmlns:m="http://schemas.openxmlformats.org/officeDocument/2006/math">
                    <m:sSup>
                      <m:sSupPr>
                        <m:ctrlPr>
                          <a:rPr lang="en-US" sz="1600" i="1">
                            <a:solidFill>
                              <a:srgbClr val="FF0000"/>
                            </a:solidFill>
                            <a:latin typeface="Cambria Math" panose="02040503050406030204" pitchFamily="18" charset="0"/>
                            <a:cs typeface="Segoe UI" panose="020B0502040204020203" pitchFamily="34" charset="0"/>
                          </a:rPr>
                        </m:ctrlPr>
                      </m:sSupPr>
                      <m:e>
                        <m:r>
                          <a:rPr lang="en-US" sz="1600" i="1">
                            <a:solidFill>
                              <a:srgbClr val="FF0000"/>
                            </a:solidFill>
                            <a:latin typeface="Cambria Math" panose="02040503050406030204" pitchFamily="18" charset="0"/>
                            <a:cs typeface="Segoe UI" panose="020B0502040204020203" pitchFamily="34" charset="0"/>
                          </a:rPr>
                          <m:t>(</m:t>
                        </m:r>
                        <m:r>
                          <a:rPr lang="en-US" sz="1600" i="1">
                            <a:solidFill>
                              <a:srgbClr val="FF0000"/>
                            </a:solidFill>
                            <a:latin typeface="Cambria Math" panose="02040503050406030204" pitchFamily="18" charset="0"/>
                            <a:cs typeface="Segoe UI" panose="020B0502040204020203" pitchFamily="34" charset="0"/>
                          </a:rPr>
                          <m:t>3</m:t>
                        </m:r>
                        <m:r>
                          <a:rPr lang="en-US" sz="1600" i="1">
                            <a:solidFill>
                              <a:srgbClr val="FF0000"/>
                            </a:solidFill>
                            <a:latin typeface="Cambria Math" panose="02040503050406030204" pitchFamily="18" charset="0"/>
                            <a:cs typeface="Segoe UI" panose="020B0502040204020203" pitchFamily="34" charset="0"/>
                          </a:rPr>
                          <m:t>−(</m:t>
                        </m:r>
                        <m:f>
                          <m:fPr>
                            <m:ctrlPr>
                              <a:rPr lang="en-US" sz="1600" i="1" dirty="0">
                                <a:solidFill>
                                  <a:srgbClr val="FF0000"/>
                                </a:solidFill>
                                <a:latin typeface="Cambria Math" panose="02040503050406030204" pitchFamily="18" charset="0"/>
                              </a:rPr>
                            </m:ctrlPr>
                          </m:fPr>
                          <m:num>
                            <m:r>
                              <a:rPr lang="en-US" sz="1600" i="1" dirty="0">
                                <a:solidFill>
                                  <a:srgbClr val="FF0000"/>
                                </a:solidFill>
                                <a:latin typeface="Cambria Math" panose="02040503050406030204" pitchFamily="18" charset="0"/>
                              </a:rPr>
                              <m:t>1</m:t>
                            </m:r>
                          </m:num>
                          <m:den>
                            <m:r>
                              <a:rPr lang="en-US" sz="1600" i="1" dirty="0">
                                <a:solidFill>
                                  <a:srgbClr val="FF0000"/>
                                </a:solidFill>
                                <a:latin typeface="Cambria Math" panose="02040503050406030204" pitchFamily="18" charset="0"/>
                              </a:rPr>
                              <m:t>2</m:t>
                            </m:r>
                          </m:den>
                        </m:f>
                        <m:r>
                          <a:rPr lang="en-US" sz="1600" i="1" dirty="0">
                            <a:solidFill>
                              <a:srgbClr val="FF0000"/>
                            </a:solidFill>
                            <a:latin typeface="Cambria Math" panose="02040503050406030204" pitchFamily="18" charset="0"/>
                          </a:rPr>
                          <m:t>2</m:t>
                        </m:r>
                        <m:r>
                          <a:rPr lang="en-US" sz="1600" i="1" dirty="0">
                            <a:solidFill>
                              <a:srgbClr val="FF0000"/>
                            </a:solidFill>
                            <a:latin typeface="Cambria Math" panose="02040503050406030204" pitchFamily="18" charset="0"/>
                          </a:rPr>
                          <m:t> + </m:t>
                        </m:r>
                        <m:r>
                          <a:rPr lang="en-US" sz="1600" i="1" dirty="0">
                            <a:solidFill>
                              <a:srgbClr val="FF0000"/>
                            </a:solidFill>
                            <a:latin typeface="Cambria Math" panose="02040503050406030204" pitchFamily="18" charset="0"/>
                          </a:rPr>
                          <m:t>1</m:t>
                        </m:r>
                        <m:r>
                          <m:rPr>
                            <m:nor/>
                          </m:rPr>
                          <a:rPr lang="en-US" sz="1600" dirty="0">
                            <a:solidFill>
                              <a:srgbClr val="FF0000"/>
                            </a:solidFill>
                            <a:latin typeface="Segoe UI" panose="020B0502040204020203" pitchFamily="34" charset="0"/>
                            <a:cs typeface="Segoe UI" panose="020B0502040204020203" pitchFamily="34" charset="0"/>
                          </a:rPr>
                          <m:t>)) </m:t>
                        </m:r>
                      </m:e>
                      <m:sup>
                        <m:r>
                          <a:rPr lang="en-US" sz="1600" i="1">
                            <a:solidFill>
                              <a:srgbClr val="FF0000"/>
                            </a:solidFill>
                            <a:latin typeface="Cambria Math" panose="02040503050406030204" pitchFamily="18" charset="0"/>
                            <a:cs typeface="Segoe UI" panose="020B0502040204020203" pitchFamily="34" charset="0"/>
                          </a:rPr>
                          <m:t>2</m:t>
                        </m:r>
                      </m:sup>
                    </m:sSup>
                  </m:oMath>
                </a14:m>
                <a:r>
                  <a:rPr lang="en-US" sz="1600" dirty="0">
                    <a:solidFill>
                      <a:srgbClr val="FF0000"/>
                    </a:solidFill>
                    <a:latin typeface="Segoe UI" panose="020B0502040204020203" pitchFamily="34" charset="0"/>
                    <a:cs typeface="Segoe UI" panose="020B0502040204020203" pitchFamily="34" charset="0"/>
                  </a:rPr>
                  <a:t> + </a:t>
                </a:r>
                <a14:m>
                  <m:oMath xmlns:m="http://schemas.openxmlformats.org/officeDocument/2006/math">
                    <m:sSup>
                      <m:sSupPr>
                        <m:ctrlPr>
                          <a:rPr lang="en-US" sz="1600" i="1">
                            <a:solidFill>
                              <a:srgbClr val="FF0000"/>
                            </a:solidFill>
                            <a:latin typeface="Cambria Math" panose="02040503050406030204" pitchFamily="18" charset="0"/>
                            <a:cs typeface="Segoe UI" panose="020B0502040204020203" pitchFamily="34" charset="0"/>
                          </a:rPr>
                        </m:ctrlPr>
                      </m:sSupPr>
                      <m:e>
                        <m:r>
                          <a:rPr lang="en-US" sz="1600" i="1">
                            <a:solidFill>
                              <a:srgbClr val="FF0000"/>
                            </a:solidFill>
                            <a:latin typeface="Cambria Math" panose="02040503050406030204" pitchFamily="18" charset="0"/>
                            <a:cs typeface="Segoe UI" panose="020B0502040204020203" pitchFamily="34" charset="0"/>
                          </a:rPr>
                          <m:t>6</m:t>
                        </m:r>
                        <m:r>
                          <a:rPr lang="en-US" sz="1600" i="1">
                            <a:solidFill>
                              <a:srgbClr val="FF0000"/>
                            </a:solidFill>
                            <a:latin typeface="Cambria Math" panose="02040503050406030204" pitchFamily="18" charset="0"/>
                            <a:cs typeface="Segoe UI" panose="020B0502040204020203" pitchFamily="34" charset="0"/>
                          </a:rPr>
                          <m:t>−(</m:t>
                        </m:r>
                        <m:f>
                          <m:fPr>
                            <m:ctrlPr>
                              <a:rPr lang="en-US" sz="1600" i="1" dirty="0">
                                <a:solidFill>
                                  <a:srgbClr val="FF0000"/>
                                </a:solidFill>
                                <a:latin typeface="Cambria Math" panose="02040503050406030204" pitchFamily="18" charset="0"/>
                              </a:rPr>
                            </m:ctrlPr>
                          </m:fPr>
                          <m:num>
                            <m:r>
                              <a:rPr lang="en-US" sz="1600" i="1" dirty="0">
                                <a:solidFill>
                                  <a:srgbClr val="FF0000"/>
                                </a:solidFill>
                                <a:latin typeface="Cambria Math" panose="02040503050406030204" pitchFamily="18" charset="0"/>
                              </a:rPr>
                              <m:t>1</m:t>
                            </m:r>
                          </m:num>
                          <m:den>
                            <m:r>
                              <a:rPr lang="en-US" sz="1600" i="1" dirty="0">
                                <a:solidFill>
                                  <a:srgbClr val="FF0000"/>
                                </a:solidFill>
                                <a:latin typeface="Cambria Math" panose="02040503050406030204" pitchFamily="18" charset="0"/>
                              </a:rPr>
                              <m:t>2</m:t>
                            </m:r>
                          </m:den>
                        </m:f>
                        <m:r>
                          <a:rPr lang="en-US" sz="1600" i="1" dirty="0">
                            <a:solidFill>
                              <a:srgbClr val="FF0000"/>
                            </a:solidFill>
                            <a:latin typeface="Cambria Math" panose="02040503050406030204" pitchFamily="18" charset="0"/>
                          </a:rPr>
                          <m:t>4</m:t>
                        </m:r>
                        <m:r>
                          <a:rPr lang="en-US" sz="1600" i="1" dirty="0">
                            <a:solidFill>
                              <a:srgbClr val="FF0000"/>
                            </a:solidFill>
                            <a:latin typeface="Cambria Math" panose="02040503050406030204" pitchFamily="18" charset="0"/>
                          </a:rPr>
                          <m:t> + </m:t>
                        </m:r>
                        <m:r>
                          <a:rPr lang="en-US" sz="1600" i="1" dirty="0">
                            <a:solidFill>
                              <a:srgbClr val="FF0000"/>
                            </a:solidFill>
                            <a:latin typeface="Cambria Math" panose="02040503050406030204" pitchFamily="18" charset="0"/>
                          </a:rPr>
                          <m:t>1</m:t>
                        </m:r>
                        <m:r>
                          <m:rPr>
                            <m:nor/>
                          </m:rPr>
                          <a:rPr lang="en-US" sz="1600" dirty="0">
                            <a:solidFill>
                              <a:srgbClr val="FF0000"/>
                            </a:solidFill>
                            <a:latin typeface="Segoe UI" panose="020B0502040204020203" pitchFamily="34" charset="0"/>
                            <a:cs typeface="Segoe UI" panose="020B0502040204020203" pitchFamily="34" charset="0"/>
                          </a:rPr>
                          <m:t>)) </m:t>
                        </m:r>
                      </m:e>
                      <m:sup>
                        <m:r>
                          <a:rPr lang="en-US" sz="1600" i="1">
                            <a:solidFill>
                              <a:srgbClr val="FF0000"/>
                            </a:solidFill>
                            <a:latin typeface="Cambria Math" panose="02040503050406030204" pitchFamily="18" charset="0"/>
                            <a:cs typeface="Segoe UI" panose="020B0502040204020203" pitchFamily="34" charset="0"/>
                          </a:rPr>
                          <m:t>2</m:t>
                        </m:r>
                      </m:sup>
                    </m:sSup>
                  </m:oMath>
                </a14:m>
                <a:endParaRPr lang="en-US" sz="1600" dirty="0">
                  <a:solidFill>
                    <a:srgbClr val="FF0000"/>
                  </a:solidFill>
                  <a:latin typeface="Segoe UI" panose="020B0502040204020203" pitchFamily="34" charset="0"/>
                  <a:cs typeface="Segoe UI" panose="020B0502040204020203" pitchFamily="34" charset="0"/>
                </a:endParaRPr>
              </a:p>
              <a:p>
                <a:pPr>
                  <a:spcAft>
                    <a:spcPts val="2000"/>
                  </a:spcAft>
                </a:pPr>
                <a:endParaRPr lang="en-US" sz="1600" dirty="0">
                  <a:solidFill>
                    <a:srgbClr val="FF0000"/>
                  </a:solidFill>
                  <a:latin typeface="Segoe UI" panose="020B0502040204020203" pitchFamily="34" charset="0"/>
                  <a:cs typeface="Segoe UI" panose="020B0502040204020203" pitchFamily="34" charset="0"/>
                </a:endParaRPr>
              </a:p>
            </p:txBody>
          </p:sp>
        </mc:Choice>
        <mc:Fallback xmlns="">
          <p:sp>
            <p:nvSpPr>
              <p:cNvPr id="5" name="TextBox 4">
                <a:extLst>
                  <a:ext uri="{FF2B5EF4-FFF2-40B4-BE49-F238E27FC236}">
                    <a16:creationId xmlns:a16="http://schemas.microsoft.com/office/drawing/2014/main" id="{B1D214EE-B130-4FA7-A905-9ED28170D2A9}"/>
                  </a:ext>
                </a:extLst>
              </p:cNvPr>
              <p:cNvSpPr txBox="1">
                <a:spLocks noRot="1" noChangeAspect="1" noMove="1" noResize="1" noEditPoints="1" noAdjustHandles="1" noChangeArrowheads="1" noChangeShapeType="1" noTextEdit="1"/>
              </p:cNvSpPr>
              <p:nvPr/>
            </p:nvSpPr>
            <p:spPr>
              <a:xfrm>
                <a:off x="1698644" y="2974827"/>
                <a:ext cx="5474753" cy="90834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92432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1644-2334-47EB-A5EA-9A87698AF1BE}"/>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C800C945-E6DA-4099-9112-ED9262AD7CAA}"/>
              </a:ext>
            </a:extLst>
          </p:cNvPr>
          <p:cNvSpPr>
            <a:spLocks noGrp="1"/>
          </p:cNvSpPr>
          <p:nvPr>
            <p:ph sz="quarter" idx="10"/>
          </p:nvPr>
        </p:nvSpPr>
        <p:spPr>
          <a:xfrm>
            <a:off x="539496" y="1435608"/>
            <a:ext cx="6388144" cy="3977640"/>
          </a:xfrm>
        </p:spPr>
        <p:txBody>
          <a:bodyPr/>
          <a:lstStyle/>
          <a:p>
            <a:r>
              <a:rPr lang="en-US" dirty="0"/>
              <a:t>It is good to fit a regression as close to the points as possible, even if you just connect the points as shown to the right. </a:t>
            </a:r>
          </a:p>
          <a:p>
            <a:pPr marL="342900" indent="-342900">
              <a:buAutoNum type="alphaUcParenR"/>
            </a:pPr>
            <a:r>
              <a:rPr lang="en-US" dirty="0"/>
              <a:t>True</a:t>
            </a:r>
          </a:p>
          <a:p>
            <a:pPr marL="342900" indent="-342900">
              <a:buAutoNum type="alphaUcParenR"/>
            </a:pPr>
            <a:r>
              <a:rPr lang="en-US" dirty="0"/>
              <a:t>False</a:t>
            </a:r>
          </a:p>
          <a:p>
            <a:r>
              <a:rPr lang="en-US" dirty="0"/>
              <a:t> </a:t>
            </a:r>
          </a:p>
        </p:txBody>
      </p:sp>
      <p:pic>
        <p:nvPicPr>
          <p:cNvPr id="4" name="Picture 2">
            <a:extLst>
              <a:ext uri="{FF2B5EF4-FFF2-40B4-BE49-F238E27FC236}">
                <a16:creationId xmlns:a16="http://schemas.microsoft.com/office/drawing/2014/main" id="{581EFD18-9406-4CC4-939F-1716F169F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8066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1644-2334-47EB-A5EA-9A87698AF1BE}"/>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C800C945-E6DA-4099-9112-ED9262AD7CAA}"/>
              </a:ext>
            </a:extLst>
          </p:cNvPr>
          <p:cNvSpPr>
            <a:spLocks noGrp="1"/>
          </p:cNvSpPr>
          <p:nvPr>
            <p:ph sz="quarter" idx="10"/>
          </p:nvPr>
        </p:nvSpPr>
        <p:spPr>
          <a:xfrm>
            <a:off x="539496" y="1435608"/>
            <a:ext cx="6388144" cy="3977640"/>
          </a:xfrm>
        </p:spPr>
        <p:txBody>
          <a:bodyPr/>
          <a:lstStyle/>
          <a:p>
            <a:r>
              <a:rPr lang="en-US" dirty="0"/>
              <a:t>It is good to fit a regression as close to the points as possible, even if you just connect the points as shown to the right. </a:t>
            </a:r>
          </a:p>
          <a:p>
            <a:pPr marL="342900" indent="-342900">
              <a:buAutoNum type="alphaUcParenR"/>
            </a:pPr>
            <a:r>
              <a:rPr lang="en-US" dirty="0"/>
              <a:t>True</a:t>
            </a:r>
          </a:p>
          <a:p>
            <a:pPr marL="342900" indent="-342900">
              <a:buAutoNum type="alphaUcParenR"/>
            </a:pPr>
            <a:r>
              <a:rPr lang="en-US" dirty="0"/>
              <a:t>False</a:t>
            </a:r>
          </a:p>
          <a:p>
            <a:r>
              <a:rPr lang="en-US" dirty="0"/>
              <a:t> </a:t>
            </a:r>
          </a:p>
        </p:txBody>
      </p:sp>
      <p:pic>
        <p:nvPicPr>
          <p:cNvPr id="4" name="Picture 2">
            <a:extLst>
              <a:ext uri="{FF2B5EF4-FFF2-40B4-BE49-F238E27FC236}">
                <a16:creationId xmlns:a16="http://schemas.microsoft.com/office/drawing/2014/main" id="{581EFD18-9406-4CC4-939F-1716F169F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27164DA7-3400-4611-9F93-FB51525231B0}"/>
              </a:ext>
            </a:extLst>
          </p:cNvPr>
          <p:cNvSpPr/>
          <p:nvPr/>
        </p:nvSpPr>
        <p:spPr>
          <a:xfrm>
            <a:off x="439537" y="3261360"/>
            <a:ext cx="1159149" cy="49377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658E6D2-B2F9-463F-B3AD-C72C2DC3C861}"/>
              </a:ext>
            </a:extLst>
          </p:cNvPr>
          <p:cNvSpPr txBox="1"/>
          <p:nvPr/>
        </p:nvSpPr>
        <p:spPr>
          <a:xfrm>
            <a:off x="1698644" y="2974827"/>
            <a:ext cx="5474753" cy="2785893"/>
          </a:xfrm>
          <a:prstGeom prst="rect">
            <a:avLst/>
          </a:prstGeom>
        </p:spPr>
        <p:txBody>
          <a:bodyPr vert="horz" wrap="square" lIns="91440" tIns="45720" rIns="91440" bIns="45720" rtlCol="0">
            <a:normAutofit/>
          </a:bodyPr>
          <a:lstStyle/>
          <a:p>
            <a:pPr>
              <a:spcAft>
                <a:spcPts val="2000"/>
              </a:spcAft>
            </a:pPr>
            <a:r>
              <a:rPr lang="en-US" sz="1600" dirty="0">
                <a:solidFill>
                  <a:srgbClr val="FF0000"/>
                </a:solidFill>
                <a:latin typeface="Segoe UI" panose="020B0502040204020203" pitchFamily="34" charset="0"/>
                <a:cs typeface="Segoe UI" panose="020B0502040204020203" pitchFamily="34" charset="0"/>
              </a:rPr>
              <a:t>Doing a regression is a balancing act between fitting exactly to your data versus leaving some wiggle room to predict new data that will be different. Otherwise you will risk overfitting even if you have zero loss. </a:t>
            </a:r>
          </a:p>
          <a:p>
            <a:pPr>
              <a:spcAft>
                <a:spcPts val="2000"/>
              </a:spcAft>
            </a:pPr>
            <a:r>
              <a:rPr lang="en-US" sz="1600" dirty="0">
                <a:solidFill>
                  <a:srgbClr val="FF0000"/>
                </a:solidFill>
                <a:latin typeface="Segoe UI" panose="020B0502040204020203" pitchFamily="34" charset="0"/>
                <a:cs typeface="Segoe UI" panose="020B0502040204020203" pitchFamily="34" charset="0"/>
              </a:rPr>
              <a:t>You might be better doing a linear regression (blue line) as shown to the right, which has a loss but is more likely to predict new data accurately.</a:t>
            </a:r>
          </a:p>
        </p:txBody>
      </p:sp>
    </p:spTree>
    <p:extLst>
      <p:ext uri="{BB962C8B-B14F-4D97-AF65-F5344CB8AC3E}">
        <p14:creationId xmlns:p14="http://schemas.microsoft.com/office/powerpoint/2010/main" val="8617967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III</a:t>
            </a:r>
            <a:br>
              <a:rPr lang="en-US" sz="4400" dirty="0">
                <a:solidFill>
                  <a:schemeClr val="bg1"/>
                </a:solidFill>
              </a:rPr>
            </a:br>
            <a:r>
              <a:rPr lang="en-US" sz="4400" dirty="0">
                <a:solidFill>
                  <a:schemeClr val="bg1"/>
                </a:solidFill>
              </a:rPr>
              <a:t>Logistic Regression</a:t>
            </a:r>
          </a:p>
        </p:txBody>
      </p:sp>
    </p:spTree>
    <p:extLst>
      <p:ext uri="{BB962C8B-B14F-4D97-AF65-F5344CB8AC3E}">
        <p14:creationId xmlns:p14="http://schemas.microsoft.com/office/powerpoint/2010/main" val="15566400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Classifying Things</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lnSpcReduction="10000"/>
          </a:bodyPr>
          <a:lstStyle/>
          <a:p>
            <a:pPr>
              <a:spcAft>
                <a:spcPts val="2000"/>
              </a:spcAft>
            </a:pPr>
            <a:r>
              <a:rPr lang="en-US" b="1" dirty="0"/>
              <a:t>So far we just did regressions via linear regression. </a:t>
            </a:r>
          </a:p>
          <a:p>
            <a:pPr>
              <a:spcAft>
                <a:spcPts val="2000"/>
              </a:spcAft>
            </a:pPr>
            <a:r>
              <a:rPr lang="en-US" b="1" dirty="0"/>
              <a:t>However, linear regressions are awkward to use for classification. </a:t>
            </a:r>
          </a:p>
          <a:p>
            <a:pPr marL="285750" indent="-285750">
              <a:spcAft>
                <a:spcPts val="2000"/>
              </a:spcAft>
              <a:buFont typeface="Arial" panose="020B0604020202020204" pitchFamily="34" charset="0"/>
              <a:buChar char="•"/>
            </a:pPr>
            <a:r>
              <a:rPr lang="en-US" dirty="0"/>
              <a:t>Lines extend in a straight direction for positive infinity and negative infinity, well outside a range of acceptable values. </a:t>
            </a:r>
          </a:p>
          <a:p>
            <a:pPr marL="285750" indent="-285750">
              <a:spcAft>
                <a:spcPts val="2000"/>
              </a:spcAft>
              <a:buFont typeface="Arial" panose="020B0604020202020204" pitchFamily="34" charset="0"/>
              <a:buChar char="•"/>
            </a:pPr>
            <a:r>
              <a:rPr lang="en-US" dirty="0"/>
              <a:t>Lines do not do a good job representing a probability and staying within the limits of 0.0 and 1.0. </a:t>
            </a:r>
          </a:p>
          <a:p>
            <a:pPr marL="285750" indent="-285750">
              <a:spcAft>
                <a:spcPts val="2000"/>
              </a:spcAft>
              <a:buFont typeface="Arial" panose="020B0604020202020204" pitchFamily="34" charset="0"/>
              <a:buChar char="•"/>
            </a:pPr>
            <a:r>
              <a:rPr lang="en-US" dirty="0"/>
              <a:t>When doing classification, probability is a critical tool.</a:t>
            </a:r>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6" name="Picture 5" descr="A dog lying on the ground&#10;&#10;Description automatically generated">
            <a:extLst>
              <a:ext uri="{FF2B5EF4-FFF2-40B4-BE49-F238E27FC236}">
                <a16:creationId xmlns:a16="http://schemas.microsoft.com/office/drawing/2014/main" id="{584E9284-3498-438C-B96E-98EA30C38B3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607595" y="1456654"/>
            <a:ext cx="3812363" cy="2466122"/>
          </a:xfrm>
          <a:prstGeom prst="rect">
            <a:avLst/>
          </a:prstGeom>
        </p:spPr>
      </p:pic>
      <p:sp>
        <p:nvSpPr>
          <p:cNvPr id="14" name="TextBox 13">
            <a:extLst>
              <a:ext uri="{FF2B5EF4-FFF2-40B4-BE49-F238E27FC236}">
                <a16:creationId xmlns:a16="http://schemas.microsoft.com/office/drawing/2014/main" id="{E451EE4B-BDEA-47E5-80D7-BEE91E4211E0}"/>
              </a:ext>
            </a:extLst>
          </p:cNvPr>
          <p:cNvSpPr txBox="1"/>
          <p:nvPr/>
        </p:nvSpPr>
        <p:spPr>
          <a:xfrm>
            <a:off x="7607595" y="4038600"/>
            <a:ext cx="3812363" cy="330200"/>
          </a:xfrm>
          <a:prstGeom prst="rect">
            <a:avLst/>
          </a:prstGeom>
        </p:spPr>
        <p:txBody>
          <a:bodyPr vert="horz" wrap="square" lIns="91440" tIns="45720" rIns="91440" bIns="45720" rtlCol="0">
            <a:normAutofit fontScale="92500" lnSpcReduction="10000"/>
          </a:bodyPr>
          <a:lstStyle/>
          <a:p>
            <a:pPr algn="ctr">
              <a:spcAft>
                <a:spcPts val="2000"/>
              </a:spcAft>
            </a:pPr>
            <a:r>
              <a:rPr lang="en-US" dirty="0">
                <a:solidFill>
                  <a:prstClr val="black">
                    <a:lumMod val="75000"/>
                    <a:lumOff val="25000"/>
                  </a:prstClr>
                </a:solidFill>
                <a:latin typeface="Segoe UI" panose="020B0502040204020203" pitchFamily="34" charset="0"/>
                <a:cs typeface="Segoe UI" panose="020B0502040204020203" pitchFamily="34" charset="0"/>
              </a:rPr>
              <a:t>Hot dog: 0.92 </a:t>
            </a:r>
          </a:p>
        </p:txBody>
      </p:sp>
    </p:spTree>
    <p:extLst>
      <p:ext uri="{BB962C8B-B14F-4D97-AF65-F5344CB8AC3E}">
        <p14:creationId xmlns:p14="http://schemas.microsoft.com/office/powerpoint/2010/main" val="14307459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Classifying Things</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fontScale="92500" lnSpcReduction="20000"/>
          </a:bodyPr>
          <a:lstStyle/>
          <a:p>
            <a:pPr>
              <a:spcAft>
                <a:spcPts val="2000"/>
              </a:spcAft>
            </a:pPr>
            <a:r>
              <a:rPr lang="en-US" b="1" dirty="0"/>
              <a:t>Classification tasks are pretty common in machine learning:</a:t>
            </a:r>
          </a:p>
          <a:p>
            <a:pPr marL="285750" indent="-285750">
              <a:spcAft>
                <a:spcPts val="2000"/>
              </a:spcAft>
              <a:buFont typeface="Arial" panose="020B0604020202020204" pitchFamily="34" charset="0"/>
              <a:buChar char="•"/>
            </a:pPr>
            <a:r>
              <a:rPr lang="en-US" dirty="0"/>
              <a:t>How do I classify images of </a:t>
            </a:r>
            <a:r>
              <a:rPr lang="en-US" i="1" dirty="0">
                <a:solidFill>
                  <a:srgbClr val="FF0000"/>
                </a:solidFill>
              </a:rPr>
              <a:t>dogs</a:t>
            </a:r>
            <a:r>
              <a:rPr lang="en-US" dirty="0"/>
              <a:t> versus </a:t>
            </a:r>
            <a:r>
              <a:rPr lang="en-US" i="1" dirty="0">
                <a:solidFill>
                  <a:srgbClr val="FF0000"/>
                </a:solidFill>
              </a:rPr>
              <a:t>cats</a:t>
            </a:r>
            <a:r>
              <a:rPr lang="en-US" dirty="0"/>
              <a:t>?</a:t>
            </a:r>
          </a:p>
          <a:p>
            <a:pPr marL="285750" indent="-285750">
              <a:spcAft>
                <a:spcPts val="2000"/>
              </a:spcAft>
              <a:buFont typeface="Arial" panose="020B0604020202020204" pitchFamily="34" charset="0"/>
              <a:buChar char="•"/>
            </a:pPr>
            <a:r>
              <a:rPr lang="en-US" dirty="0"/>
              <a:t>Will a shipment be most likely be </a:t>
            </a:r>
            <a:r>
              <a:rPr lang="en-US" i="1" dirty="0">
                <a:solidFill>
                  <a:srgbClr val="FF0000"/>
                </a:solidFill>
              </a:rPr>
              <a:t>late</a:t>
            </a:r>
            <a:r>
              <a:rPr lang="en-US" dirty="0"/>
              <a:t>, </a:t>
            </a:r>
            <a:r>
              <a:rPr lang="en-US" i="1" dirty="0">
                <a:solidFill>
                  <a:srgbClr val="FF0000"/>
                </a:solidFill>
              </a:rPr>
              <a:t>early</a:t>
            </a:r>
            <a:r>
              <a:rPr lang="en-US" dirty="0"/>
              <a:t>, or </a:t>
            </a:r>
            <a:r>
              <a:rPr lang="en-US" i="1" dirty="0">
                <a:solidFill>
                  <a:srgbClr val="FF0000"/>
                </a:solidFill>
              </a:rPr>
              <a:t>on-time</a:t>
            </a:r>
            <a:r>
              <a:rPr lang="en-US" dirty="0"/>
              <a:t>? </a:t>
            </a:r>
          </a:p>
          <a:p>
            <a:pPr marL="285750" indent="-285750">
              <a:spcAft>
                <a:spcPts val="2000"/>
              </a:spcAft>
              <a:buFont typeface="Arial" panose="020B0604020202020204" pitchFamily="34" charset="0"/>
              <a:buChar char="•"/>
            </a:pPr>
            <a:r>
              <a:rPr lang="en-US" dirty="0"/>
              <a:t>Is this email </a:t>
            </a:r>
            <a:r>
              <a:rPr lang="en-US" i="1" dirty="0">
                <a:solidFill>
                  <a:srgbClr val="FF0000"/>
                </a:solidFill>
              </a:rPr>
              <a:t>spam</a:t>
            </a:r>
            <a:r>
              <a:rPr lang="en-US" dirty="0"/>
              <a:t> or </a:t>
            </a:r>
            <a:r>
              <a:rPr lang="en-US" i="1" dirty="0">
                <a:solidFill>
                  <a:srgbClr val="FF0000"/>
                </a:solidFill>
              </a:rPr>
              <a:t>not spam</a:t>
            </a:r>
            <a:r>
              <a:rPr lang="en-US" dirty="0"/>
              <a:t>?</a:t>
            </a:r>
          </a:p>
          <a:p>
            <a:pPr marL="285750" indent="-285750">
              <a:spcAft>
                <a:spcPts val="2000"/>
              </a:spcAft>
              <a:buFont typeface="Arial" panose="020B0604020202020204" pitchFamily="34" charset="0"/>
              <a:buChar char="•"/>
            </a:pPr>
            <a:r>
              <a:rPr lang="en-US" dirty="0"/>
              <a:t>Will this movie get </a:t>
            </a:r>
            <a:r>
              <a:rPr lang="en-US" i="1" dirty="0">
                <a:solidFill>
                  <a:srgbClr val="FF0000"/>
                </a:solidFill>
              </a:rPr>
              <a:t>1 star</a:t>
            </a:r>
            <a:r>
              <a:rPr lang="en-US" dirty="0"/>
              <a:t>, </a:t>
            </a:r>
            <a:r>
              <a:rPr lang="en-US" i="1" dirty="0">
                <a:solidFill>
                  <a:srgbClr val="FF0000"/>
                </a:solidFill>
              </a:rPr>
              <a:t>2 stars</a:t>
            </a:r>
            <a:r>
              <a:rPr lang="en-US" dirty="0"/>
              <a:t>... or </a:t>
            </a:r>
            <a:r>
              <a:rPr lang="en-US" i="1" dirty="0">
                <a:solidFill>
                  <a:srgbClr val="FF0000"/>
                </a:solidFill>
              </a:rPr>
              <a:t>5 stars</a:t>
            </a:r>
            <a:r>
              <a:rPr lang="en-US" dirty="0"/>
              <a:t>?</a:t>
            </a:r>
          </a:p>
          <a:p>
            <a:pPr>
              <a:spcAft>
                <a:spcPts val="2000"/>
              </a:spcAft>
            </a:pPr>
            <a:r>
              <a:rPr lang="en-US" dirty="0"/>
              <a:t>There are several machine learning algorithms that work well for classification, and we are going to learn first about Logistic Regression. </a:t>
            </a:r>
          </a:p>
          <a:p>
            <a:pPr>
              <a:spcAft>
                <a:spcPts val="2000"/>
              </a:spcAft>
            </a:pPr>
            <a:endParaRPr lang="en-US" dirty="0"/>
          </a:p>
          <a:p>
            <a:pPr marL="285750" indent="-285750">
              <a:spcAft>
                <a:spcPts val="2000"/>
              </a:spcAft>
              <a:buFont typeface="Arial" panose="020B0604020202020204" pitchFamily="34" charset="0"/>
              <a:buChar char="•"/>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6" name="Picture 5" descr="A dog lying on the ground&#10;&#10;Description automatically generated">
            <a:extLst>
              <a:ext uri="{FF2B5EF4-FFF2-40B4-BE49-F238E27FC236}">
                <a16:creationId xmlns:a16="http://schemas.microsoft.com/office/drawing/2014/main" id="{584E9284-3498-438C-B96E-98EA30C38B3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607595" y="1456654"/>
            <a:ext cx="3812363" cy="2466122"/>
          </a:xfrm>
          <a:prstGeom prst="rect">
            <a:avLst/>
          </a:prstGeom>
        </p:spPr>
      </p:pic>
      <p:sp>
        <p:nvSpPr>
          <p:cNvPr id="14" name="TextBox 13">
            <a:extLst>
              <a:ext uri="{FF2B5EF4-FFF2-40B4-BE49-F238E27FC236}">
                <a16:creationId xmlns:a16="http://schemas.microsoft.com/office/drawing/2014/main" id="{E451EE4B-BDEA-47E5-80D7-BEE91E4211E0}"/>
              </a:ext>
            </a:extLst>
          </p:cNvPr>
          <p:cNvSpPr txBox="1"/>
          <p:nvPr/>
        </p:nvSpPr>
        <p:spPr>
          <a:xfrm>
            <a:off x="7607595" y="4038600"/>
            <a:ext cx="3812363" cy="330200"/>
          </a:xfrm>
          <a:prstGeom prst="rect">
            <a:avLst/>
          </a:prstGeom>
        </p:spPr>
        <p:txBody>
          <a:bodyPr vert="horz" wrap="square" lIns="91440" tIns="45720" rIns="91440" bIns="45720" rtlCol="0">
            <a:normAutofit fontScale="92500" lnSpcReduction="10000"/>
          </a:bodyPr>
          <a:lstStyle/>
          <a:p>
            <a:pPr algn="ctr">
              <a:spcAft>
                <a:spcPts val="2000"/>
              </a:spcAft>
            </a:pPr>
            <a:r>
              <a:rPr lang="en-US" dirty="0">
                <a:solidFill>
                  <a:prstClr val="black">
                    <a:lumMod val="75000"/>
                    <a:lumOff val="25000"/>
                  </a:prstClr>
                </a:solidFill>
                <a:latin typeface="Segoe UI" panose="020B0502040204020203" pitchFamily="34" charset="0"/>
                <a:cs typeface="Segoe UI" panose="020B0502040204020203" pitchFamily="34" charset="0"/>
              </a:rPr>
              <a:t>Hot dog: 0.92 </a:t>
            </a:r>
          </a:p>
        </p:txBody>
      </p:sp>
    </p:spTree>
    <p:extLst>
      <p:ext uri="{BB962C8B-B14F-4D97-AF65-F5344CB8AC3E}">
        <p14:creationId xmlns:p14="http://schemas.microsoft.com/office/powerpoint/2010/main" val="35020692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Imagine you have 11 patients exposed to a chemical for </a:t>
                </a:r>
                <a14:m>
                  <m:oMath xmlns:m="http://schemas.openxmlformats.org/officeDocument/2006/math">
                    <m:r>
                      <a:rPr lang="en-US" i="1" dirty="0" smtClean="0">
                        <a:latin typeface="Cambria Math" panose="02040503050406030204" pitchFamily="18" charset="0"/>
                      </a:rPr>
                      <m:t>𝑥</m:t>
                    </m:r>
                  </m:oMath>
                </a14:m>
                <a:r>
                  <a:rPr lang="en-US" dirty="0"/>
                  <a:t> hours, and you plot whether they exhibited symptoms (1) or not (0). </a:t>
                </a:r>
              </a:p>
              <a:p>
                <a:pPr>
                  <a:spcAft>
                    <a:spcPts val="2000"/>
                  </a:spcAft>
                </a:pPr>
                <a:r>
                  <a:rPr lang="en-US" dirty="0"/>
                  <a:t>Plotting our patient data (right), we can easily eyeball a clear cutoff at 4 hours where patients transition from</a:t>
                </a:r>
                <a:r>
                  <a:rPr lang="en-US" b="1" i="1" dirty="0"/>
                  <a:t> not showing symptoms (0) </a:t>
                </a:r>
                <a:r>
                  <a:rPr lang="en-US" dirty="0"/>
                  <a:t>to </a:t>
                </a:r>
                <a:r>
                  <a:rPr lang="en-US" b="1" i="1" dirty="0"/>
                  <a:t>showing symptoms (1)</a:t>
                </a:r>
                <a:r>
                  <a:rPr lang="en-US" dirty="0"/>
                  <a:t>. </a:t>
                </a:r>
              </a:p>
            </p:txBody>
          </p:sp>
        </mc:Choice>
        <mc:Fallback xmlns="">
          <p:sp>
            <p:nvSpPr>
              <p:cNvPr id="3" name="Content Placeholder 2">
                <a:extLst>
                  <a:ext uri="{FF2B5EF4-FFF2-40B4-BE49-F238E27FC236}">
                    <a16:creationId xmlns:a16="http://schemas.microsoft.com/office/drawing/2014/main" id="{F2EFB6E9-5B79-4587-AA5A-6C7CF460134F}"/>
                  </a:ext>
                </a:extLst>
              </p:cNvPr>
              <p:cNvSpPr>
                <a:spLocks noGrp="1" noRot="1" noChangeAspect="1" noMove="1" noResize="1" noEditPoints="1" noAdjustHandles="1" noChangeArrowheads="1" noChangeShapeType="1" noTextEdit="1"/>
              </p:cNvSpPr>
              <p:nvPr>
                <p:ph sz="quarter" idx="10"/>
              </p:nvPr>
            </p:nvSpPr>
            <p:spPr>
              <a:xfrm>
                <a:off x="539496" y="1435608"/>
                <a:ext cx="6858830" cy="4974336"/>
              </a:xfrm>
              <a:blipFill>
                <a:blip r:embed="rId2"/>
                <a:stretch>
                  <a:fillRect l="-800"/>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0F76BBE-EAF5-4377-814A-913A3745DB1E}"/>
              </a:ext>
            </a:extLst>
          </p:cNvPr>
          <p:cNvSpPr/>
          <p:nvPr/>
        </p:nvSpPr>
        <p:spPr>
          <a:xfrm>
            <a:off x="7535008" y="5580888"/>
            <a:ext cx="3953775" cy="523220"/>
          </a:xfrm>
          <a:prstGeom prst="rect">
            <a:avLst/>
          </a:prstGeom>
        </p:spPr>
        <p:txBody>
          <a:bodyPr wrap="none">
            <a:spAutoFit/>
          </a:bodyPr>
          <a:lstStyle/>
          <a:p>
            <a:r>
              <a:rPr lang="en-US" sz="1400" dirty="0">
                <a:hlinkClick r:id="rId3"/>
              </a:rPr>
              <a:t>https://www.desmos.com/calculator/prs2p0sofc</a:t>
            </a:r>
            <a:endParaRPr lang="en-US" sz="1400" dirty="0"/>
          </a:p>
          <a:p>
            <a:endParaRPr lang="en-US" sz="1400" dirty="0"/>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62691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This indicates any patient exposed for less than 4 hours will have a </a:t>
                </a:r>
                <a14:m>
                  <m:oMath xmlns:m="http://schemas.openxmlformats.org/officeDocument/2006/math">
                    <m:r>
                      <a:rPr lang="en-US" i="1" dirty="0" smtClean="0">
                        <a:latin typeface="Cambria Math" panose="02040503050406030204" pitchFamily="18" charset="0"/>
                      </a:rPr>
                      <m:t>0% </m:t>
                    </m:r>
                  </m:oMath>
                </a14:m>
                <a:r>
                  <a:rPr lang="en-US" dirty="0"/>
                  <a:t>chance of showing symptoms, but greater than 4 will have a 100% chance of showing symptoms. </a:t>
                </a:r>
              </a:p>
              <a:p>
                <a:pPr>
                  <a:spcAft>
                    <a:spcPts val="2000"/>
                  </a:spcAft>
                </a:pPr>
                <a:r>
                  <a:rPr lang="en-US" dirty="0"/>
                  <a:t>Because there is a distinct separation at 4 hours, a logistic regression is going to “jump” from 0% to 100% at that boundary.</a:t>
                </a:r>
              </a:p>
              <a:p>
                <a:pPr>
                  <a:spcAft>
                    <a:spcPts val="2000"/>
                  </a:spcAft>
                </a:pPr>
                <a:r>
                  <a:rPr lang="en-US" dirty="0"/>
                  <a:t>Of course, real life rarely works out this way…</a:t>
                </a:r>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mc:Choice>
        <mc:Fallback xmlns="">
          <p:sp>
            <p:nvSpPr>
              <p:cNvPr id="3" name="Content Placeholder 2">
                <a:extLst>
                  <a:ext uri="{FF2B5EF4-FFF2-40B4-BE49-F238E27FC236}">
                    <a16:creationId xmlns:a16="http://schemas.microsoft.com/office/drawing/2014/main" id="{F2EFB6E9-5B79-4587-AA5A-6C7CF460134F}"/>
                  </a:ext>
                </a:extLst>
              </p:cNvPr>
              <p:cNvSpPr>
                <a:spLocks noGrp="1" noRot="1" noChangeAspect="1" noMove="1" noResize="1" noEditPoints="1" noAdjustHandles="1" noChangeArrowheads="1" noChangeShapeType="1" noTextEdit="1"/>
              </p:cNvSpPr>
              <p:nvPr>
                <p:ph sz="quarter" idx="10"/>
              </p:nvPr>
            </p:nvSpPr>
            <p:spPr>
              <a:xfrm>
                <a:off x="539496" y="1435608"/>
                <a:ext cx="6858830" cy="4974336"/>
              </a:xfrm>
              <a:blipFill>
                <a:blip r:embed="rId2"/>
                <a:stretch>
                  <a:fillRect l="-800" r="-1244"/>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0F76BBE-EAF5-4377-814A-913A3745DB1E}"/>
              </a:ext>
            </a:extLst>
          </p:cNvPr>
          <p:cNvSpPr/>
          <p:nvPr/>
        </p:nvSpPr>
        <p:spPr>
          <a:xfrm>
            <a:off x="7535008" y="5580888"/>
            <a:ext cx="3953775" cy="523220"/>
          </a:xfrm>
          <a:prstGeom prst="rect">
            <a:avLst/>
          </a:prstGeom>
        </p:spPr>
        <p:txBody>
          <a:bodyPr wrap="none">
            <a:spAutoFit/>
          </a:bodyPr>
          <a:lstStyle/>
          <a:p>
            <a:r>
              <a:rPr lang="en-US" sz="1400" dirty="0">
                <a:hlinkClick r:id="rId3"/>
              </a:rPr>
              <a:t>https://www.desmos.com/calculator/prs2p0sofc</a:t>
            </a:r>
            <a:endParaRPr lang="en-US" sz="1400" dirty="0"/>
          </a:p>
          <a:p>
            <a:endParaRPr lang="en-US" sz="1400" dirty="0"/>
          </a:p>
        </p:txBody>
      </p:sp>
      <p:pic>
        <p:nvPicPr>
          <p:cNvPr id="6" name="Picture 2">
            <a:extLst>
              <a:ext uri="{FF2B5EF4-FFF2-40B4-BE49-F238E27FC236}">
                <a16:creationId xmlns:a16="http://schemas.microsoft.com/office/drawing/2014/main" id="{724AB324-893A-4E57-9F65-590A1725FC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282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CB6D8-4255-4F62-996A-B3FFC4B4551A}"/>
              </a:ext>
            </a:extLst>
          </p:cNvPr>
          <p:cNvSpPr>
            <a:spLocks noGrp="1"/>
          </p:cNvSpPr>
          <p:nvPr>
            <p:ph type="title"/>
          </p:nvPr>
        </p:nvSpPr>
        <p:spPr/>
        <p:txBody>
          <a:bodyPr/>
          <a:lstStyle/>
          <a:p>
            <a:r>
              <a:rPr lang="en-US" dirty="0"/>
              <a:t>What to Expect </a:t>
            </a:r>
          </a:p>
        </p:txBody>
      </p:sp>
      <p:sp>
        <p:nvSpPr>
          <p:cNvPr id="3" name="Content Placeholder 2">
            <a:extLst>
              <a:ext uri="{FF2B5EF4-FFF2-40B4-BE49-F238E27FC236}">
                <a16:creationId xmlns:a16="http://schemas.microsoft.com/office/drawing/2014/main" id="{6F8F6454-7291-4F62-9B61-DCB263E594D7}"/>
              </a:ext>
            </a:extLst>
          </p:cNvPr>
          <p:cNvSpPr>
            <a:spLocks noGrp="1"/>
          </p:cNvSpPr>
          <p:nvPr>
            <p:ph sz="quarter" idx="10"/>
          </p:nvPr>
        </p:nvSpPr>
        <p:spPr>
          <a:xfrm>
            <a:off x="539495" y="1435608"/>
            <a:ext cx="6758119" cy="4894854"/>
          </a:xfrm>
        </p:spPr>
        <p:txBody>
          <a:bodyPr>
            <a:normAutofit fontScale="92500" lnSpcReduction="20000"/>
          </a:bodyPr>
          <a:lstStyle/>
          <a:p>
            <a:r>
              <a:rPr lang="en-US" b="1" dirty="0"/>
              <a:t>How to build machine learning algorithms from scratch to develop intuition and understanding. </a:t>
            </a:r>
          </a:p>
          <a:p>
            <a:r>
              <a:rPr lang="en-US" b="1" dirty="0"/>
              <a:t>Remove some unnecessary barriers to get started with machine learning:</a:t>
            </a:r>
          </a:p>
          <a:p>
            <a:pPr marL="285750" indent="-285750">
              <a:buFont typeface="Arial" panose="020B0604020202020204" pitchFamily="34" charset="0"/>
              <a:buChar char="•"/>
            </a:pPr>
            <a:r>
              <a:rPr lang="en-US" dirty="0"/>
              <a:t>No calculus or partial derivatives</a:t>
            </a:r>
          </a:p>
          <a:p>
            <a:pPr marL="285750" indent="-285750">
              <a:buFont typeface="Arial" panose="020B0604020202020204" pitchFamily="34" charset="0"/>
              <a:buChar char="•"/>
            </a:pPr>
            <a:r>
              <a:rPr lang="en-US" dirty="0"/>
              <a:t>Little to no linear algebra</a:t>
            </a:r>
          </a:p>
          <a:p>
            <a:pPr marL="285750" indent="-285750">
              <a:buFont typeface="Arial" panose="020B0604020202020204" pitchFamily="34" charset="0"/>
              <a:buChar char="•"/>
            </a:pPr>
            <a:r>
              <a:rPr lang="en-US" dirty="0"/>
              <a:t>All Python code</a:t>
            </a:r>
          </a:p>
          <a:p>
            <a:r>
              <a:rPr lang="en-US" b="1" dirty="0"/>
              <a:t>While we may take some unconventional approaches, we will be doing actual machine learning. </a:t>
            </a:r>
            <a:endParaRPr lang="en-US" dirty="0"/>
          </a:p>
          <a:p>
            <a:endParaRPr lang="en-US" dirty="0"/>
          </a:p>
        </p:txBody>
      </p:sp>
      <p:pic>
        <p:nvPicPr>
          <p:cNvPr id="2050" name="Picture 2" descr="Graph Preview">
            <a:extLst>
              <a:ext uri="{FF2B5EF4-FFF2-40B4-BE49-F238E27FC236}">
                <a16:creationId xmlns:a16="http://schemas.microsoft.com/office/drawing/2014/main" id="{5D45BA2E-D423-4C3E-97A3-0755148CF6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9470"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56940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Now let’s say you gathered more data and got a realistic picture, where the middle of the range has a mix of patients showing symptoms and not showing symptoms. </a:t>
            </a:r>
          </a:p>
          <a:p>
            <a:pPr>
              <a:spcAft>
                <a:spcPts val="2000"/>
              </a:spcAft>
            </a:pPr>
            <a:r>
              <a:rPr lang="en-US" dirty="0"/>
              <a:t>The way to interpret this is the probability of patients showing symptoms gradually increases with each hour of exposure.</a:t>
            </a:r>
          </a:p>
          <a:p>
            <a:pPr>
              <a:spcAft>
                <a:spcPts val="2000"/>
              </a:spcAft>
            </a:pPr>
            <a:r>
              <a:rPr lang="en-US" dirty="0"/>
              <a:t>Because of this overlap of points in the middle, there is no distinct cutoff when patients show symptoms, but rather a gradual transition from 0% probability to 100% probability (“0” and “1”). </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12738" cy="523220"/>
          </a:xfrm>
          <a:prstGeom prst="rect">
            <a:avLst/>
          </a:prstGeom>
        </p:spPr>
        <p:txBody>
          <a:bodyPr wrap="none">
            <a:spAutoFit/>
          </a:bodyPr>
          <a:lstStyle/>
          <a:p>
            <a:r>
              <a:rPr lang="en-US" sz="1400" dirty="0">
                <a:hlinkClick r:id="rId3"/>
              </a:rPr>
              <a:t>https://www.desmos.com/calculator/bsqtqfians</a:t>
            </a:r>
            <a:endParaRPr lang="en-US" sz="1400" dirty="0"/>
          </a:p>
          <a:p>
            <a:endParaRPr lang="en-US" sz="1400" dirty="0"/>
          </a:p>
        </p:txBody>
      </p:sp>
    </p:spTree>
    <p:extLst>
      <p:ext uri="{BB962C8B-B14F-4D97-AF65-F5344CB8AC3E}">
        <p14:creationId xmlns:p14="http://schemas.microsoft.com/office/powerpoint/2010/main" val="255793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More technically, a logistic regression results in a curve indicating a probability of belonging to the </a:t>
            </a:r>
            <a:r>
              <a:rPr lang="en-US" b="1" dirty="0"/>
              <a:t>true</a:t>
            </a:r>
            <a:r>
              <a:rPr lang="en-US" dirty="0"/>
              <a:t> (1) category, which in this case means </a:t>
            </a:r>
            <a:r>
              <a:rPr lang="en-US" b="1" i="1" dirty="0"/>
              <a:t>a patient showed symptoms</a:t>
            </a:r>
            <a:r>
              <a:rPr lang="en-US" dirty="0"/>
              <a:t>. </a:t>
            </a:r>
          </a:p>
          <a:p>
            <a:pPr>
              <a:spcAft>
                <a:spcPts val="2000"/>
              </a:spcAft>
            </a:pPr>
            <a:r>
              <a:rPr lang="en-US" dirty="0"/>
              <a:t>As the hours of chemical exposure increases, the number of patients showing symptoms increases, and thus the probability of showing symptoms increases.</a:t>
            </a:r>
          </a:p>
          <a:p>
            <a:pPr>
              <a:spcAft>
                <a:spcPts val="2000"/>
              </a:spcAft>
            </a:pPr>
            <a:endParaRPr lang="en-US" dirty="0"/>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12738" cy="523220"/>
          </a:xfrm>
          <a:prstGeom prst="rect">
            <a:avLst/>
          </a:prstGeom>
        </p:spPr>
        <p:txBody>
          <a:bodyPr wrap="none">
            <a:spAutoFit/>
          </a:bodyPr>
          <a:lstStyle/>
          <a:p>
            <a:r>
              <a:rPr lang="en-US" sz="1400" dirty="0">
                <a:hlinkClick r:id="rId3"/>
              </a:rPr>
              <a:t>https://www.desmos.com/calculator/bsqtqfians</a:t>
            </a:r>
            <a:endParaRPr lang="en-US" sz="1400" dirty="0"/>
          </a:p>
          <a:p>
            <a:endParaRPr lang="en-US" sz="1400" dirty="0"/>
          </a:p>
        </p:txBody>
      </p:sp>
    </p:spTree>
    <p:extLst>
      <p:ext uri="{BB962C8B-B14F-4D97-AF65-F5344CB8AC3E}">
        <p14:creationId xmlns:p14="http://schemas.microsoft.com/office/powerpoint/2010/main" val="16041859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fontScale="92500" lnSpcReduction="10000"/>
          </a:bodyPr>
          <a:lstStyle/>
          <a:p>
            <a:pPr>
              <a:spcAft>
                <a:spcPts val="2000"/>
              </a:spcAft>
            </a:pPr>
            <a:r>
              <a:rPr lang="en-US" b="1" dirty="0">
                <a:solidFill>
                  <a:srgbClr val="C00000"/>
                </a:solidFill>
              </a:rPr>
              <a:t>Logistic Regression</a:t>
            </a:r>
            <a:r>
              <a:rPr lang="en-US" dirty="0"/>
              <a:t> is a classification tool that predicts a </a:t>
            </a:r>
            <a:r>
              <a:rPr lang="en-US" b="1" dirty="0"/>
              <a:t>true</a:t>
            </a:r>
            <a:r>
              <a:rPr lang="en-US" dirty="0"/>
              <a:t> or </a:t>
            </a:r>
            <a:r>
              <a:rPr lang="en-US" b="1" dirty="0"/>
              <a:t>false</a:t>
            </a:r>
            <a:r>
              <a:rPr lang="en-US" dirty="0"/>
              <a:t> value for one or more variables.</a:t>
            </a:r>
          </a:p>
          <a:p>
            <a:pPr>
              <a:spcAft>
                <a:spcPts val="2000"/>
              </a:spcAft>
            </a:pPr>
            <a:r>
              <a:rPr lang="en-US" dirty="0"/>
              <a:t>Training data must have outcomes of 0 (false) or 1 (true), but the regression will output a probability value between 0 and 1. </a:t>
            </a:r>
          </a:p>
          <a:p>
            <a:pPr marL="285750" indent="-285750">
              <a:spcAft>
                <a:spcPts val="2000"/>
              </a:spcAft>
              <a:buFont typeface="Arial" panose="020B0604020202020204" pitchFamily="34" charset="0"/>
              <a:buChar char="•"/>
            </a:pPr>
            <a:r>
              <a:rPr lang="en-US" dirty="0"/>
              <a:t>An S-shaped curve (a </a:t>
            </a:r>
            <a:r>
              <a:rPr lang="en-US" b="1" dirty="0">
                <a:solidFill>
                  <a:srgbClr val="FF0000"/>
                </a:solidFill>
              </a:rPr>
              <a:t>logistic function</a:t>
            </a:r>
            <a:r>
              <a:rPr lang="en-US" dirty="0"/>
              <a:t>) is fit to the points and then used to predict probability.</a:t>
            </a:r>
          </a:p>
          <a:p>
            <a:pPr marL="285750" indent="-285750">
              <a:spcAft>
                <a:spcPts val="2000"/>
              </a:spcAft>
              <a:buFont typeface="Arial" panose="020B0604020202020204" pitchFamily="34" charset="0"/>
              <a:buChar char="•"/>
            </a:pPr>
            <a:r>
              <a:rPr lang="en-US" dirty="0"/>
              <a:t>If a predicted value (the y-axis) is less than .5 it is typically categorized as false (0), and if the predicted value is greater than/equal to .5 it is typically categorized as true (1). </a:t>
            </a:r>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3074" name="Picture 2">
            <a:extLst>
              <a:ext uri="{FF2B5EF4-FFF2-40B4-BE49-F238E27FC236}">
                <a16:creationId xmlns:a16="http://schemas.microsoft.com/office/drawing/2014/main" id="{E6CEC8F7-8A0B-4A0D-B066-7E0CC31A9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0F76BBE-EAF5-4377-814A-913A3745DB1E}"/>
              </a:ext>
            </a:extLst>
          </p:cNvPr>
          <p:cNvSpPr/>
          <p:nvPr/>
        </p:nvSpPr>
        <p:spPr>
          <a:xfrm>
            <a:off x="7535008" y="5580888"/>
            <a:ext cx="3912738" cy="523220"/>
          </a:xfrm>
          <a:prstGeom prst="rect">
            <a:avLst/>
          </a:prstGeom>
        </p:spPr>
        <p:txBody>
          <a:bodyPr wrap="none">
            <a:spAutoFit/>
          </a:bodyPr>
          <a:lstStyle/>
          <a:p>
            <a:r>
              <a:rPr lang="en-US" sz="1400" dirty="0">
                <a:hlinkClick r:id="rId3"/>
              </a:rPr>
              <a:t>https://www.desmos.com/calculator/bsqtqfians</a:t>
            </a:r>
            <a:endParaRPr lang="en-US" sz="1400" dirty="0"/>
          </a:p>
          <a:p>
            <a:endParaRPr lang="en-US" sz="1400" dirty="0"/>
          </a:p>
        </p:txBody>
      </p:sp>
    </p:spTree>
    <p:extLst>
      <p:ext uri="{BB962C8B-B14F-4D97-AF65-F5344CB8AC3E}">
        <p14:creationId xmlns:p14="http://schemas.microsoft.com/office/powerpoint/2010/main" val="36828667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When Not To Use Logistic Regression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11262644" cy="4974336"/>
          </a:xfrm>
        </p:spPr>
        <p:txBody>
          <a:bodyPr>
            <a:normAutofit/>
          </a:bodyPr>
          <a:lstStyle/>
          <a:p>
            <a:pPr>
              <a:spcAft>
                <a:spcPts val="2000"/>
              </a:spcAft>
            </a:pPr>
            <a:r>
              <a:rPr lang="en-US" dirty="0"/>
              <a:t>Of course, if there is no transitional trend in your data then you should not use logistic regression. </a:t>
            </a:r>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3076" name="Picture 4" descr="Graph Preview">
            <a:extLst>
              <a:ext uri="{FF2B5EF4-FFF2-40B4-BE49-F238E27FC236}">
                <a16:creationId xmlns:a16="http://schemas.microsoft.com/office/drawing/2014/main" id="{4CDA416B-12E3-495D-AE0C-0E4AC88426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4493" y="2417135"/>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E027DFE-37EA-465A-A513-3E9A2CEF0D7C}"/>
              </a:ext>
            </a:extLst>
          </p:cNvPr>
          <p:cNvSpPr/>
          <p:nvPr/>
        </p:nvSpPr>
        <p:spPr>
          <a:xfrm>
            <a:off x="3810191" y="6239739"/>
            <a:ext cx="4008726" cy="523220"/>
          </a:xfrm>
          <a:prstGeom prst="rect">
            <a:avLst/>
          </a:prstGeom>
        </p:spPr>
        <p:txBody>
          <a:bodyPr wrap="none">
            <a:spAutoFit/>
          </a:bodyPr>
          <a:lstStyle/>
          <a:p>
            <a:r>
              <a:rPr lang="en-US" sz="1400" dirty="0">
                <a:hlinkClick r:id="rId3"/>
              </a:rPr>
              <a:t>https://www.desmos.com/calculator/cmeksxk5rk</a:t>
            </a:r>
            <a:endParaRPr lang="en-US" sz="1400" dirty="0"/>
          </a:p>
          <a:p>
            <a:endParaRPr lang="en-US" sz="1400" dirty="0"/>
          </a:p>
        </p:txBody>
      </p:sp>
    </p:spTree>
    <p:extLst>
      <p:ext uri="{BB962C8B-B14F-4D97-AF65-F5344CB8AC3E}">
        <p14:creationId xmlns:p14="http://schemas.microsoft.com/office/powerpoint/2010/main" val="14702260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marL="285750" indent="-285750">
              <a:spcAft>
                <a:spcPts val="2000"/>
              </a:spcAft>
              <a:buFont typeface="Arial" panose="020B0604020202020204" pitchFamily="34" charset="0"/>
              <a:buChar char="•"/>
            </a:pPr>
            <a:endParaRPr lang="en-US" dirty="0"/>
          </a:p>
          <a:p>
            <a:pPr>
              <a:spcAft>
                <a:spcPts val="2000"/>
              </a:spcAft>
            </a:pPr>
            <a:endParaRPr lang="en-US" dirty="0"/>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For a single independent variable </a:t>
                </a:r>
                <a14:m>
                  <m:oMath xmlns:m="http://schemas.openxmlformats.org/officeDocument/2006/math">
                    <m:r>
                      <a:rPr lang="en-US" i="1" dirty="0" smtClean="0">
                        <a:latin typeface="Cambria Math" panose="02040503050406030204" pitchFamily="18" charset="0"/>
                      </a:rPr>
                      <m:t>𝑥</m:t>
                    </m:r>
                  </m:oMath>
                </a14:m>
                <a:r>
                  <a:rPr lang="en-US" dirty="0"/>
                  <a:t> to predict a dependent probability variable </a:t>
                </a:r>
                <a14:m>
                  <m:oMath xmlns:m="http://schemas.openxmlformats.org/officeDocument/2006/math">
                    <m:r>
                      <a:rPr lang="en-US" i="1" dirty="0" smtClean="0">
                        <a:latin typeface="Cambria Math" panose="02040503050406030204" pitchFamily="18" charset="0"/>
                      </a:rPr>
                      <m:t>𝑦</m:t>
                    </m:r>
                  </m:oMath>
                </a14:m>
                <a:r>
                  <a:rPr lang="en-US" dirty="0"/>
                  <a:t>, you need to fit the data to the logistic function:</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1.0+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dirty="0"/>
                  <a:t>You can express this in Python as: </a:t>
                </a:r>
              </a:p>
              <a:p>
                <a:pPr>
                  <a:spcAft>
                    <a:spcPts val="2000"/>
                  </a:spcAft>
                </a:pPr>
                <a:endParaRPr lang="en-US" dirty="0"/>
              </a:p>
              <a:p>
                <a:pPr>
                  <a:spcAft>
                    <a:spcPts val="2000"/>
                  </a:spcAft>
                </a:pPr>
                <a:endParaRPr lang="en-US" dirty="0"/>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a:stretch>
              </a:blipFill>
            </p:spPr>
            <p:txBody>
              <a:bodyPr/>
              <a:lstStyle/>
              <a:p>
                <a:r>
                  <a:rPr lang="en-US">
                    <a:noFill/>
                  </a:rPr>
                  <a:t> </a:t>
                </a:r>
              </a:p>
            </p:txBody>
          </p:sp>
        </mc:Fallback>
      </mc:AlternateContent>
      <p:sp>
        <p:nvSpPr>
          <p:cNvPr id="12" name="Rectangle 3">
            <a:extLst>
              <a:ext uri="{FF2B5EF4-FFF2-40B4-BE49-F238E27FC236}">
                <a16:creationId xmlns:a16="http://schemas.microsoft.com/office/drawing/2014/main" id="{136267FA-0769-4693-9899-35E2EB675AC9}"/>
              </a:ext>
            </a:extLst>
          </p:cNvPr>
          <p:cNvSpPr>
            <a:spLocks noChangeArrowheads="1"/>
          </p:cNvSpPr>
          <p:nvPr/>
        </p:nvSpPr>
        <p:spPr bwMode="auto">
          <a:xfrm>
            <a:off x="1477429" y="5053060"/>
            <a:ext cx="5287763"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a:t>
            </a:r>
            <a:r>
              <a:rPr kumimoji="0" lang="en-US" altLang="en-US" sz="1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math.exp</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b1 * x)))</a:t>
            </a:r>
            <a:b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159248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You may see also see this logistic function expressed as:</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sup>
                          </m:sSup>
                        </m:num>
                        <m:den>
                          <m:r>
                            <a:rPr lang="en-US" i="1">
                              <a:latin typeface="Cambria Math" panose="02040503050406030204" pitchFamily="18" charset="0"/>
                            </a:rPr>
                            <m:t>1.0+</m:t>
                          </m:r>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sup>
                          </m:sSup>
                        </m:den>
                      </m:f>
                    </m:oMath>
                  </m:oMathPara>
                </a14:m>
                <a:endParaRPr lang="en-US" dirty="0"/>
              </a:p>
              <a:p>
                <a:pPr>
                  <a:spcAft>
                    <a:spcPts val="2000"/>
                  </a:spcAft>
                </a:pPr>
                <a:r>
                  <a:rPr lang="en-US" dirty="0"/>
                  <a:t>However it is the same and just algebraically expressed differently. </a:t>
                </a:r>
              </a:p>
              <a:p>
                <a:pPr>
                  <a:spcAft>
                    <a:spcPts val="2000"/>
                  </a:spcAft>
                </a:pPr>
                <a:endParaRPr lang="en-US" dirty="0"/>
              </a:p>
              <a:p>
                <a:pPr>
                  <a:spcAft>
                    <a:spcPts val="2000"/>
                  </a:spcAft>
                </a:pPr>
                <a:endParaRPr lang="en-US" dirty="0"/>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r="-978"/>
                </a:stretch>
              </a:blipFill>
            </p:spPr>
            <p:txBody>
              <a:bodyPr/>
              <a:lstStyle/>
              <a:p>
                <a:r>
                  <a:rPr lang="en-US">
                    <a:noFill/>
                  </a:rPr>
                  <a:t> </a:t>
                </a:r>
              </a:p>
            </p:txBody>
          </p:sp>
        </mc:Fallback>
      </mc:AlternateContent>
    </p:spTree>
    <p:extLst>
      <p:ext uri="{BB962C8B-B14F-4D97-AF65-F5344CB8AC3E}">
        <p14:creationId xmlns:p14="http://schemas.microsoft.com/office/powerpoint/2010/main" val="26923237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1.0+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dirty="0"/>
                  <a:t>Notice the expression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oMath>
                </a14:m>
                <a:r>
                  <a:rPr lang="en-US" dirty="0"/>
                  <a:t> is linear, and this known as the </a:t>
                </a:r>
                <a:r>
                  <a:rPr lang="en-US" b="1" dirty="0">
                    <a:solidFill>
                      <a:srgbClr val="FF0000"/>
                    </a:solidFill>
                  </a:rPr>
                  <a:t>log odds function</a:t>
                </a:r>
                <a:r>
                  <a:rPr lang="en-US" dirty="0"/>
                  <a:t> which is translated logarithmically into a probability. </a:t>
                </a:r>
              </a:p>
              <a:p>
                <a:pPr>
                  <a:spcAft>
                    <a:spcPts val="2000"/>
                  </a:spcAft>
                </a:pPr>
                <a:r>
                  <a:rPr lang="en-US" dirty="0"/>
                  <a:t>In the interest of time, we will avoid going into proofs and mathematical details about how this function works. </a:t>
                </a:r>
              </a:p>
              <a:p>
                <a:pPr>
                  <a:spcAft>
                    <a:spcPts val="2000"/>
                  </a:spcAft>
                </a:pPr>
                <a:r>
                  <a:rPr lang="en-US" dirty="0"/>
                  <a:t>Just know it produces this S-shaped curve we need to output a probability between 0 and 1.</a:t>
                </a:r>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r="-889"/>
                </a:stretch>
              </a:blipFill>
            </p:spPr>
            <p:txBody>
              <a:bodyPr/>
              <a:lstStyle/>
              <a:p>
                <a:r>
                  <a:rPr lang="en-US">
                    <a:noFill/>
                  </a:rPr>
                  <a:t> </a:t>
                </a:r>
              </a:p>
            </p:txBody>
          </p:sp>
        </mc:Fallback>
      </mc:AlternateContent>
      <p:sp>
        <p:nvSpPr>
          <p:cNvPr id="12" name="Rectangle 3">
            <a:extLst>
              <a:ext uri="{FF2B5EF4-FFF2-40B4-BE49-F238E27FC236}">
                <a16:creationId xmlns:a16="http://schemas.microsoft.com/office/drawing/2014/main" id="{136267FA-0769-4693-9899-35E2EB675AC9}"/>
              </a:ext>
            </a:extLst>
          </p:cNvPr>
          <p:cNvSpPr>
            <a:spLocks noChangeArrowheads="1"/>
          </p:cNvSpPr>
          <p:nvPr/>
        </p:nvSpPr>
        <p:spPr bwMode="auto">
          <a:xfrm>
            <a:off x="3162689" y="1869738"/>
            <a:ext cx="4179139" cy="6001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math.exp</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b1 * 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841098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0</m:t>
                          </m:r>
                        </m:num>
                        <m:den>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dirty="0"/>
                  <a:t>We need to solve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dirty="0"/>
                  <a:t>, but we cannot use least squares like in linear regression. </a:t>
                </a:r>
              </a:p>
              <a:p>
                <a:pPr marL="285750" indent="-285750">
                  <a:spcAft>
                    <a:spcPts val="2000"/>
                  </a:spcAft>
                  <a:buFont typeface="Arial" panose="020B0604020202020204" pitchFamily="34" charset="0"/>
                  <a:buChar char="•"/>
                </a:pPr>
                <a:r>
                  <a:rPr lang="en-US" dirty="0"/>
                  <a:t>We are trying to maximize probability of the curve predicting correctly, not finding the best fit. </a:t>
                </a:r>
              </a:p>
              <a:p>
                <a:pPr marL="285750" indent="-285750">
                  <a:spcAft>
                    <a:spcPts val="2000"/>
                  </a:spcAft>
                  <a:buFont typeface="Arial" panose="020B0604020202020204" pitchFamily="34" charset="0"/>
                  <a:buChar char="•"/>
                </a:pPr>
                <a:r>
                  <a:rPr lang="en-US" dirty="0"/>
                  <a:t>Using hill climbing, we need to find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dirty="0"/>
                  <a:t> that produces the maximum likelihood.</a:t>
                </a:r>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a:stretch>
              </a:blipFill>
            </p:spPr>
            <p:txBody>
              <a:bodyPr/>
              <a:lstStyle/>
              <a:p>
                <a:r>
                  <a:rPr lang="en-US">
                    <a:noFill/>
                  </a:rPr>
                  <a:t> </a:t>
                </a:r>
              </a:p>
            </p:txBody>
          </p:sp>
        </mc:Fallback>
      </mc:AlternateContent>
      <p:sp>
        <p:nvSpPr>
          <p:cNvPr id="12" name="Rectangle 3">
            <a:extLst>
              <a:ext uri="{FF2B5EF4-FFF2-40B4-BE49-F238E27FC236}">
                <a16:creationId xmlns:a16="http://schemas.microsoft.com/office/drawing/2014/main" id="{136267FA-0769-4693-9899-35E2EB675AC9}"/>
              </a:ext>
            </a:extLst>
          </p:cNvPr>
          <p:cNvSpPr>
            <a:spLocks noChangeArrowheads="1"/>
          </p:cNvSpPr>
          <p:nvPr/>
        </p:nvSpPr>
        <p:spPr bwMode="auto">
          <a:xfrm>
            <a:off x="3162689" y="1869738"/>
            <a:ext cx="4179139" cy="6001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math.exp</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b1 * 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814517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Maximum Likelihood</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dirty="0">
                    <a:solidFill>
                      <a:srgbClr val="FF0000"/>
                    </a:solidFill>
                  </a:rPr>
                  <a:t>Maximum likelihood </a:t>
                </a:r>
                <a:r>
                  <a:rPr lang="en-US" dirty="0"/>
                  <a:t>is a technique to estimate parameters that have the highest probability of outputting the observed data.</a:t>
                </a:r>
              </a:p>
              <a:p>
                <a:pPr>
                  <a:spcAft>
                    <a:spcPts val="2000"/>
                  </a:spcAft>
                </a:pPr>
                <a:r>
                  <a:rPr lang="en-US" dirty="0"/>
                  <a:t>In our case, we need to find values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dirty="0"/>
                  <a:t> that will yield the highest likelihood of outputting the correct true/false values. </a:t>
                </a:r>
              </a:p>
              <a:p>
                <a:pPr>
                  <a:spcAft>
                    <a:spcPts val="2000"/>
                  </a:spcAft>
                </a:pPr>
                <a:r>
                  <a:rPr lang="en-US" dirty="0"/>
                  <a:t>Remember that our logistic function outputs a probability </a:t>
                </a:r>
                <a14:m>
                  <m:oMath xmlns:m="http://schemas.openxmlformats.org/officeDocument/2006/math">
                    <m:r>
                      <a:rPr lang="en-US" i="1" dirty="0" smtClean="0">
                        <a:latin typeface="Cambria Math" panose="02040503050406030204" pitchFamily="18" charset="0"/>
                      </a:rPr>
                      <m:t>𝑦</m:t>
                    </m:r>
                  </m:oMath>
                </a14:m>
                <a:r>
                  <a:rPr lang="en-US" dirty="0"/>
                  <a:t> for a given value </a:t>
                </a:r>
                <a14:m>
                  <m:oMath xmlns:m="http://schemas.openxmlformats.org/officeDocument/2006/math">
                    <m:r>
                      <a:rPr lang="en-US" i="1" dirty="0" smtClean="0">
                        <a:latin typeface="Cambria Math" panose="02040503050406030204" pitchFamily="18" charset="0"/>
                      </a:rPr>
                      <m:t>𝑥</m:t>
                    </m:r>
                  </m:oMath>
                </a14:m>
                <a:r>
                  <a:rPr lang="en-US" dirty="0"/>
                  <a:t>.</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0</m:t>
                          </m:r>
                        </m:num>
                        <m:den>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459"/>
                </a:stretch>
              </a:blipFill>
            </p:spPr>
            <p:txBody>
              <a:bodyPr/>
              <a:lstStyle/>
              <a:p>
                <a:r>
                  <a:rPr lang="en-US">
                    <a:noFill/>
                  </a:rPr>
                  <a:t> </a:t>
                </a:r>
              </a:p>
            </p:txBody>
          </p:sp>
        </mc:Fallback>
      </mc:AlternateContent>
    </p:spTree>
    <p:extLst>
      <p:ext uri="{BB962C8B-B14F-4D97-AF65-F5344CB8AC3E}">
        <p14:creationId xmlns:p14="http://schemas.microsoft.com/office/powerpoint/2010/main" val="22156557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Maximum Likelihood</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fontScale="925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Let’s say during our hill-climbing, we test parameters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b="0" i="1" smtClean="0">
                        <a:latin typeface="Cambria Math" panose="02040503050406030204" pitchFamily="18" charset="0"/>
                      </a:rPr>
                      <m:t>=−.</m:t>
                    </m:r>
                    <m:r>
                      <a:rPr lang="en-US" b="0" i="0" smtClean="0">
                        <a:latin typeface="Cambria Math" panose="02040503050406030204" pitchFamily="18" charset="0"/>
                      </a:rPr>
                      <m:t>3</m:t>
                    </m:r>
                    <m:r>
                      <a:rPr lang="en-US" b="0" i="0" smtClean="0">
                        <a:latin typeface="Cambria Math" panose="02040503050406030204" pitchFamily="18" charset="0"/>
                      </a:rPr>
                      <m:t>.</m:t>
                    </m:r>
                    <m:r>
                      <a:rPr lang="en-US" b="0" i="0" smtClean="0">
                        <a:latin typeface="Cambria Math" panose="02040503050406030204" pitchFamily="18" charset="0"/>
                      </a:rPr>
                      <m:t>17</m:t>
                    </m:r>
                    <m:r>
                      <a:rPr lang="en-US" b="0" i="0" smtClean="0">
                        <a:latin typeface="Cambria Math" panose="02040503050406030204" pitchFamily="18" charset="0"/>
                      </a:rPr>
                      <m:t> </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69</m:t>
                    </m:r>
                    <m:r>
                      <a:rPr lang="en-US" b="0" i="1" smtClean="0">
                        <a:latin typeface="Cambria Math" panose="02040503050406030204" pitchFamily="18" charset="0"/>
                        <a:ea typeface="Cambria Math" panose="02040503050406030204" pitchFamily="18" charset="0"/>
                      </a:rPr>
                      <m:t> </m:t>
                    </m:r>
                  </m:oMath>
                </a14:m>
                <a:r>
                  <a:rPr lang="en-US" dirty="0"/>
                  <a:t>  </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0</m:t>
                          </m:r>
                        </m:num>
                        <m:den>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17</m:t>
                              </m:r>
                              <m:r>
                                <a:rPr lang="en-US" i="1">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69</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b="1" dirty="0"/>
                  <a:t>To calculate the total likelihood for these parameters…</a:t>
                </a:r>
              </a:p>
              <a:p>
                <a:pPr marL="342900" indent="-342900">
                  <a:spcAft>
                    <a:spcPts val="2000"/>
                  </a:spcAft>
                  <a:buFont typeface="+mj-lt"/>
                  <a:buAutoNum type="arabicPeriod"/>
                </a:pPr>
                <a:r>
                  <a:rPr lang="en-US" dirty="0"/>
                  <a:t>Get the true (1) data, calculate the probability </a:t>
                </a:r>
                <a14:m>
                  <m:oMath xmlns:m="http://schemas.openxmlformats.org/officeDocument/2006/math">
                    <m:r>
                      <a:rPr lang="en-US" b="1" i="1" dirty="0" smtClean="0">
                        <a:latin typeface="Cambria Math" panose="02040503050406030204" pitchFamily="18" charset="0"/>
                      </a:rPr>
                      <m:t>𝒚</m:t>
                    </m:r>
                  </m:oMath>
                </a14:m>
                <a:r>
                  <a:rPr lang="en-US" dirty="0"/>
                  <a:t> for each </a:t>
                </a:r>
                <a14:m>
                  <m:oMath xmlns:m="http://schemas.openxmlformats.org/officeDocument/2006/math">
                    <m:r>
                      <a:rPr lang="en-US" b="1" i="1" dirty="0" smtClean="0">
                        <a:latin typeface="Cambria Math" panose="02040503050406030204" pitchFamily="18" charset="0"/>
                      </a:rPr>
                      <m:t>𝒙</m:t>
                    </m:r>
                  </m:oMath>
                </a14:m>
                <a:r>
                  <a:rPr lang="en-US" dirty="0"/>
                  <a:t> value, and multiply them together. </a:t>
                </a:r>
              </a:p>
              <a:p>
                <a:pPr marL="342900" indent="-342900">
                  <a:spcAft>
                    <a:spcPts val="2000"/>
                  </a:spcAft>
                  <a:buFont typeface="+mj-lt"/>
                  <a:buAutoNum type="arabicPeriod"/>
                </a:pPr>
                <a:r>
                  <a:rPr lang="en-US" dirty="0"/>
                  <a:t>Get the false (0) data, calculate the probability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𝟎</m:t>
                    </m:r>
                    <m:r>
                      <a:rPr lang="en-US" b="1" i="1" dirty="0" smtClean="0">
                        <a:latin typeface="Cambria Math" panose="02040503050406030204" pitchFamily="18" charset="0"/>
                      </a:rPr>
                      <m:t>−</m:t>
                    </m:r>
                    <m:r>
                      <a:rPr lang="en-US" b="1" i="1" dirty="0" smtClean="0">
                        <a:latin typeface="Cambria Math" panose="02040503050406030204" pitchFamily="18" charset="0"/>
                      </a:rPr>
                      <m:t>𝒚</m:t>
                    </m:r>
                    <m:r>
                      <a:rPr lang="en-US" b="1" i="1" dirty="0" smtClean="0">
                        <a:latin typeface="Cambria Math" panose="02040503050406030204" pitchFamily="18" charset="0"/>
                      </a:rPr>
                      <m:t>) </m:t>
                    </m:r>
                  </m:oMath>
                </a14:m>
                <a:r>
                  <a:rPr lang="en-US" dirty="0"/>
                  <a:t>for each </a:t>
                </a:r>
                <a14:m>
                  <m:oMath xmlns:m="http://schemas.openxmlformats.org/officeDocument/2006/math">
                    <m:r>
                      <a:rPr lang="en-US" b="1" i="1" dirty="0" smtClean="0">
                        <a:latin typeface="Cambria Math" panose="02040503050406030204" pitchFamily="18" charset="0"/>
                      </a:rPr>
                      <m:t>𝒙</m:t>
                    </m:r>
                  </m:oMath>
                </a14:m>
                <a:r>
                  <a:rPr lang="en-US" dirty="0"/>
                  <a:t> value, and multiply them together. </a:t>
                </a:r>
              </a:p>
              <a:p>
                <a:pPr marL="342900" indent="-342900">
                  <a:spcAft>
                    <a:spcPts val="2000"/>
                  </a:spcAft>
                  <a:buFont typeface="+mj-lt"/>
                  <a:buAutoNum type="arabicPeriod"/>
                </a:pPr>
                <a:r>
                  <a:rPr lang="en-US" dirty="0"/>
                  <a:t>Multiply the two products above together, and that is your total likelihood. </a:t>
                </a:r>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459"/>
                </a:stretch>
              </a:blipFill>
            </p:spPr>
            <p:txBody>
              <a:bodyPr/>
              <a:lstStyle/>
              <a:p>
                <a:r>
                  <a:rPr lang="en-US">
                    <a:noFill/>
                  </a:rPr>
                  <a:t> </a:t>
                </a:r>
              </a:p>
            </p:txBody>
          </p:sp>
        </mc:Fallback>
      </mc:AlternateContent>
    </p:spTree>
    <p:extLst>
      <p:ext uri="{BB962C8B-B14F-4D97-AF65-F5344CB8AC3E}">
        <p14:creationId xmlns:p14="http://schemas.microsoft.com/office/powerpoint/2010/main" val="2603356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CB6D8-4255-4F62-996A-B3FFC4B4551A}"/>
              </a:ext>
            </a:extLst>
          </p:cNvPr>
          <p:cNvSpPr>
            <a:spLocks noGrp="1"/>
          </p:cNvSpPr>
          <p:nvPr>
            <p:ph type="title"/>
          </p:nvPr>
        </p:nvSpPr>
        <p:spPr/>
        <p:txBody>
          <a:bodyPr/>
          <a:lstStyle/>
          <a:p>
            <a:r>
              <a:rPr lang="en-US" dirty="0"/>
              <a:t>What Not to Expect </a:t>
            </a:r>
          </a:p>
        </p:txBody>
      </p:sp>
      <p:sp>
        <p:nvSpPr>
          <p:cNvPr id="3" name="Content Placeholder 2">
            <a:extLst>
              <a:ext uri="{FF2B5EF4-FFF2-40B4-BE49-F238E27FC236}">
                <a16:creationId xmlns:a16="http://schemas.microsoft.com/office/drawing/2014/main" id="{6F8F6454-7291-4F62-9B61-DCB263E594D7}"/>
              </a:ext>
            </a:extLst>
          </p:cNvPr>
          <p:cNvSpPr>
            <a:spLocks noGrp="1"/>
          </p:cNvSpPr>
          <p:nvPr>
            <p:ph sz="quarter" idx="10"/>
          </p:nvPr>
        </p:nvSpPr>
        <p:spPr>
          <a:xfrm>
            <a:off x="539495" y="1435608"/>
            <a:ext cx="6758119" cy="5422392"/>
          </a:xfrm>
        </p:spPr>
        <p:txBody>
          <a:bodyPr>
            <a:normAutofit/>
          </a:bodyPr>
          <a:lstStyle/>
          <a:p>
            <a:r>
              <a:rPr lang="en-US" b="1" dirty="0"/>
              <a:t>We will not be building state-of-the-art machine learning algorithms especially in regards to performance. </a:t>
            </a:r>
          </a:p>
          <a:p>
            <a:pPr marL="285750" indent="-285750">
              <a:buFont typeface="Arial" panose="020B0604020202020204" pitchFamily="34" charset="0"/>
              <a:buChar char="•"/>
            </a:pPr>
            <a:r>
              <a:rPr lang="en-US" dirty="0"/>
              <a:t>We will primarily be using vanilla Python to build these algorithms, which has a high performance cost. </a:t>
            </a:r>
          </a:p>
          <a:p>
            <a:pPr marL="285750" indent="-285750">
              <a:buFont typeface="Arial" panose="020B0604020202020204" pitchFamily="34" charset="0"/>
              <a:buChar char="•"/>
            </a:pPr>
            <a:r>
              <a:rPr lang="en-US" dirty="0"/>
              <a:t>Linear algebra libraries like NumPy can be used to gain efficiencies, and I will strive to include these alternate implementations in the code files. </a:t>
            </a:r>
          </a:p>
          <a:p>
            <a:r>
              <a:rPr lang="en-US" b="1" dirty="0"/>
              <a:t>We will not be validating and analyzing our machine learning models formally, and instead focus on building the ML algorithms.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endParaRPr lang="en-US" dirty="0"/>
          </a:p>
        </p:txBody>
      </p:sp>
      <p:pic>
        <p:nvPicPr>
          <p:cNvPr id="3074" name="Picture 2" descr="Graph Preview">
            <a:extLst>
              <a:ext uri="{FF2B5EF4-FFF2-40B4-BE49-F238E27FC236}">
                <a16:creationId xmlns:a16="http://schemas.microsoft.com/office/drawing/2014/main" id="{25C283C8-0FEC-4598-A335-8703284A1A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946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8249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a:xfrm>
            <a:off x="521207" y="448056"/>
            <a:ext cx="8138699" cy="640080"/>
          </a:xfrm>
        </p:spPr>
        <p:txBody>
          <a:bodyPr>
            <a:normAutofit fontScale="90000"/>
          </a:bodyPr>
          <a:lstStyle/>
          <a:p>
            <a:r>
              <a:rPr lang="en-US" dirty="0"/>
              <a:t>Maximum Likelihood – Avoiding Floating Point Underflow</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fontScale="925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However, multiplying this many decimals together can cause floating point underflow. </a:t>
                </a:r>
              </a:p>
              <a:p>
                <a:pPr>
                  <a:spcAft>
                    <a:spcPts val="2000"/>
                  </a:spcAft>
                </a:pPr>
                <a:r>
                  <a:rPr lang="en-US" dirty="0"/>
                  <a:t>With a clever mathematical hack, we can remedy this by using logarithmic addition instead of multiplication.</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num>
                        <m:den>
                          <m:r>
                            <a:rPr lang="en-US" i="1">
                              <a:latin typeface="Cambria Math" panose="02040503050406030204" pitchFamily="18" charset="0"/>
                            </a:rPr>
                            <m:t>1.0+</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−3.17</m:t>
                                  </m:r>
                                  <m:r>
                                    <a:rPr lang="en-US" i="1">
                                      <a:latin typeface="Cambria Math" panose="02040503050406030204" pitchFamily="18" charset="0"/>
                                    </a:rPr>
                                    <m:t>+</m:t>
                                  </m:r>
                                  <m:r>
                                    <a:rPr lang="en-US" b="0" i="1" smtClean="0">
                                      <a:latin typeface="Cambria Math" panose="02040503050406030204" pitchFamily="18" charset="0"/>
                                    </a:rPr>
                                    <m:t>0.69</m:t>
                                  </m:r>
                                  <m:r>
                                    <a:rPr lang="en-US" i="1">
                                      <a:latin typeface="Cambria Math" panose="02040503050406030204" pitchFamily="18" charset="0"/>
                                      <a:ea typeface="Cambria Math" panose="02040503050406030204" pitchFamily="18" charset="0"/>
                                    </a:rPr>
                                    <m:t>𝑥</m:t>
                                  </m:r>
                                </m:e>
                              </m:d>
                            </m:sup>
                          </m:sSup>
                        </m:den>
                      </m:f>
                      <m:r>
                        <a:rPr lang="en-US" b="0" i="1" smtClean="0">
                          <a:latin typeface="Cambria Math" panose="02040503050406030204" pitchFamily="18" charset="0"/>
                          <a:ea typeface="Cambria Math" panose="02040503050406030204" pitchFamily="18" charset="0"/>
                        </a:rPr>
                        <m:t>)</m:t>
                      </m:r>
                    </m:oMath>
                  </m:oMathPara>
                </a14:m>
                <a:endParaRPr lang="en-US" dirty="0"/>
              </a:p>
              <a:p>
                <a:pPr>
                  <a:spcAft>
                    <a:spcPts val="2000"/>
                  </a:spcAft>
                </a:pPr>
                <a:r>
                  <a:rPr lang="en-US" b="1" dirty="0"/>
                  <a:t>If you need to learn about logarithms, YouTube is the best place to get crash coursed. </a:t>
                </a:r>
              </a:p>
              <a:p>
                <a:pPr>
                  <a:spcAft>
                    <a:spcPts val="2000"/>
                  </a:spcAft>
                </a:pPr>
                <a:r>
                  <a:rPr lang="en-US" dirty="0" err="1"/>
                  <a:t>PatrickJMT</a:t>
                </a:r>
                <a:r>
                  <a:rPr lang="en-US" dirty="0"/>
                  <a:t>: </a:t>
                </a:r>
                <a:r>
                  <a:rPr lang="en-US" dirty="0">
                    <a:hlinkClick r:id="rId2"/>
                  </a:rPr>
                  <a:t>https://youtu.be/AAW7WRFBKdw</a:t>
                </a:r>
                <a:endParaRPr lang="en-US" dirty="0"/>
              </a:p>
              <a:p>
                <a:pPr>
                  <a:spcAft>
                    <a:spcPts val="2000"/>
                  </a:spcAft>
                </a:pPr>
                <a:r>
                  <a:rPr lang="en-US" dirty="0"/>
                  <a:t>Don’t Memorize: </a:t>
                </a:r>
                <a:r>
                  <a:rPr lang="en-US" dirty="0">
                    <a:hlinkClick r:id="rId3"/>
                  </a:rPr>
                  <a:t>https://youtu.be/4UNkQcBrLaQ</a:t>
                </a:r>
                <a:endParaRPr lang="en-US" dirty="0"/>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4"/>
                <a:stretch>
                  <a:fillRect l="-344"/>
                </a:stretch>
              </a:blipFill>
            </p:spPr>
            <p:txBody>
              <a:bodyPr/>
              <a:lstStyle/>
              <a:p>
                <a:r>
                  <a:rPr lang="en-US">
                    <a:noFill/>
                  </a:rPr>
                  <a:t> </a:t>
                </a:r>
              </a:p>
            </p:txBody>
          </p:sp>
        </mc:Fallback>
      </mc:AlternateContent>
    </p:spTree>
    <p:extLst>
      <p:ext uri="{BB962C8B-B14F-4D97-AF65-F5344CB8AC3E}">
        <p14:creationId xmlns:p14="http://schemas.microsoft.com/office/powerpoint/2010/main" val="35698003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a:xfrm>
            <a:off x="521207" y="448056"/>
            <a:ext cx="8138699" cy="640080"/>
          </a:xfrm>
        </p:spPr>
        <p:txBody>
          <a:bodyPr>
            <a:normAutofit fontScale="90000"/>
          </a:bodyPr>
          <a:lstStyle/>
          <a:p>
            <a:r>
              <a:rPr lang="en-US" dirty="0"/>
              <a:t>Maximum Likelihood – Avoiding Floating Point Underflow</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num>
                        <m:den>
                          <m:r>
                            <a:rPr lang="en-US" i="1">
                              <a:latin typeface="Cambria Math" panose="02040503050406030204" pitchFamily="18" charset="0"/>
                            </a:rPr>
                            <m:t>1.0+</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−3.17</m:t>
                                  </m:r>
                                  <m:r>
                                    <a:rPr lang="en-US" i="1">
                                      <a:latin typeface="Cambria Math" panose="02040503050406030204" pitchFamily="18" charset="0"/>
                                    </a:rPr>
                                    <m:t>+</m:t>
                                  </m:r>
                                  <m:r>
                                    <a:rPr lang="en-US" b="0" i="1" smtClean="0">
                                      <a:latin typeface="Cambria Math" panose="02040503050406030204" pitchFamily="18" charset="0"/>
                                    </a:rPr>
                                    <m:t>0.69</m:t>
                                  </m:r>
                                  <m:r>
                                    <a:rPr lang="en-US" i="1">
                                      <a:latin typeface="Cambria Math" panose="02040503050406030204" pitchFamily="18" charset="0"/>
                                      <a:ea typeface="Cambria Math" panose="02040503050406030204" pitchFamily="18" charset="0"/>
                                    </a:rPr>
                                    <m:t>𝑥</m:t>
                                  </m:r>
                                </m:e>
                              </m:d>
                            </m:sup>
                          </m:sSup>
                        </m:den>
                      </m:f>
                      <m:r>
                        <a:rPr lang="en-US" b="0" i="1" smtClean="0">
                          <a:latin typeface="Cambria Math" panose="02040503050406030204" pitchFamily="18" charset="0"/>
                          <a:ea typeface="Cambria Math" panose="02040503050406030204" pitchFamily="18" charset="0"/>
                        </a:rPr>
                        <m:t>)</m:t>
                      </m:r>
                    </m:oMath>
                  </m:oMathPara>
                </a14:m>
                <a:endParaRPr lang="en-US" dirty="0"/>
              </a:p>
              <a:p>
                <a:pPr>
                  <a:spcAft>
                    <a:spcPts val="2000"/>
                  </a:spcAft>
                </a:pPr>
                <a:r>
                  <a:rPr lang="en-US" b="1" dirty="0"/>
                  <a:t>To calculate the total likelihood for these parameters, but avoid floating point underflow…</a:t>
                </a:r>
              </a:p>
              <a:p>
                <a:pPr marL="342900" indent="-342900">
                  <a:spcAft>
                    <a:spcPts val="2000"/>
                  </a:spcAft>
                  <a:buFont typeface="+mj-lt"/>
                  <a:buAutoNum type="arabicPeriod"/>
                </a:pPr>
                <a:r>
                  <a:rPr lang="en-US" dirty="0"/>
                  <a:t>Get the true (1) data, calculate the probability </a:t>
                </a:r>
                <a14:m>
                  <m:oMath xmlns:m="http://schemas.openxmlformats.org/officeDocument/2006/math">
                    <m:r>
                      <a:rPr lang="en-US" b="1" i="1" dirty="0" smtClean="0">
                        <a:latin typeface="Cambria Math" panose="02040503050406030204" pitchFamily="18" charset="0"/>
                      </a:rPr>
                      <m:t>𝒚</m:t>
                    </m:r>
                  </m:oMath>
                </a14:m>
                <a:r>
                  <a:rPr lang="en-US" dirty="0"/>
                  <a:t> for each </a:t>
                </a:r>
                <a14:m>
                  <m:oMath xmlns:m="http://schemas.openxmlformats.org/officeDocument/2006/math">
                    <m:r>
                      <a:rPr lang="en-US" b="1" i="1" dirty="0" smtClean="0">
                        <a:latin typeface="Cambria Math" panose="02040503050406030204" pitchFamily="18" charset="0"/>
                      </a:rPr>
                      <m:t>𝒙</m:t>
                    </m:r>
                  </m:oMath>
                </a14:m>
                <a:r>
                  <a:rPr lang="en-US" dirty="0"/>
                  <a:t> value, pass it to a </a:t>
                </a:r>
                <a14:m>
                  <m:oMath xmlns:m="http://schemas.openxmlformats.org/officeDocument/2006/math">
                    <m:r>
                      <a:rPr lang="en-US" b="1" i="1" dirty="0" smtClean="0">
                        <a:latin typeface="Cambria Math" panose="02040503050406030204" pitchFamily="18" charset="0"/>
                      </a:rPr>
                      <m:t>𝒍𝒐𝒈</m:t>
                    </m:r>
                    <m:r>
                      <a:rPr lang="en-US" b="1" i="1" dirty="0" smtClean="0">
                        <a:latin typeface="Cambria Math" panose="02040503050406030204" pitchFamily="18" charset="0"/>
                      </a:rPr>
                      <m:t>⁡()</m:t>
                    </m:r>
                  </m:oMath>
                </a14:m>
                <a:r>
                  <a:rPr lang="en-US" dirty="0"/>
                  <a:t> function, then sum the values. </a:t>
                </a:r>
              </a:p>
              <a:p>
                <a:pPr marL="342900" indent="-342900">
                  <a:spcAft>
                    <a:spcPts val="2000"/>
                  </a:spcAft>
                  <a:buFont typeface="+mj-lt"/>
                  <a:buAutoNum type="arabicPeriod"/>
                </a:pPr>
                <a:r>
                  <a:rPr lang="en-US" dirty="0"/>
                  <a:t>Get the false (0) data, calculate the probability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𝟎</m:t>
                    </m:r>
                    <m:r>
                      <a:rPr lang="en-US" b="1" i="1" dirty="0" smtClean="0">
                        <a:latin typeface="Cambria Math" panose="02040503050406030204" pitchFamily="18" charset="0"/>
                      </a:rPr>
                      <m:t>−</m:t>
                    </m:r>
                    <m:r>
                      <a:rPr lang="en-US" b="1" i="1" dirty="0" smtClean="0">
                        <a:latin typeface="Cambria Math" panose="02040503050406030204" pitchFamily="18" charset="0"/>
                      </a:rPr>
                      <m:t>𝒚</m:t>
                    </m:r>
                    <m:r>
                      <a:rPr lang="en-US" b="1" i="1" dirty="0" smtClean="0">
                        <a:latin typeface="Cambria Math" panose="02040503050406030204" pitchFamily="18" charset="0"/>
                      </a:rPr>
                      <m:t>) </m:t>
                    </m:r>
                  </m:oMath>
                </a14:m>
                <a:r>
                  <a:rPr lang="en-US" dirty="0"/>
                  <a:t>for each </a:t>
                </a:r>
                <a14:m>
                  <m:oMath xmlns:m="http://schemas.openxmlformats.org/officeDocument/2006/math">
                    <m:r>
                      <a:rPr lang="en-US" b="1" i="1" dirty="0" smtClean="0">
                        <a:latin typeface="Cambria Math" panose="02040503050406030204" pitchFamily="18" charset="0"/>
                      </a:rPr>
                      <m:t>𝒙</m:t>
                    </m:r>
                  </m:oMath>
                </a14:m>
                <a:r>
                  <a:rPr lang="en-US" dirty="0"/>
                  <a:t> value, pass it to a </a:t>
                </a:r>
                <a14:m>
                  <m:oMath xmlns:m="http://schemas.openxmlformats.org/officeDocument/2006/math">
                    <m:r>
                      <a:rPr lang="en-US" b="1" i="1" dirty="0">
                        <a:latin typeface="Cambria Math" panose="02040503050406030204" pitchFamily="18" charset="0"/>
                      </a:rPr>
                      <m:t>𝒍𝒐𝒈</m:t>
                    </m:r>
                    <m:r>
                      <a:rPr lang="en-US" b="1" i="1" dirty="0">
                        <a:latin typeface="Cambria Math" panose="02040503050406030204" pitchFamily="18" charset="0"/>
                      </a:rPr>
                      <m:t>⁡()</m:t>
                    </m:r>
                  </m:oMath>
                </a14:m>
                <a:r>
                  <a:rPr lang="en-US" dirty="0"/>
                  <a:t> function, then sum the values. </a:t>
                </a:r>
              </a:p>
              <a:p>
                <a:pPr marL="342900" indent="-342900">
                  <a:spcAft>
                    <a:spcPts val="2000"/>
                  </a:spcAft>
                  <a:buFont typeface="+mj-lt"/>
                  <a:buAutoNum type="arabicPeriod"/>
                </a:pPr>
                <a:r>
                  <a:rPr lang="en-US" dirty="0"/>
                  <a:t>Sum the two values above together, pass it to the </a:t>
                </a:r>
                <a14:m>
                  <m:oMath xmlns:m="http://schemas.openxmlformats.org/officeDocument/2006/math">
                    <m:r>
                      <m:rPr>
                        <m:sty m:val="p"/>
                      </m:rPr>
                      <a:rPr lang="en-US" b="1" i="1" dirty="0" smtClean="0">
                        <a:latin typeface="Cambria Math" panose="02040503050406030204" pitchFamily="18" charset="0"/>
                      </a:rPr>
                      <m:t>exp</m:t>
                    </m:r>
                    <m:r>
                      <a:rPr lang="en-US" b="1" i="1" dirty="0" smtClean="0">
                        <a:latin typeface="Cambria Math" panose="02040503050406030204" pitchFamily="18" charset="0"/>
                      </a:rPr>
                      <m:t>⁡() </m:t>
                    </m:r>
                  </m:oMath>
                </a14:m>
                <a:r>
                  <a:rPr lang="en-US" dirty="0"/>
                  <a:t>function to undo the logarithm, and that is your total likelihood. </a:t>
                </a:r>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287" r="-287"/>
                </a:stretch>
              </a:blipFill>
            </p:spPr>
            <p:txBody>
              <a:bodyPr/>
              <a:lstStyle/>
              <a:p>
                <a:r>
                  <a:rPr lang="en-US">
                    <a:noFill/>
                  </a:rPr>
                  <a:t> </a:t>
                </a:r>
              </a:p>
            </p:txBody>
          </p:sp>
        </mc:Fallback>
      </mc:AlternateContent>
    </p:spTree>
    <p:extLst>
      <p:ext uri="{BB962C8B-B14F-4D97-AF65-F5344CB8AC3E}">
        <p14:creationId xmlns:p14="http://schemas.microsoft.com/office/powerpoint/2010/main" val="10422961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Maximum Likelihood</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dirty="0"/>
                  <a:t>We now know how to calculate the likelihood for a given set of parameters. </a:t>
                </a:r>
              </a:p>
              <a:p>
                <a:pPr>
                  <a:spcAft>
                    <a:spcPts val="2000"/>
                  </a:spcAft>
                </a:pPr>
                <a:r>
                  <a:rPr lang="en-US" b="1" dirty="0"/>
                  <a:t>To calculate the maximum likelihood…</a:t>
                </a:r>
              </a:p>
              <a:p>
                <a:pPr marL="342900" indent="-342900">
                  <a:spcAft>
                    <a:spcPts val="2000"/>
                  </a:spcAft>
                  <a:buFont typeface="+mj-lt"/>
                  <a:buAutoNum type="arabicPeriod"/>
                </a:pPr>
                <a:r>
                  <a:rPr lang="en-US" dirty="0"/>
                  <a:t>Randomly adjust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oMath>
                </a14:m>
                <a:r>
                  <a:rPr lang="en-US" dirty="0"/>
                  <a:t>values (using hill-climbing, gradient descent, or other optimization)</a:t>
                </a:r>
              </a:p>
              <a:p>
                <a:pPr marL="342900" indent="-342900">
                  <a:spcAft>
                    <a:spcPts val="2000"/>
                  </a:spcAft>
                  <a:buFont typeface="+mj-lt"/>
                  <a:buAutoNum type="arabicPeriod"/>
                </a:pPr>
                <a:r>
                  <a:rPr lang="en-US" dirty="0"/>
                  <a:t>Calculate the likelihood (as shown in the previous slide)</a:t>
                </a:r>
              </a:p>
              <a:p>
                <a:pPr marL="342900" indent="-342900">
                  <a:spcAft>
                    <a:spcPts val="2000"/>
                  </a:spcAft>
                  <a:buFont typeface="+mj-lt"/>
                  <a:buAutoNum type="arabicPeriod"/>
                </a:pPr>
                <a:r>
                  <a:rPr lang="en-US" dirty="0"/>
                  <a:t>If the likelihood improves, keep the changes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oMath>
                </a14:m>
                <a:r>
                  <a:rPr lang="en-US" dirty="0"/>
                  <a:t>, otherwise revert.  </a:t>
                </a:r>
              </a:p>
              <a:p>
                <a:pPr marL="342900" indent="-342900">
                  <a:spcAft>
                    <a:spcPts val="2000"/>
                  </a:spcAft>
                  <a:buFont typeface="+mj-lt"/>
                  <a:buAutoNum type="arabicPeriod"/>
                </a:pPr>
                <a:r>
                  <a:rPr lang="en-US" dirty="0"/>
                  <a:t>Do this for as many iterations as necessary, until the likelihood stops improving. </a:t>
                </a:r>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574"/>
                </a:stretch>
              </a:blipFill>
            </p:spPr>
            <p:txBody>
              <a:bodyPr/>
              <a:lstStyle/>
              <a:p>
                <a:r>
                  <a:rPr lang="en-US">
                    <a:noFill/>
                  </a:rPr>
                  <a:t> </a:t>
                </a:r>
              </a:p>
            </p:txBody>
          </p:sp>
        </mc:Fallback>
      </mc:AlternateContent>
    </p:spTree>
    <p:extLst>
      <p:ext uri="{BB962C8B-B14F-4D97-AF65-F5344CB8AC3E}">
        <p14:creationId xmlns:p14="http://schemas.microsoft.com/office/powerpoint/2010/main" val="14534321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90F69-D63E-4850-9A00-5BF4CC0B8BDA}"/>
              </a:ext>
            </a:extLst>
          </p:cNvPr>
          <p:cNvSpPr>
            <a:spLocks noGrp="1"/>
          </p:cNvSpPr>
          <p:nvPr>
            <p:ph type="title"/>
          </p:nvPr>
        </p:nvSpPr>
        <p:spPr/>
        <p:txBody>
          <a:bodyPr/>
          <a:lstStyle/>
          <a:p>
            <a:r>
              <a:rPr lang="en-US" dirty="0"/>
              <a:t>Hands-On: Logistic Regression</a:t>
            </a:r>
          </a:p>
        </p:txBody>
      </p:sp>
      <p:pic>
        <p:nvPicPr>
          <p:cNvPr id="4" name="Picture 3">
            <a:extLst>
              <a:ext uri="{FF2B5EF4-FFF2-40B4-BE49-F238E27FC236}">
                <a16:creationId xmlns:a16="http://schemas.microsoft.com/office/drawing/2014/main" id="{FE3007D7-D192-4AFF-BDCC-28AC11795F6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318272" y="1495696"/>
            <a:ext cx="7855492" cy="50073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4659612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Multivariable Logistic Regression</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31340" y="15880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can easily extend logistic regression to handle multiple independent variables, simply by adding more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𝑥</m:t>
                        </m:r>
                      </m:sub>
                    </m:sSub>
                  </m:oMath>
                </a14:m>
                <a:r>
                  <a:rPr lang="en-US" dirty="0"/>
                  <a:t> variables for each additional variable.</a:t>
                </a:r>
              </a:p>
              <a:p>
                <a:pPr>
                  <a:spcAft>
                    <a:spcPts val="2000"/>
                  </a:spcAft>
                </a:pPr>
                <a:r>
                  <a:rPr lang="en-US" dirty="0"/>
                  <a:t>We then solve for those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𝑥</m:t>
                        </m:r>
                      </m:sub>
                    </m:sSub>
                  </m:oMath>
                </a14:m>
                <a:r>
                  <a:rPr lang="en-US" dirty="0"/>
                  <a:t> variables the same way as before. </a:t>
                </a:r>
              </a:p>
              <a:p>
                <a:pPr>
                  <a:spcAft>
                    <a:spcPts val="2000"/>
                  </a:spcAft>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𝑦</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1.0</m:t>
                          </m:r>
                        </m:num>
                        <m:den>
                          <m:r>
                            <a:rPr lang="en-US" sz="2400" i="1">
                              <a:latin typeface="Cambria Math" panose="02040503050406030204" pitchFamily="18" charset="0"/>
                            </a:rPr>
                            <m:t>1.0+</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rPr>
                                    <m:t>0</m:t>
                                  </m:r>
                                </m:sub>
                              </m:sSub>
                              <m:r>
                                <a:rPr lang="en-US" sz="2400" b="0" i="1" smtClean="0">
                                  <a:latin typeface="Cambria Math" panose="02040503050406030204" pitchFamily="18" charset="0"/>
                                </a:rPr>
                                <m:t> </m:t>
                              </m:r>
                              <m:r>
                                <a:rPr lang="en-US" sz="2400" i="1">
                                  <a:latin typeface="Cambria Math" panose="02040503050406030204" pitchFamily="18" charset="0"/>
                                </a:rPr>
                                <m:t>+</m:t>
                              </m:r>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ea typeface="Cambria Math" panose="02040503050406030204" pitchFamily="18" charset="0"/>
                                    </a:rPr>
                                    <m:t>1</m:t>
                                  </m:r>
                                </m:sub>
                              </m:sSub>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2</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3</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3</m:t>
                                  </m:r>
                                </m:sub>
                              </m:sSub>
                              <m:r>
                                <a:rPr lang="en-US" sz="2400" b="0" i="1" smtClean="0">
                                  <a:latin typeface="Cambria Math" panose="02040503050406030204" pitchFamily="18" charset="0"/>
                                  <a:ea typeface="Cambria Math" panose="02040503050406030204" pitchFamily="18" charset="0"/>
                                </a:rPr>
                                <m:t> +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𝑛</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𝑛</m:t>
                                  </m:r>
                                </m:sub>
                              </m:sSub>
                              <m:r>
                                <a:rPr lang="en-US" sz="2400" i="1">
                                  <a:latin typeface="Cambria Math" panose="02040503050406030204" pitchFamily="18" charset="0"/>
                                  <a:ea typeface="Cambria Math" panose="02040503050406030204" pitchFamily="18" charset="0"/>
                                </a:rPr>
                                <m:t>)</m:t>
                              </m:r>
                            </m:sup>
                          </m:sSup>
                        </m:den>
                      </m:f>
                    </m:oMath>
                  </m:oMathPara>
                </a14:m>
                <a:endParaRPr lang="en-US" sz="2400" dirty="0"/>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731340" y="1588008"/>
                <a:ext cx="10617977" cy="4974336"/>
              </a:xfrm>
              <a:prstGeom prst="rect">
                <a:avLst/>
              </a:prstGeom>
              <a:blipFill>
                <a:blip r:embed="rId2"/>
                <a:stretch>
                  <a:fillRect l="-517"/>
                </a:stretch>
              </a:blipFill>
            </p:spPr>
            <p:txBody>
              <a:bodyPr/>
              <a:lstStyle/>
              <a:p>
                <a:r>
                  <a:rPr lang="en-US">
                    <a:noFill/>
                  </a:rPr>
                  <a:t> </a:t>
                </a:r>
              </a:p>
            </p:txBody>
          </p:sp>
        </mc:Fallback>
      </mc:AlternateContent>
    </p:spTree>
    <p:extLst>
      <p:ext uri="{BB962C8B-B14F-4D97-AF65-F5344CB8AC3E}">
        <p14:creationId xmlns:p14="http://schemas.microsoft.com/office/powerpoint/2010/main" val="28766473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Multivariable Logistic Regression</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31340" y="15880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have some historical employee data (</a:t>
                </a:r>
                <a:r>
                  <a:rPr lang="en-US" dirty="0">
                    <a:hlinkClick r:id="rId3"/>
                  </a:rPr>
                  <a:t>https://tinyurl.com/y6r7qjrp</a:t>
                </a:r>
                <a:r>
                  <a:rPr lang="en-US" dirty="0"/>
                  <a:t>) and want to use it to predict whether an employee will quit or not. </a:t>
                </a:r>
              </a:p>
              <a:p>
                <a:pPr>
                  <a:spcAft>
                    <a:spcPts val="2000"/>
                  </a:spcAft>
                </a:pPr>
                <a14:m>
                  <m:oMath xmlns:m="http://schemas.openxmlformats.org/officeDocument/2006/math">
                    <m:r>
                      <a:rPr lang="en-US" i="1" dirty="0" smtClean="0">
                        <a:latin typeface="Cambria Math" panose="02040503050406030204" pitchFamily="18" charset="0"/>
                      </a:rPr>
                      <m:t>𝑆𝐸𝑋</m:t>
                    </m:r>
                  </m:oMath>
                </a14:m>
                <a:r>
                  <a:rPr lang="en-US" dirty="0"/>
                  <a:t>, </a:t>
                </a:r>
                <a14:m>
                  <m:oMath xmlns:m="http://schemas.openxmlformats.org/officeDocument/2006/math">
                    <m:r>
                      <a:rPr lang="en-US" i="1" dirty="0" smtClean="0">
                        <a:latin typeface="Cambria Math" panose="02040503050406030204" pitchFamily="18" charset="0"/>
                      </a:rPr>
                      <m:t>𝐴𝐺𝐸</m:t>
                    </m:r>
                  </m:oMath>
                </a14:m>
                <a:r>
                  <a:rPr lang="en-US" dirty="0"/>
                  <a:t>, </a:t>
                </a:r>
                <a14:m>
                  <m:oMath xmlns:m="http://schemas.openxmlformats.org/officeDocument/2006/math">
                    <m:r>
                      <a:rPr lang="en-US" i="1" dirty="0" smtClean="0">
                        <a:latin typeface="Cambria Math" panose="02040503050406030204" pitchFamily="18" charset="0"/>
                      </a:rPr>
                      <m:t>𝑃𝑅𝑂𝑀</m:t>
                    </m:r>
                    <m:r>
                      <a:rPr lang="en-US" b="0" i="1" dirty="0" smtClean="0">
                        <a:latin typeface="Cambria Math" panose="02040503050406030204" pitchFamily="18" charset="0"/>
                      </a:rPr>
                      <m:t>𝑂</m:t>
                    </m:r>
                    <m:r>
                      <a:rPr lang="en-US" i="1" dirty="0" smtClean="0">
                        <a:latin typeface="Cambria Math" panose="02040503050406030204" pitchFamily="18" charset="0"/>
                      </a:rPr>
                      <m:t>𝑇𝐼𝑂𝑁𝑆</m:t>
                    </m:r>
                  </m:oMath>
                </a14:m>
                <a:r>
                  <a:rPr lang="en-US" dirty="0"/>
                  <a:t>, and </a:t>
                </a:r>
                <a14:m>
                  <m:oMath xmlns:m="http://schemas.openxmlformats.org/officeDocument/2006/math">
                    <m:r>
                      <a:rPr lang="en-US" i="1" smtClean="0">
                        <a:latin typeface="Cambria Math" panose="02040503050406030204" pitchFamily="18" charset="0"/>
                      </a:rPr>
                      <m:t>𝑌𝐸𝐴𝑅𝑆</m:t>
                    </m:r>
                  </m:oMath>
                </a14:m>
                <a:r>
                  <a:rPr lang="en-US" i="0" dirty="0">
                    <a:latin typeface="+mj-lt"/>
                  </a:rPr>
                  <a:t>_</a:t>
                </a:r>
                <a14:m>
                  <m:oMath xmlns:m="http://schemas.openxmlformats.org/officeDocument/2006/math">
                    <m:r>
                      <a:rPr lang="en-US" i="1" smtClean="0">
                        <a:latin typeface="Cambria Math" panose="02040503050406030204" pitchFamily="18" charset="0"/>
                      </a:rPr>
                      <m:t>𝐸𝑀𝑃𝐿𝑂𝑌𝐸𝐷</m:t>
                    </m:r>
                  </m:oMath>
                </a14:m>
                <a:r>
                  <a:rPr lang="en-US" dirty="0"/>
                  <a:t> are the predictor variables, and </a:t>
                </a:r>
                <a14:m>
                  <m:oMath xmlns:m="http://schemas.openxmlformats.org/officeDocument/2006/math">
                    <m:r>
                      <a:rPr lang="en-US" i="1" dirty="0" smtClean="0">
                        <a:latin typeface="Cambria Math" panose="02040503050406030204" pitchFamily="18" charset="0"/>
                      </a:rPr>
                      <m:t>𝐷𝐼𝐷</m:t>
                    </m:r>
                    <m:r>
                      <a:rPr lang="en-US" i="1" dirty="0" smtClean="0">
                        <a:latin typeface="Cambria Math" panose="02040503050406030204" pitchFamily="18" charset="0"/>
                      </a:rPr>
                      <m:t>_</m:t>
                    </m:r>
                    <m:r>
                      <a:rPr lang="en-US" i="1" dirty="0" smtClean="0">
                        <a:latin typeface="Cambria Math" panose="02040503050406030204" pitchFamily="18" charset="0"/>
                      </a:rPr>
                      <m:t>𝑄𝑈𝐼𝑇</m:t>
                    </m:r>
                  </m:oMath>
                </a14:m>
                <a:r>
                  <a:rPr lang="en-US" dirty="0"/>
                  <a:t> is the outcome variable where 1 = true and 0 = false. </a:t>
                </a:r>
              </a:p>
              <a:p>
                <a:pPr>
                  <a:spcAft>
                    <a:spcPts val="2000"/>
                  </a:spcAft>
                </a:pPr>
                <a:endParaRPr lang="en-US" sz="2400" dirty="0"/>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731340" y="1588008"/>
                <a:ext cx="10617977" cy="4974336"/>
              </a:xfrm>
              <a:prstGeom prst="rect">
                <a:avLst/>
              </a:prstGeom>
              <a:blipFill>
                <a:blip r:embed="rId4"/>
                <a:stretch>
                  <a:fillRect l="-517"/>
                </a:stretch>
              </a:blipFill>
            </p:spPr>
            <p:txBody>
              <a:bodyPr/>
              <a:lstStyle/>
              <a:p>
                <a:r>
                  <a:rPr lang="en-US">
                    <a:noFill/>
                  </a:rPr>
                  <a:t> </a:t>
                </a:r>
              </a:p>
            </p:txBody>
          </p:sp>
        </mc:Fallback>
      </mc:AlternateContent>
      <p:graphicFrame>
        <p:nvGraphicFramePr>
          <p:cNvPr id="5" name="Object 4">
            <a:extLst>
              <a:ext uri="{FF2B5EF4-FFF2-40B4-BE49-F238E27FC236}">
                <a16:creationId xmlns:a16="http://schemas.microsoft.com/office/drawing/2014/main" id="{BBDA2DDA-2B35-42B7-896F-448603AD3CD8}"/>
              </a:ext>
            </a:extLst>
          </p:cNvPr>
          <p:cNvGraphicFramePr>
            <a:graphicFrameLocks noChangeAspect="1"/>
          </p:cNvGraphicFramePr>
          <p:nvPr>
            <p:extLst>
              <p:ext uri="{D42A27DB-BD31-4B8C-83A1-F6EECF244321}">
                <p14:modId xmlns:p14="http://schemas.microsoft.com/office/powerpoint/2010/main" val="2169463875"/>
              </p:ext>
            </p:extLst>
          </p:nvPr>
        </p:nvGraphicFramePr>
        <p:xfrm>
          <a:off x="3959766" y="4271581"/>
          <a:ext cx="3967163" cy="2290763"/>
        </p:xfrm>
        <a:graphic>
          <a:graphicData uri="http://schemas.openxmlformats.org/presentationml/2006/ole">
            <mc:AlternateContent xmlns:mc="http://schemas.openxmlformats.org/markup-compatibility/2006">
              <mc:Choice xmlns:v="urn:schemas-microsoft-com:vml" Requires="v">
                <p:oleObj spid="_x0000_s2050" name="Worksheet" r:id="rId5" imgW="3967195" imgH="2290704" progId="Excel.Sheet.12">
                  <p:embed/>
                </p:oleObj>
              </mc:Choice>
              <mc:Fallback>
                <p:oleObj name="Worksheet" r:id="rId5" imgW="3967195" imgH="2290704" progId="Excel.Sheet.12">
                  <p:embed/>
                  <p:pic>
                    <p:nvPicPr>
                      <p:cNvPr id="5" name="Object 4">
                        <a:extLst>
                          <a:ext uri="{FF2B5EF4-FFF2-40B4-BE49-F238E27FC236}">
                            <a16:creationId xmlns:a16="http://schemas.microsoft.com/office/drawing/2014/main" id="{BBDA2DDA-2B35-42B7-896F-448603AD3CD8}"/>
                          </a:ext>
                        </a:extLst>
                      </p:cNvPr>
                      <p:cNvPicPr/>
                      <p:nvPr/>
                    </p:nvPicPr>
                    <p:blipFill>
                      <a:blip r:embed="rId6"/>
                      <a:stretch>
                        <a:fillRect/>
                      </a:stretch>
                    </p:blipFill>
                    <p:spPr>
                      <a:xfrm>
                        <a:off x="3959766" y="4271581"/>
                        <a:ext cx="3967163" cy="2290763"/>
                      </a:xfrm>
                      <a:prstGeom prst="rect">
                        <a:avLst/>
                      </a:prstGeom>
                    </p:spPr>
                  </p:pic>
                </p:oleObj>
              </mc:Fallback>
            </mc:AlternateContent>
          </a:graphicData>
        </a:graphic>
      </p:graphicFrame>
    </p:spTree>
    <p:extLst>
      <p:ext uri="{BB962C8B-B14F-4D97-AF65-F5344CB8AC3E}">
        <p14:creationId xmlns:p14="http://schemas.microsoft.com/office/powerpoint/2010/main" val="41844172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90F69-D63E-4850-9A00-5BF4CC0B8BDA}"/>
              </a:ext>
            </a:extLst>
          </p:cNvPr>
          <p:cNvSpPr>
            <a:spLocks noGrp="1"/>
          </p:cNvSpPr>
          <p:nvPr>
            <p:ph type="title"/>
          </p:nvPr>
        </p:nvSpPr>
        <p:spPr/>
        <p:txBody>
          <a:bodyPr/>
          <a:lstStyle/>
          <a:p>
            <a:r>
              <a:rPr lang="en-US" dirty="0"/>
              <a:t>Hands-On: Multivariable Logistic Regression</a:t>
            </a:r>
          </a:p>
        </p:txBody>
      </p:sp>
      <p:pic>
        <p:nvPicPr>
          <p:cNvPr id="4" name="Picture 3">
            <a:extLst>
              <a:ext uri="{FF2B5EF4-FFF2-40B4-BE49-F238E27FC236}">
                <a16:creationId xmlns:a16="http://schemas.microsoft.com/office/drawing/2014/main" id="{FE3007D7-D192-4AFF-BDCC-28AC11795F6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318273" y="1495696"/>
            <a:ext cx="7855490" cy="50073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6895555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Using Logistic Regression for Classification</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68993" y="1498361"/>
            <a:ext cx="10531916"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Logistic regression may seem limited in that it only supports two categories: true (1) or false (0). </a:t>
            </a:r>
          </a:p>
          <a:p>
            <a:pPr>
              <a:spcAft>
                <a:spcPts val="2000"/>
              </a:spcAft>
            </a:pPr>
            <a:r>
              <a:rPr lang="en-US" dirty="0"/>
              <a:t>But you can make it support any number of categories!</a:t>
            </a:r>
          </a:p>
          <a:p>
            <a:pPr>
              <a:spcAft>
                <a:spcPts val="2000"/>
              </a:spcAft>
            </a:pPr>
            <a:r>
              <a:rPr lang="en-US" b="1" dirty="0"/>
              <a:t>To use logistic regression for more than two categories:</a:t>
            </a:r>
          </a:p>
          <a:p>
            <a:pPr marL="342900" indent="-342900">
              <a:spcAft>
                <a:spcPts val="2000"/>
              </a:spcAft>
              <a:buFont typeface="+mj-lt"/>
              <a:buAutoNum type="arabicPeriod"/>
            </a:pPr>
            <a:r>
              <a:rPr lang="en-US" dirty="0"/>
              <a:t>Build a separate logistic regression for each category, where a given item belongs to that category (1) or doesn’t belong to that category (0). </a:t>
            </a:r>
          </a:p>
          <a:p>
            <a:pPr marL="342900" indent="-342900">
              <a:spcAft>
                <a:spcPts val="2000"/>
              </a:spcAft>
              <a:buFont typeface="+mj-lt"/>
              <a:buAutoNum type="arabicPeriod"/>
            </a:pPr>
            <a:r>
              <a:rPr lang="en-US" dirty="0"/>
              <a:t>To predict which category an item belongs to, pass it through each category’s logistic regression, and choose the one with the highest probability. </a:t>
            </a:r>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8508433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will only output a probability between 0 and 1 that an event will happen. </a:t>
            </a:r>
          </a:p>
          <a:p>
            <a:pPr marL="342900" indent="-342900">
              <a:buAutoNum type="arabicParenR"/>
            </a:pPr>
            <a:r>
              <a:rPr lang="en-US" dirty="0"/>
              <a:t>True</a:t>
            </a:r>
          </a:p>
          <a:p>
            <a:pPr marL="342900" indent="-342900">
              <a:buAutoNum type="arabicParenR"/>
            </a:pPr>
            <a:r>
              <a:rPr lang="en-US" dirty="0"/>
              <a:t>False</a:t>
            </a:r>
          </a:p>
        </p:txBody>
      </p:sp>
    </p:spTree>
    <p:extLst>
      <p:ext uri="{BB962C8B-B14F-4D97-AF65-F5344CB8AC3E}">
        <p14:creationId xmlns:p14="http://schemas.microsoft.com/office/powerpoint/2010/main" val="1659573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will only output a probability between 0 and 1 that an event will happen. </a:t>
            </a:r>
          </a:p>
          <a:p>
            <a:pPr marL="342900" indent="-342900">
              <a:buAutoNum type="arabicParenR"/>
            </a:pPr>
            <a:r>
              <a:rPr lang="en-US" dirty="0"/>
              <a:t>True</a:t>
            </a:r>
          </a:p>
          <a:p>
            <a:pPr marL="342900" indent="-342900">
              <a:buAutoNum type="arabicParenR"/>
            </a:pPr>
            <a:r>
              <a:rPr lang="en-US" dirty="0"/>
              <a:t>False</a:t>
            </a:r>
          </a:p>
        </p:txBody>
      </p:sp>
      <p:sp>
        <p:nvSpPr>
          <p:cNvPr id="4" name="Oval 3">
            <a:extLst>
              <a:ext uri="{FF2B5EF4-FFF2-40B4-BE49-F238E27FC236}">
                <a16:creationId xmlns:a16="http://schemas.microsoft.com/office/drawing/2014/main" id="{758F4470-E2B8-437C-A1F0-0CB798B7126A}"/>
              </a:ext>
            </a:extLst>
          </p:cNvPr>
          <p:cNvSpPr/>
          <p:nvPr/>
        </p:nvSpPr>
        <p:spPr>
          <a:xfrm>
            <a:off x="521207" y="2222414"/>
            <a:ext cx="1065368" cy="3633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a:extLst>
              <a:ext uri="{FF2B5EF4-FFF2-40B4-BE49-F238E27FC236}">
                <a16:creationId xmlns:a16="http://schemas.microsoft.com/office/drawing/2014/main" id="{85467A0B-2422-4242-8953-61FF073774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665100" y="2519565"/>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27E9338-0D09-4089-95B3-2D3F89F2D17D}"/>
              </a:ext>
            </a:extLst>
          </p:cNvPr>
          <p:cNvSpPr txBox="1"/>
          <p:nvPr/>
        </p:nvSpPr>
        <p:spPr>
          <a:xfrm>
            <a:off x="1940957" y="2222413"/>
            <a:ext cx="5253130" cy="1120293"/>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Like any probability model, logistic regression will output a percentage between 0 and 1</a:t>
            </a:r>
          </a:p>
        </p:txBody>
      </p:sp>
    </p:spTree>
    <p:extLst>
      <p:ext uri="{BB962C8B-B14F-4D97-AF65-F5344CB8AC3E}">
        <p14:creationId xmlns:p14="http://schemas.microsoft.com/office/powerpoint/2010/main" val="1566672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CB6D8-4255-4F62-996A-B3FFC4B4551A}"/>
              </a:ext>
            </a:extLst>
          </p:cNvPr>
          <p:cNvSpPr>
            <a:spLocks noGrp="1"/>
          </p:cNvSpPr>
          <p:nvPr>
            <p:ph type="title"/>
          </p:nvPr>
        </p:nvSpPr>
        <p:spPr/>
        <p:txBody>
          <a:bodyPr/>
          <a:lstStyle/>
          <a:p>
            <a:r>
              <a:rPr lang="en-US" dirty="0"/>
              <a:t>What Not to Expect </a:t>
            </a:r>
          </a:p>
        </p:txBody>
      </p:sp>
      <p:sp>
        <p:nvSpPr>
          <p:cNvPr id="3" name="Content Placeholder 2">
            <a:extLst>
              <a:ext uri="{FF2B5EF4-FFF2-40B4-BE49-F238E27FC236}">
                <a16:creationId xmlns:a16="http://schemas.microsoft.com/office/drawing/2014/main" id="{6F8F6454-7291-4F62-9B61-DCB263E594D7}"/>
              </a:ext>
            </a:extLst>
          </p:cNvPr>
          <p:cNvSpPr>
            <a:spLocks noGrp="1"/>
          </p:cNvSpPr>
          <p:nvPr>
            <p:ph sz="quarter" idx="10"/>
          </p:nvPr>
        </p:nvSpPr>
        <p:spPr>
          <a:xfrm>
            <a:off x="539495" y="1435608"/>
            <a:ext cx="6758119" cy="4780554"/>
          </a:xfrm>
        </p:spPr>
        <p:txBody>
          <a:bodyPr>
            <a:normAutofit/>
          </a:bodyPr>
          <a:lstStyle/>
          <a:p>
            <a:r>
              <a:rPr lang="en-US" b="1" dirty="0"/>
              <a:t>For model fitting we will not be using conventional methods like gradient descent and calculus. </a:t>
            </a:r>
          </a:p>
          <a:p>
            <a:pPr marL="285750" indent="-285750">
              <a:buFont typeface="Arial" panose="020B0604020202020204" pitchFamily="34" charset="0"/>
              <a:buChar char="•"/>
            </a:pPr>
            <a:r>
              <a:rPr lang="en-US" dirty="0"/>
              <a:t>Instead we will use simple hill-climbing algorithms.</a:t>
            </a:r>
          </a:p>
          <a:p>
            <a:pPr marL="285750" indent="-285750">
              <a:buFont typeface="Arial" panose="020B0604020202020204" pitchFamily="34" charset="0"/>
              <a:buChar char="•"/>
            </a:pPr>
            <a:r>
              <a:rPr lang="en-US" dirty="0"/>
              <a:t>Optimization is optimization regardless if it is hill-climbing, simulated annealing, genetic algorithms, or gradient descent. </a:t>
            </a:r>
          </a:p>
          <a:p>
            <a:pPr marL="285750" indent="-285750">
              <a:buFont typeface="Arial" panose="020B0604020202020204" pitchFamily="34" charset="0"/>
              <a:buChar char="•"/>
            </a:pPr>
            <a:r>
              <a:rPr lang="en-US" dirty="0"/>
              <a:t>Hill climbing is the simplest optimization algorithm to implement, and works remarkably well for basic machine learning.</a:t>
            </a:r>
          </a:p>
        </p:txBody>
      </p:sp>
      <p:pic>
        <p:nvPicPr>
          <p:cNvPr id="4100" name="Picture 4" descr="Graph Preview">
            <a:extLst>
              <a:ext uri="{FF2B5EF4-FFF2-40B4-BE49-F238E27FC236}">
                <a16:creationId xmlns:a16="http://schemas.microsoft.com/office/drawing/2014/main" id="{3E40B472-9E31-4E11-A451-8DEA59D101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261"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4424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cannot be used for more than two categories. </a:t>
            </a:r>
          </a:p>
          <a:p>
            <a:pPr marL="342900" indent="-342900">
              <a:buAutoNum type="alphaUcParenR"/>
            </a:pPr>
            <a:r>
              <a:rPr lang="en-US" dirty="0"/>
              <a:t>True</a:t>
            </a:r>
          </a:p>
          <a:p>
            <a:pPr marL="342900" indent="-342900">
              <a:buAutoNum type="alphaUcParenR"/>
            </a:pPr>
            <a:r>
              <a:rPr lang="en-US" dirty="0"/>
              <a:t>False</a:t>
            </a:r>
          </a:p>
        </p:txBody>
      </p:sp>
      <p:sp>
        <p:nvSpPr>
          <p:cNvPr id="4" name="Oval 3">
            <a:extLst>
              <a:ext uri="{FF2B5EF4-FFF2-40B4-BE49-F238E27FC236}">
                <a16:creationId xmlns:a16="http://schemas.microsoft.com/office/drawing/2014/main" id="{268F8AA7-A57F-4350-9ECC-52A145A76BA2}"/>
              </a:ext>
            </a:extLst>
          </p:cNvPr>
          <p:cNvSpPr/>
          <p:nvPr/>
        </p:nvSpPr>
        <p:spPr>
          <a:xfrm>
            <a:off x="521207" y="2918811"/>
            <a:ext cx="1065368" cy="3633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743938E-0FD1-418B-AC61-C2875C714BF5}"/>
              </a:ext>
            </a:extLst>
          </p:cNvPr>
          <p:cNvSpPr txBox="1"/>
          <p:nvPr/>
        </p:nvSpPr>
        <p:spPr>
          <a:xfrm>
            <a:off x="1940957" y="2222413"/>
            <a:ext cx="5253130" cy="1120293"/>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Logistic regression can support more than one category by doing a separate logistic regression for each category, and predicting  the one that yields the highest probability. </a:t>
            </a:r>
          </a:p>
        </p:txBody>
      </p:sp>
    </p:spTree>
    <p:extLst>
      <p:ext uri="{BB962C8B-B14F-4D97-AF65-F5344CB8AC3E}">
        <p14:creationId xmlns:p14="http://schemas.microsoft.com/office/powerpoint/2010/main" val="18996035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IV</a:t>
            </a:r>
            <a:br>
              <a:rPr lang="en-US" sz="4400" dirty="0">
                <a:solidFill>
                  <a:schemeClr val="bg1"/>
                </a:solidFill>
              </a:rPr>
            </a:br>
            <a:r>
              <a:rPr lang="en-US" sz="4400">
                <a:solidFill>
                  <a:schemeClr val="bg1"/>
                </a:solidFill>
              </a:rPr>
              <a:t>Naïve Bayes</a:t>
            </a:r>
            <a:endParaRPr lang="en-US" sz="4400" dirty="0">
              <a:solidFill>
                <a:schemeClr val="bg1"/>
              </a:solidFill>
            </a:endParaRPr>
          </a:p>
        </p:txBody>
      </p:sp>
    </p:spTree>
    <p:extLst>
      <p:ext uri="{BB962C8B-B14F-4D97-AF65-F5344CB8AC3E}">
        <p14:creationId xmlns:p14="http://schemas.microsoft.com/office/powerpoint/2010/main" val="36196100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37CFB-096E-475A-BB26-580369874009}"/>
              </a:ext>
            </a:extLst>
          </p:cNvPr>
          <p:cNvSpPr>
            <a:spLocks noGrp="1"/>
          </p:cNvSpPr>
          <p:nvPr>
            <p:ph type="title"/>
          </p:nvPr>
        </p:nvSpPr>
        <p:spPr/>
        <p:txBody>
          <a:bodyPr/>
          <a:lstStyle/>
          <a:p>
            <a:r>
              <a:rPr lang="en-US" dirty="0"/>
              <a:t>What is Naïve Bayes?</a:t>
            </a:r>
          </a:p>
        </p:txBody>
      </p:sp>
      <p:sp>
        <p:nvSpPr>
          <p:cNvPr id="3" name="Content Placeholder 2">
            <a:extLst>
              <a:ext uri="{FF2B5EF4-FFF2-40B4-BE49-F238E27FC236}">
                <a16:creationId xmlns:a16="http://schemas.microsoft.com/office/drawing/2014/main" id="{508B9EF6-ABCB-4C8D-AB28-BDFACD403FA4}"/>
              </a:ext>
            </a:extLst>
          </p:cNvPr>
          <p:cNvSpPr>
            <a:spLocks noGrp="1"/>
          </p:cNvSpPr>
          <p:nvPr>
            <p:ph sz="quarter" idx="10"/>
          </p:nvPr>
        </p:nvSpPr>
        <p:spPr>
          <a:xfrm>
            <a:off x="539495" y="1435607"/>
            <a:ext cx="7408341" cy="4922803"/>
          </a:xfrm>
        </p:spPr>
        <p:txBody>
          <a:bodyPr>
            <a:normAutofit fontScale="92500" lnSpcReduction="20000"/>
          </a:bodyPr>
          <a:lstStyle/>
          <a:p>
            <a:r>
              <a:rPr lang="en-US" b="1" dirty="0">
                <a:solidFill>
                  <a:srgbClr val="FF0000"/>
                </a:solidFill>
              </a:rPr>
              <a:t>Naïve Bayes </a:t>
            </a:r>
            <a:r>
              <a:rPr lang="en-US" dirty="0"/>
              <a:t>is a machine learning application of Bayes Theorem that merges probabilities of multiple features to predict a given category.</a:t>
            </a:r>
          </a:p>
          <a:p>
            <a:r>
              <a:rPr lang="en-US" dirty="0"/>
              <a:t>It is often used to classify text (e.g. email spam/not spam), which is the exercise the we will be doing today. </a:t>
            </a:r>
          </a:p>
          <a:p>
            <a:pPr marL="285750" indent="-285750">
              <a:buFont typeface="Arial" panose="020B0604020202020204" pitchFamily="34" charset="0"/>
              <a:buChar char="•"/>
            </a:pPr>
            <a:r>
              <a:rPr lang="en-US" dirty="0"/>
              <a:t>Naïve Bayes is effective because it learns quickly, even with little data. </a:t>
            </a:r>
          </a:p>
          <a:p>
            <a:pPr marL="285750" indent="-285750">
              <a:buFont typeface="Arial" panose="020B0604020202020204" pitchFamily="34" charset="0"/>
              <a:buChar char="•"/>
            </a:pPr>
            <a:r>
              <a:rPr lang="en-US" dirty="0"/>
              <a:t>Naive Bayes works by mapping probabilities of each individual feature occurring/not occurring for a given category (e.g. a word occurring in spam/not spam).</a:t>
            </a:r>
          </a:p>
          <a:p>
            <a:pPr marL="285750" indent="-285750">
              <a:buFont typeface="Arial" panose="020B0604020202020204" pitchFamily="34" charset="0"/>
              <a:buChar char="•"/>
            </a:pPr>
            <a:r>
              <a:rPr lang="en-US" dirty="0"/>
              <a:t>While commonly used for discrete variables like words, it can also be used with continuous variables using statistical distributions (we will not cover this today).</a:t>
            </a:r>
          </a:p>
        </p:txBody>
      </p:sp>
      <p:pic>
        <p:nvPicPr>
          <p:cNvPr id="6" name="Picture 5" descr="A person posing for the camera&#10;&#10;Description automatically generated">
            <a:extLst>
              <a:ext uri="{FF2B5EF4-FFF2-40B4-BE49-F238E27FC236}">
                <a16:creationId xmlns:a16="http://schemas.microsoft.com/office/drawing/2014/main" id="{A80D3021-54D0-428F-9823-AAC20A63759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672623" y="1562765"/>
            <a:ext cx="2895600" cy="3105150"/>
          </a:xfrm>
          <a:prstGeom prst="rect">
            <a:avLst/>
          </a:prstGeom>
        </p:spPr>
      </p:pic>
      <p:sp>
        <p:nvSpPr>
          <p:cNvPr id="7" name="TextBox 6">
            <a:extLst>
              <a:ext uri="{FF2B5EF4-FFF2-40B4-BE49-F238E27FC236}">
                <a16:creationId xmlns:a16="http://schemas.microsoft.com/office/drawing/2014/main" id="{82DA673F-0B40-4CD6-A503-CDD38F05B03C}"/>
              </a:ext>
            </a:extLst>
          </p:cNvPr>
          <p:cNvSpPr txBox="1"/>
          <p:nvPr/>
        </p:nvSpPr>
        <p:spPr>
          <a:xfrm>
            <a:off x="8672623" y="4667915"/>
            <a:ext cx="2895600" cy="230832"/>
          </a:xfrm>
          <a:prstGeom prst="rect">
            <a:avLst/>
          </a:prstGeom>
        </p:spPr>
        <p:txBody>
          <a:bodyPr vert="horz" wrap="square" lIns="91440" tIns="45720" rIns="91440" bIns="45720" rtlCol="0">
            <a:spAutoFit/>
          </a:bodyPr>
          <a:lstStyle/>
          <a:p>
            <a:r>
              <a:rPr lang="en-US" sz="900" dirty="0"/>
              <a:t>Thomas Bayes, the inventor of Bayes Theorem</a:t>
            </a:r>
          </a:p>
        </p:txBody>
      </p:sp>
    </p:spTree>
    <p:extLst>
      <p:ext uri="{BB962C8B-B14F-4D97-AF65-F5344CB8AC3E}">
        <p14:creationId xmlns:p14="http://schemas.microsoft.com/office/powerpoint/2010/main" val="15317313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401C2-8A48-43FA-B5BE-83E9F4E45739}"/>
              </a:ext>
            </a:extLst>
          </p:cNvPr>
          <p:cNvSpPr>
            <a:spLocks noGrp="1"/>
          </p:cNvSpPr>
          <p:nvPr>
            <p:ph type="title"/>
          </p:nvPr>
        </p:nvSpPr>
        <p:spPr/>
        <p:txBody>
          <a:bodyPr/>
          <a:lstStyle/>
          <a:p>
            <a:r>
              <a:rPr lang="en-US" dirty="0"/>
              <a:t>Demo: Categorizing Bank Transactions</a:t>
            </a:r>
          </a:p>
        </p:txBody>
      </p:sp>
      <p:pic>
        <p:nvPicPr>
          <p:cNvPr id="4" name="Picture 3">
            <a:extLst>
              <a:ext uri="{FF2B5EF4-FFF2-40B4-BE49-F238E27FC236}">
                <a16:creationId xmlns:a16="http://schemas.microsoft.com/office/drawing/2014/main" id="{F46D2610-349A-4A4B-BF62-415808A0FD9C}"/>
              </a:ext>
            </a:extLst>
          </p:cNvPr>
          <p:cNvPicPr>
            <a:picLocks noChangeAspect="1"/>
          </p:cNvPicPr>
          <p:nvPr/>
        </p:nvPicPr>
        <p:blipFill>
          <a:blip r:embed="rId2"/>
          <a:stretch>
            <a:fillRect/>
          </a:stretch>
        </p:blipFill>
        <p:spPr>
          <a:xfrm>
            <a:off x="1663995" y="1904616"/>
            <a:ext cx="8566298" cy="3331984"/>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9597306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0EB7D-093E-456F-8EA8-9B1290DD95BD}"/>
              </a:ext>
            </a:extLst>
          </p:cNvPr>
          <p:cNvSpPr>
            <a:spLocks noGrp="1"/>
          </p:cNvSpPr>
          <p:nvPr>
            <p:ph type="title"/>
          </p:nvPr>
        </p:nvSpPr>
        <p:spPr/>
        <p:txBody>
          <a:bodyPr/>
          <a:lstStyle/>
          <a:p>
            <a:r>
              <a:rPr lang="en-US" dirty="0"/>
              <a:t>How to Build a Naïve Bayes Text Classifier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FB60B2-8EFC-471D-8DBD-2F939901673A}"/>
                  </a:ext>
                </a:extLst>
              </p:cNvPr>
              <p:cNvSpPr>
                <a:spLocks noGrp="1"/>
              </p:cNvSpPr>
              <p:nvPr>
                <p:ph sz="quarter" idx="10"/>
              </p:nvPr>
            </p:nvSpPr>
            <p:spPr>
              <a:xfrm>
                <a:off x="539496" y="1435608"/>
                <a:ext cx="7573146" cy="4974336"/>
              </a:xfrm>
            </p:spPr>
            <p:txBody>
              <a:bodyPr>
                <a:normAutofit fontScale="92500"/>
              </a:bodyPr>
              <a:lstStyle/>
              <a:p>
                <a:r>
                  <a:rPr lang="en-US" dirty="0"/>
                  <a:t>To predict a category for a new set of features: </a:t>
                </a:r>
              </a:p>
              <a:p>
                <a:pPr marL="342900" indent="-342900">
                  <a:buFont typeface="+mj-lt"/>
                  <a:buAutoNum type="arabicParenR"/>
                </a:pPr>
                <a:r>
                  <a:rPr lang="en-US" dirty="0"/>
                  <a:t>For a given category (like </a:t>
                </a:r>
                <a:r>
                  <a:rPr lang="en-US" b="1" i="1" dirty="0"/>
                  <a:t>spam, grocery, </a:t>
                </a:r>
                <a:r>
                  <a:rPr lang="en-US" dirty="0" err="1"/>
                  <a:t>etc</a:t>
                </a:r>
                <a:r>
                  <a:rPr lang="en-US" dirty="0"/>
                  <a:t>), combine the probabilities of each feature </a:t>
                </a:r>
                <a:r>
                  <a:rPr lang="en-US" b="1" i="1" dirty="0"/>
                  <a:t>occurring</a:t>
                </a:r>
                <a:r>
                  <a:rPr lang="en-US" dirty="0"/>
                  <a:t> and </a:t>
                </a:r>
                <a:r>
                  <a:rPr lang="en-US" b="1" i="1" dirty="0"/>
                  <a:t>not occurring</a:t>
                </a:r>
                <a:r>
                  <a:rPr lang="en-US" dirty="0"/>
                  <a:t> by multiplying them. </a:t>
                </a:r>
              </a:p>
              <a:p>
                <a:pPr lvl="1" indent="0">
                  <a:buNone/>
                </a:pPr>
                <a14:m>
                  <m:oMath xmlns:m="http://schemas.openxmlformats.org/officeDocument/2006/math">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𝑓𝑛</m:t>
                        </m:r>
                      </m:sub>
                    </m:sSub>
                  </m:oMath>
                </a14:m>
                <a:endParaRPr lang="en-US" dirty="0"/>
              </a:p>
              <a:p>
                <a:pPr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𝑓𝑛</m:t>
                          </m:r>
                        </m:sub>
                      </m:sSub>
                      <m:r>
                        <a:rPr lang="en-US" i="1">
                          <a:latin typeface="Cambria Math" panose="02040503050406030204" pitchFamily="18" charset="0"/>
                        </a:rPr>
                        <m:t>)</m:t>
                      </m:r>
                    </m:oMath>
                  </m:oMathPara>
                </a14:m>
                <a:endParaRPr lang="en-US" dirty="0"/>
              </a:p>
              <a:p>
                <a:pPr marL="342900" indent="-342900">
                  <a:buFont typeface="+mj-lt"/>
                  <a:buAutoNum type="arabicParenR"/>
                </a:pPr>
                <a:r>
                  <a:rPr lang="en-US" dirty="0"/>
                  <a:t>Combine the probabilities above with this division operation: </a:t>
                </a:r>
              </a:p>
              <a:p>
                <a:pPr lvl="1"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𝐶𝑜𝑚𝑏𝑖𝑛𝑒𝑑</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num>
                        <m:den>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den>
                      </m:f>
                    </m:oMath>
                  </m:oMathPara>
                </a14:m>
                <a:endParaRPr lang="en-US" dirty="0"/>
              </a:p>
              <a:p>
                <a:pPr marL="342900" indent="-342900">
                  <a:buFont typeface="+mj-lt"/>
                  <a:buAutoNum type="arabicParenR"/>
                </a:pPr>
                <a:endParaRPr lang="en-US" dirty="0"/>
              </a:p>
            </p:txBody>
          </p:sp>
        </mc:Choice>
        <mc:Fallback xmlns="">
          <p:sp>
            <p:nvSpPr>
              <p:cNvPr id="3" name="Content Placeholder 2">
                <a:extLst>
                  <a:ext uri="{FF2B5EF4-FFF2-40B4-BE49-F238E27FC236}">
                    <a16:creationId xmlns:a16="http://schemas.microsoft.com/office/drawing/2014/main" id="{70FB60B2-8EFC-471D-8DBD-2F939901673A}"/>
                  </a:ext>
                </a:extLst>
              </p:cNvPr>
              <p:cNvSpPr>
                <a:spLocks noGrp="1" noRot="1" noChangeAspect="1" noMove="1" noResize="1" noEditPoints="1" noAdjustHandles="1" noChangeArrowheads="1" noChangeShapeType="1" noTextEdit="1"/>
              </p:cNvSpPr>
              <p:nvPr>
                <p:ph sz="quarter" idx="10"/>
              </p:nvPr>
            </p:nvSpPr>
            <p:spPr>
              <a:xfrm>
                <a:off x="539496" y="1435608"/>
                <a:ext cx="7573146" cy="4974336"/>
              </a:xfrm>
              <a:blipFill>
                <a:blip r:embed="rId2"/>
                <a:stretch>
                  <a:fillRect l="-725"/>
                </a:stretch>
              </a:blipFill>
            </p:spPr>
            <p:txBody>
              <a:bodyPr/>
              <a:lstStyle/>
              <a:p>
                <a:r>
                  <a:rPr lang="en-US">
                    <a:noFill/>
                  </a:rPr>
                  <a:t> </a:t>
                </a:r>
              </a:p>
            </p:txBody>
          </p:sp>
        </mc:Fallback>
      </mc:AlternateContent>
      <p:pic>
        <p:nvPicPr>
          <p:cNvPr id="7" name="Picture 6" descr="A sign on the side of a building&#10;&#10;Description automatically generated">
            <a:extLst>
              <a:ext uri="{FF2B5EF4-FFF2-40B4-BE49-F238E27FC236}">
                <a16:creationId xmlns:a16="http://schemas.microsoft.com/office/drawing/2014/main" id="{BCD63333-ED26-4860-864D-8472004F810E}"/>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277447" y="1435608"/>
            <a:ext cx="3593025" cy="2303653"/>
          </a:xfrm>
          <a:prstGeom prst="rect">
            <a:avLst/>
          </a:prstGeom>
        </p:spPr>
      </p:pic>
    </p:spTree>
    <p:extLst>
      <p:ext uri="{BB962C8B-B14F-4D97-AF65-F5344CB8AC3E}">
        <p14:creationId xmlns:p14="http://schemas.microsoft.com/office/powerpoint/2010/main" val="35748119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0EB7D-093E-456F-8EA8-9B1290DD95BD}"/>
              </a:ext>
            </a:extLst>
          </p:cNvPr>
          <p:cNvSpPr>
            <a:spLocks noGrp="1"/>
          </p:cNvSpPr>
          <p:nvPr>
            <p:ph type="title"/>
          </p:nvPr>
        </p:nvSpPr>
        <p:spPr/>
        <p:txBody>
          <a:bodyPr/>
          <a:lstStyle/>
          <a:p>
            <a:r>
              <a:rPr lang="en-US" dirty="0"/>
              <a:t>How to Build a Naïve Bayes Text Classifier</a:t>
            </a:r>
          </a:p>
        </p:txBody>
      </p:sp>
      <p:sp>
        <p:nvSpPr>
          <p:cNvPr id="3" name="Content Placeholder 2">
            <a:extLst>
              <a:ext uri="{FF2B5EF4-FFF2-40B4-BE49-F238E27FC236}">
                <a16:creationId xmlns:a16="http://schemas.microsoft.com/office/drawing/2014/main" id="{70FB60B2-8EFC-471D-8DBD-2F939901673A}"/>
              </a:ext>
            </a:extLst>
          </p:cNvPr>
          <p:cNvSpPr>
            <a:spLocks noGrp="1"/>
          </p:cNvSpPr>
          <p:nvPr>
            <p:ph sz="quarter" idx="10"/>
          </p:nvPr>
        </p:nvSpPr>
        <p:spPr>
          <a:xfrm>
            <a:off x="539496" y="1435608"/>
            <a:ext cx="7573146" cy="4974336"/>
          </a:xfrm>
        </p:spPr>
        <p:txBody>
          <a:bodyPr>
            <a:normAutofit/>
          </a:bodyPr>
          <a:lstStyle/>
          <a:p>
            <a:r>
              <a:rPr lang="en-US" dirty="0"/>
              <a:t>3) Calculate the combined probability for every category, and the one that is the highest is the category you predict.</a:t>
            </a:r>
          </a:p>
          <a:p>
            <a:r>
              <a:rPr lang="en-US" dirty="0"/>
              <a:t>Easy right? But there is one complication…</a:t>
            </a:r>
          </a:p>
          <a:p>
            <a:endParaRPr lang="en-US" dirty="0"/>
          </a:p>
          <a:p>
            <a:pPr marL="342900" indent="-342900">
              <a:buFont typeface="+mj-lt"/>
              <a:buAutoNum type="arabicParenR"/>
            </a:pPr>
            <a:endParaRPr lang="en-US" dirty="0"/>
          </a:p>
        </p:txBody>
      </p:sp>
      <p:pic>
        <p:nvPicPr>
          <p:cNvPr id="7" name="Picture 6" descr="A sign on the side of a building&#10;&#10;Description automatically generated">
            <a:extLst>
              <a:ext uri="{FF2B5EF4-FFF2-40B4-BE49-F238E27FC236}">
                <a16:creationId xmlns:a16="http://schemas.microsoft.com/office/drawing/2014/main" id="{BCD63333-ED26-4860-864D-8472004F810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277447" y="1435608"/>
            <a:ext cx="3593025" cy="2303653"/>
          </a:xfrm>
          <a:prstGeom prst="rect">
            <a:avLst/>
          </a:prstGeom>
        </p:spPr>
      </p:pic>
    </p:spTree>
    <p:extLst>
      <p:ext uri="{BB962C8B-B14F-4D97-AF65-F5344CB8AC3E}">
        <p14:creationId xmlns:p14="http://schemas.microsoft.com/office/powerpoint/2010/main" val="11106887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2EE97-A561-412B-AF10-4FDC4C1069FC}"/>
              </a:ext>
            </a:extLst>
          </p:cNvPr>
          <p:cNvSpPr>
            <a:spLocks noGrp="1"/>
          </p:cNvSpPr>
          <p:nvPr>
            <p:ph type="title"/>
          </p:nvPr>
        </p:nvSpPr>
        <p:spPr/>
        <p:txBody>
          <a:bodyPr>
            <a:normAutofit/>
          </a:bodyPr>
          <a:lstStyle/>
          <a:p>
            <a:r>
              <a:rPr lang="en-US" dirty="0"/>
              <a:t>Dealing with Floating Point Underflow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3C7DA8-CA4D-4B46-8784-1D0CC0BC861D}"/>
                  </a:ext>
                </a:extLst>
              </p:cNvPr>
              <p:cNvSpPr>
                <a:spLocks noGrp="1"/>
              </p:cNvSpPr>
              <p:nvPr>
                <p:ph sz="quarter" idx="10"/>
              </p:nvPr>
            </p:nvSpPr>
            <p:spPr>
              <a:xfrm>
                <a:off x="539496" y="1435608"/>
                <a:ext cx="6669378" cy="4811020"/>
              </a:xfrm>
            </p:spPr>
            <p:txBody>
              <a:bodyPr/>
              <a:lstStyle/>
              <a:p>
                <a:r>
                  <a:rPr lang="en-US" dirty="0"/>
                  <a:t>Remember in logistic regression where we had floating point underflow issues, where multiplying small decimals gets so small the computer cannot handle them? </a:t>
                </a:r>
              </a:p>
              <a:p>
                <a:pPr marL="285750" indent="-285750">
                  <a:buFont typeface="Arial" panose="020B0604020202020204" pitchFamily="34" charset="0"/>
                  <a:buChar char="•"/>
                </a:pPr>
                <a:r>
                  <a:rPr lang="en-US" dirty="0"/>
                  <a:t>We can remedy the issue here too by using logarithmic addition rather than multiplication. </a:t>
                </a:r>
              </a:p>
              <a:p>
                <a:pPr marL="285750" indent="-285750">
                  <a:buFont typeface="Arial" panose="020B0604020202020204" pitchFamily="34" charset="0"/>
                  <a:buChar char="•"/>
                </a:pPr>
                <a:r>
                  <a:rPr lang="en-US" dirty="0"/>
                  <a:t>Transform each probability with a </a:t>
                </a:r>
                <a14:m>
                  <m:oMath xmlns:m="http://schemas.openxmlformats.org/officeDocument/2006/math">
                    <m:r>
                      <m:rPr>
                        <m:sty m:val="p"/>
                      </m:rPr>
                      <a:rPr lang="en-US" i="1" dirty="0" smtClean="0">
                        <a:latin typeface="Cambria Math" panose="02040503050406030204" pitchFamily="18" charset="0"/>
                      </a:rPr>
                      <m:t>log</m:t>
                    </m:r>
                    <m:r>
                      <a:rPr lang="en-US" i="1" dirty="0" smtClean="0">
                        <a:latin typeface="Cambria Math" panose="02040503050406030204" pitchFamily="18" charset="0"/>
                      </a:rPr>
                      <m:t>⁡() </m:t>
                    </m:r>
                  </m:oMath>
                </a14:m>
                <a:r>
                  <a:rPr lang="en-US" dirty="0"/>
                  <a:t>or </a:t>
                </a:r>
                <a14:m>
                  <m:oMath xmlns:m="http://schemas.openxmlformats.org/officeDocument/2006/math">
                    <m:r>
                      <m:rPr>
                        <m:sty m:val="p"/>
                      </m:rPr>
                      <a:rPr lang="en-US" i="1" dirty="0" smtClean="0">
                        <a:latin typeface="Cambria Math" panose="02040503050406030204" pitchFamily="18" charset="0"/>
                      </a:rPr>
                      <m:t>ln</m:t>
                    </m:r>
                    <m:r>
                      <a:rPr lang="en-US" i="1" dirty="0" smtClean="0">
                        <a:latin typeface="Cambria Math" panose="02040503050406030204" pitchFamily="18" charset="0"/>
                      </a:rPr>
                      <m:t>⁡() </m:t>
                    </m:r>
                  </m:oMath>
                </a14:m>
                <a:r>
                  <a:rPr lang="en-US" dirty="0"/>
                  <a:t>function and then sum them, then call </a:t>
                </a:r>
                <a14:m>
                  <m:oMath xmlns:m="http://schemas.openxmlformats.org/officeDocument/2006/math">
                    <m:r>
                      <m:rPr>
                        <m:sty m:val="p"/>
                      </m:rPr>
                      <a:rPr lang="en-US" i="1" dirty="0" smtClean="0">
                        <a:latin typeface="Cambria Math" panose="02040503050406030204" pitchFamily="18" charset="0"/>
                      </a:rPr>
                      <m:t>exp</m:t>
                    </m:r>
                    <m:r>
                      <a:rPr lang="en-US" i="1" dirty="0" smtClean="0">
                        <a:latin typeface="Cambria Math" panose="02040503050406030204" pitchFamily="18" charset="0"/>
                      </a:rPr>
                      <m:t>⁡()</m:t>
                    </m:r>
                  </m:oMath>
                </a14:m>
                <a:r>
                  <a:rPr lang="en-US" dirty="0"/>
                  <a:t> to convert the result back!</a:t>
                </a:r>
              </a:p>
            </p:txBody>
          </p:sp>
        </mc:Choice>
        <mc:Fallback xmlns="">
          <p:sp>
            <p:nvSpPr>
              <p:cNvPr id="3" name="Content Placeholder 2">
                <a:extLst>
                  <a:ext uri="{FF2B5EF4-FFF2-40B4-BE49-F238E27FC236}">
                    <a16:creationId xmlns:a16="http://schemas.microsoft.com/office/drawing/2014/main" id="{AE3C7DA8-CA4D-4B46-8784-1D0CC0BC861D}"/>
                  </a:ext>
                </a:extLst>
              </p:cNvPr>
              <p:cNvSpPr>
                <a:spLocks noGrp="1" noRot="1" noChangeAspect="1" noMove="1" noResize="1" noEditPoints="1" noAdjustHandles="1" noChangeArrowheads="1" noChangeShapeType="1" noTextEdit="1"/>
              </p:cNvSpPr>
              <p:nvPr>
                <p:ph sz="quarter" idx="10"/>
              </p:nvPr>
            </p:nvSpPr>
            <p:spPr>
              <a:xfrm>
                <a:off x="539496" y="1435608"/>
                <a:ext cx="6669378" cy="4811020"/>
              </a:xfrm>
              <a:blipFill>
                <a:blip r:embed="rId2"/>
                <a:stretch>
                  <a:fillRect l="-823" r="-164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716280E-83D7-4BA3-896F-024A0AE35346}"/>
              </a:ext>
            </a:extLst>
          </p:cNvPr>
          <p:cNvPicPr>
            <a:picLocks noChangeAspect="1"/>
          </p:cNvPicPr>
          <p:nvPr/>
        </p:nvPicPr>
        <p:blipFill>
          <a:blip r:embed="rId3"/>
          <a:stretch>
            <a:fillRect/>
          </a:stretch>
        </p:blipFill>
        <p:spPr>
          <a:xfrm>
            <a:off x="7490637" y="1658910"/>
            <a:ext cx="4029135" cy="184241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5213882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2EE97-A561-412B-AF10-4FDC4C1069FC}"/>
              </a:ext>
            </a:extLst>
          </p:cNvPr>
          <p:cNvSpPr>
            <a:spLocks noGrp="1"/>
          </p:cNvSpPr>
          <p:nvPr>
            <p:ph type="title"/>
          </p:nvPr>
        </p:nvSpPr>
        <p:spPr/>
        <p:txBody>
          <a:bodyPr>
            <a:normAutofit/>
          </a:bodyPr>
          <a:lstStyle/>
          <a:p>
            <a:r>
              <a:rPr lang="en-US" dirty="0"/>
              <a:t>Dealing with Floating Point Underflow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3C7DA8-CA4D-4B46-8784-1D0CC0BC861D}"/>
                  </a:ext>
                </a:extLst>
              </p:cNvPr>
              <p:cNvSpPr>
                <a:spLocks noGrp="1"/>
              </p:cNvSpPr>
              <p:nvPr>
                <p:ph sz="quarter" idx="10"/>
              </p:nvPr>
            </p:nvSpPr>
            <p:spPr>
              <a:xfrm>
                <a:off x="539495" y="1435608"/>
                <a:ext cx="9981421" cy="4811020"/>
              </a:xfrm>
            </p:spPr>
            <p:txBody>
              <a:bodyPr/>
              <a:lstStyle/>
              <a:p>
                <a:pPr lvl="1" indent="0">
                  <a:buNone/>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𝑓𝑥</m:t>
                          </m:r>
                        </m:sub>
                      </m:sSub>
                      <m:r>
                        <a:rPr lang="en-US" b="0" i="1" smtClean="0">
                          <a:latin typeface="Cambria Math" panose="02040503050406030204" pitchFamily="18" charset="0"/>
                        </a:rPr>
                        <m:t>=</m:t>
                      </m:r>
                      <m:r>
                        <a:rPr lang="en-US" b="0" i="1" smtClean="0">
                          <a:latin typeface="Cambria Math" panose="02040503050406030204" pitchFamily="18" charset="0"/>
                        </a:rPr>
                        <m:t>𝑃𝑟𝑜𝑏𝑎𝑏𝑖𝑙𝑖𝑡𝑦</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𝑓𝑒𝑎𝑡𝑢𝑟𝑒</m:t>
                      </m:r>
                      <m:r>
                        <a:rPr lang="en-US" b="0" i="1" smtClean="0">
                          <a:latin typeface="Cambria Math" panose="02040503050406030204" pitchFamily="18" charset="0"/>
                        </a:rPr>
                        <m:t> </m:t>
                      </m:r>
                      <m:r>
                        <m:rPr>
                          <m:nor/>
                        </m:rPr>
                        <a:rPr lang="en-US" b="0" i="0" smtClean="0">
                          <a:latin typeface="Cambria Math" panose="02040503050406030204" pitchFamily="18" charset="0"/>
                        </a:rPr>
                        <m:t>x</m:t>
                      </m:r>
                    </m:oMath>
                  </m:oMathPara>
                </a14:m>
                <a:endParaRPr lang="en-US" i="1" dirty="0">
                  <a:latin typeface="Cambria Math" panose="02040503050406030204" pitchFamily="18" charset="0"/>
                </a:endParaRPr>
              </a:p>
              <a:p>
                <a:pPr lvl="1" indent="0">
                  <a:buNone/>
                </a:pPr>
                <a14:m>
                  <m:oMath xmlns:m="http://schemas.openxmlformats.org/officeDocument/2006/math">
                    <m:r>
                      <a:rPr lang="en-US" i="1" smtClean="0">
                        <a:latin typeface="Cambria Math" panose="02040503050406030204" pitchFamily="18" charset="0"/>
                      </a:rPr>
                      <m:t>𝑂𝑐𝑐𝑢𝑟</m:t>
                    </m:r>
                    <m:r>
                      <a:rPr lang="en-US" i="1" smtClean="0">
                        <a:latin typeface="Cambria Math" panose="02040503050406030204" pitchFamily="18" charset="0"/>
                      </a:rPr>
                      <m:t> </m:t>
                    </m:r>
                    <m:r>
                      <a:rPr lang="en-US" i="1" smtClean="0">
                        <a:latin typeface="Cambria Math" panose="02040503050406030204" pitchFamily="18" charset="0"/>
                      </a:rPr>
                      <m:t>𝑃𝑟𝑜𝑑𝑢𝑐𝑡</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𝑒𝑥𝑝</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b="0" i="1" smtClean="0">
                        <a:latin typeface="Cambria Math" panose="02040503050406030204" pitchFamily="18" charset="0"/>
                      </a:rPr>
                      <m:t>)</m:t>
                    </m:r>
                    <m:r>
                      <a:rPr lang="en-US" b="0" i="0" smtClean="0">
                        <a:latin typeface="Cambria Math" panose="02040503050406030204" pitchFamily="18" charset="0"/>
                      </a:rPr>
                      <m:t>+</m:t>
                    </m:r>
                  </m:oMath>
                </a14:m>
                <a:r>
                  <a:rPr lang="en-US" dirty="0"/>
                  <a:t> </a:t>
                </a:r>
                <a:r>
                  <a:rPr lang="en-US" i="1" dirty="0"/>
                  <a:t>log</a:t>
                </a:r>
                <a:r>
                  <a:rPr lang="en-US" dirty="0"/>
                  <a:t>(</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𝑓𝑛</m:t>
                        </m:r>
                      </m:sub>
                    </m:sSub>
                    <m:r>
                      <a:rPr lang="en-US" b="0" i="1" smtClean="0">
                        <a:latin typeface="Cambria Math" panose="02040503050406030204" pitchFamily="18" charset="0"/>
                      </a:rPr>
                      <m:t>))</m:t>
                    </m:r>
                  </m:oMath>
                </a14:m>
                <a:endParaRPr lang="en-US" dirty="0"/>
              </a:p>
              <a:p>
                <a:pPr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exp</m:t>
                          </m:r>
                          <m:r>
                            <a:rPr lang="en-US" b="0" i="0"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smtClean="0">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 </m:t>
                          </m:r>
                          <m:r>
                            <a:rPr lang="en-US"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𝑓𝑛</m:t>
                          </m:r>
                        </m:sub>
                      </m:sSub>
                      <m:r>
                        <a:rPr lang="en-US" i="1">
                          <a:latin typeface="Cambria Math" panose="02040503050406030204" pitchFamily="18" charset="0"/>
                        </a:rPr>
                        <m:t>)</m:t>
                      </m:r>
                      <m:r>
                        <a:rPr lang="en-US" b="0" i="1" smtClean="0">
                          <a:latin typeface="Cambria Math" panose="02040503050406030204" pitchFamily="18" charset="0"/>
                        </a:rPr>
                        <m:t>)</m:t>
                      </m:r>
                    </m:oMath>
                  </m:oMathPara>
                </a14:m>
                <a:endParaRPr lang="en-US" dirty="0"/>
              </a:p>
              <a:p>
                <a:pPr lvl="1" indent="0">
                  <a:buNone/>
                </a:pPr>
                <a:endParaRPr lang="en-US" dirty="0"/>
              </a:p>
              <a:p>
                <a:pPr lvl="1"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𝐶𝑜𝑚𝑏𝑖𝑛𝑒𝑑</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num>
                        <m:den>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den>
                      </m:f>
                    </m:oMath>
                  </m:oMathPara>
                </a14:m>
                <a:endParaRPr lang="en-US" dirty="0"/>
              </a:p>
              <a:p>
                <a:pPr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AE3C7DA8-CA4D-4B46-8784-1D0CC0BC861D}"/>
                  </a:ext>
                </a:extLst>
              </p:cNvPr>
              <p:cNvSpPr>
                <a:spLocks noGrp="1" noRot="1" noChangeAspect="1" noMove="1" noResize="1" noEditPoints="1" noAdjustHandles="1" noChangeArrowheads="1" noChangeShapeType="1" noTextEdit="1"/>
              </p:cNvSpPr>
              <p:nvPr>
                <p:ph sz="quarter" idx="10"/>
              </p:nvPr>
            </p:nvSpPr>
            <p:spPr>
              <a:xfrm>
                <a:off x="539495" y="1435608"/>
                <a:ext cx="9981421" cy="4811020"/>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250407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0EB7D-093E-456F-8EA8-9B1290DD95BD}"/>
              </a:ext>
            </a:extLst>
          </p:cNvPr>
          <p:cNvSpPr>
            <a:spLocks noGrp="1"/>
          </p:cNvSpPr>
          <p:nvPr>
            <p:ph type="title"/>
          </p:nvPr>
        </p:nvSpPr>
        <p:spPr/>
        <p:txBody>
          <a:bodyPr/>
          <a:lstStyle/>
          <a:p>
            <a:r>
              <a:rPr lang="en-US" dirty="0"/>
              <a:t>One More Thing…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FB60B2-8EFC-471D-8DBD-2F939901673A}"/>
                  </a:ext>
                </a:extLst>
              </p:cNvPr>
              <p:cNvSpPr>
                <a:spLocks noGrp="1"/>
              </p:cNvSpPr>
              <p:nvPr>
                <p:ph sz="quarter" idx="10"/>
              </p:nvPr>
            </p:nvSpPr>
            <p:spPr>
              <a:xfrm>
                <a:off x="539495" y="1435608"/>
                <a:ext cx="8620453" cy="4974336"/>
              </a:xfrm>
            </p:spPr>
            <p:txBody>
              <a:bodyPr>
                <a:normAutofit/>
              </a:bodyPr>
              <a:lstStyle/>
              <a:p>
                <a:r>
                  <a:rPr lang="en-US" dirty="0"/>
                  <a:t>Never let a feature have a zero probability, so add some small constants to the numerator and denominator like 0.1 and 0.2 to make a default probability. </a:t>
                </a:r>
              </a:p>
              <a:p>
                <a:r>
                  <a:rPr lang="en-US" dirty="0"/>
                  <a:t>“Fudging” the numbers in machine learning can be acceptable since machine learning deals with estimates anyway. </a:t>
                </a:r>
              </a:p>
              <a:p>
                <a:r>
                  <a:rPr lang="en-US" dirty="0"/>
                  <a:t>You can make these numbers smaller if you like. </a:t>
                </a: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𝐹𝑒𝑎𝑡𝑢𝑟𝑒</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b="0" i="1" smtClean="0">
                              <a:latin typeface="Cambria Math" panose="02040503050406030204" pitchFamily="18" charset="0"/>
                            </a:rPr>
                            <m:t>0.1+(</m:t>
                          </m:r>
                          <m:r>
                            <a:rPr lang="en-US" i="1">
                              <a:latin typeface="Cambria Math" panose="02040503050406030204" pitchFamily="18" charset="0"/>
                            </a:rPr>
                            <m:t>𝑂𝑐𝑐𝑢𝑟</m:t>
                          </m:r>
                          <m:r>
                            <a:rPr lang="en-US" i="1">
                              <a:latin typeface="Cambria Math" panose="02040503050406030204" pitchFamily="18" charset="0"/>
                            </a:rPr>
                            <m:t> </m:t>
                          </m:r>
                          <m:r>
                            <a:rPr lang="en-US" b="0" i="1" smtClean="0">
                              <a:latin typeface="Cambria Math" panose="02040503050406030204" pitchFamily="18" charset="0"/>
                            </a:rPr>
                            <m:t>𝑃𝑟𝑜𝑏𝑎𝑏𝑖𝑙𝑖𝑡𝑦</m:t>
                          </m:r>
                          <m:r>
                            <a:rPr lang="en-US" i="1">
                              <a:latin typeface="Cambria Math" panose="02040503050406030204" pitchFamily="18" charset="0"/>
                            </a:rPr>
                            <m:t>)</m:t>
                          </m:r>
                        </m:num>
                        <m:den>
                          <m:r>
                            <a:rPr lang="en-US" b="0" i="1" smtClean="0">
                              <a:latin typeface="Cambria Math" panose="02040503050406030204" pitchFamily="18" charset="0"/>
                            </a:rPr>
                            <m:t>0.2+ </m:t>
                          </m:r>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b="0" i="1" smtClean="0">
                                  <a:latin typeface="Cambria Math" panose="02040503050406030204" pitchFamily="18" charset="0"/>
                                </a:rPr>
                                <m:t> </m:t>
                              </m:r>
                              <m:r>
                                <a:rPr lang="en-US" i="1">
                                  <a:latin typeface="Cambria Math" panose="02040503050406030204" pitchFamily="18" charset="0"/>
                                </a:rPr>
                                <m:t>𝑃𝑟𝑜𝑏𝑎𝑏𝑖𝑙𝑖𝑡𝑦</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b="0" i="1" smtClean="0">
                              <a:latin typeface="Cambria Math" panose="02040503050406030204" pitchFamily="18" charset="0"/>
                            </a:rPr>
                            <m:t> </m:t>
                          </m:r>
                          <m:r>
                            <a:rPr lang="en-US" i="1">
                              <a:latin typeface="Cambria Math" panose="02040503050406030204" pitchFamily="18" charset="0"/>
                            </a:rPr>
                            <m:t>𝑃𝑟𝑜𝑏𝑎𝑏𝑖𝑙𝑖𝑡𝑦</m:t>
                          </m:r>
                          <m:r>
                            <a:rPr lang="en-US" i="1">
                              <a:latin typeface="Cambria Math" panose="02040503050406030204" pitchFamily="18" charset="0"/>
                            </a:rPr>
                            <m:t>)</m:t>
                          </m:r>
                        </m:den>
                      </m:f>
                    </m:oMath>
                  </m:oMathPara>
                </a14:m>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70FB60B2-8EFC-471D-8DBD-2F939901673A}"/>
                  </a:ext>
                </a:extLst>
              </p:cNvPr>
              <p:cNvSpPr>
                <a:spLocks noGrp="1" noRot="1" noChangeAspect="1" noMove="1" noResize="1" noEditPoints="1" noAdjustHandles="1" noChangeArrowheads="1" noChangeShapeType="1" noTextEdit="1"/>
              </p:cNvSpPr>
              <p:nvPr>
                <p:ph sz="quarter" idx="10"/>
              </p:nvPr>
            </p:nvSpPr>
            <p:spPr>
              <a:xfrm>
                <a:off x="539495" y="1435608"/>
                <a:ext cx="8620453" cy="4974336"/>
              </a:xfrm>
              <a:blipFill>
                <a:blip r:embed="rId2"/>
                <a:stretch>
                  <a:fillRect l="-565"/>
                </a:stretch>
              </a:blipFill>
            </p:spPr>
            <p:txBody>
              <a:bodyPr/>
              <a:lstStyle/>
              <a:p>
                <a:r>
                  <a:rPr lang="en-US">
                    <a:noFill/>
                  </a:rPr>
                  <a:t> </a:t>
                </a:r>
              </a:p>
            </p:txBody>
          </p:sp>
        </mc:Fallback>
      </mc:AlternateContent>
    </p:spTree>
    <p:extLst>
      <p:ext uri="{BB962C8B-B14F-4D97-AF65-F5344CB8AC3E}">
        <p14:creationId xmlns:p14="http://schemas.microsoft.com/office/powerpoint/2010/main" val="11785169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2EE97-A561-412B-AF10-4FDC4C1069FC}"/>
              </a:ext>
            </a:extLst>
          </p:cNvPr>
          <p:cNvSpPr>
            <a:spLocks noGrp="1"/>
          </p:cNvSpPr>
          <p:nvPr>
            <p:ph type="title"/>
          </p:nvPr>
        </p:nvSpPr>
        <p:spPr/>
        <p:txBody>
          <a:bodyPr>
            <a:normAutofit/>
          </a:bodyPr>
          <a:lstStyle/>
          <a:p>
            <a:r>
              <a:rPr lang="en-US" dirty="0"/>
              <a:t>Final Naïve Bayes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3C7DA8-CA4D-4B46-8784-1D0CC0BC861D}"/>
                  </a:ext>
                </a:extLst>
              </p:cNvPr>
              <p:cNvSpPr>
                <a:spLocks noGrp="1"/>
              </p:cNvSpPr>
              <p:nvPr>
                <p:ph sz="quarter" idx="10"/>
              </p:nvPr>
            </p:nvSpPr>
            <p:spPr>
              <a:xfrm>
                <a:off x="539495" y="1435608"/>
                <a:ext cx="9981421" cy="4811020"/>
              </a:xfrm>
            </p:spPr>
            <p:txBody>
              <a:bodyPr/>
              <a:lstStyle/>
              <a:p>
                <a:pPr lvl="1" indent="0">
                  <a:buNone/>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𝑓𝑥</m:t>
                        </m:r>
                      </m:sub>
                    </m:sSub>
                    <m:r>
                      <a:rPr lang="en-US" b="0" i="1" smtClean="0">
                        <a:latin typeface="Cambria Math" panose="02040503050406030204" pitchFamily="18" charset="0"/>
                      </a:rPr>
                      <m:t>=</m:t>
                    </m:r>
                    <m:r>
                      <a:rPr lang="en-US" b="0" i="1" smtClean="0">
                        <a:latin typeface="Cambria Math" panose="02040503050406030204" pitchFamily="18" charset="0"/>
                      </a:rPr>
                      <m:t>𝑃𝑟𝑜𝑏𝑎𝑏𝑖𝑙𝑖𝑡𝑦</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𝑓𝑒𝑎𝑡𝑢𝑟𝑒</m:t>
                    </m:r>
                    <m:r>
                      <a:rPr lang="en-US" b="0" i="1" smtClean="0">
                        <a:latin typeface="Cambria Math" panose="02040503050406030204" pitchFamily="18" charset="0"/>
                      </a:rPr>
                      <m:t> </m:t>
                    </m:r>
                    <m:r>
                      <m:rPr>
                        <m:nor/>
                      </m:rPr>
                      <a:rPr lang="en-US" b="0" i="0" smtClean="0">
                        <a:latin typeface="Cambria Math" panose="02040503050406030204" pitchFamily="18" charset="0"/>
                      </a:rPr>
                      <m:t>x</m:t>
                    </m:r>
                  </m:oMath>
                </a14:m>
                <a:r>
                  <a:rPr lang="en-US" i="1" dirty="0">
                    <a:latin typeface="Cambria Math" panose="02040503050406030204" pitchFamily="18" charset="0"/>
                  </a:rPr>
                  <a:t>,  with a fudged constant in numerator and denominator</a:t>
                </a:r>
              </a:p>
              <a:p>
                <a:pPr lvl="1" indent="0">
                  <a:buNone/>
                </a:pPr>
                <a14:m>
                  <m:oMath xmlns:m="http://schemas.openxmlformats.org/officeDocument/2006/math">
                    <m:r>
                      <a:rPr lang="en-US" i="1" smtClean="0">
                        <a:latin typeface="Cambria Math" panose="02040503050406030204" pitchFamily="18" charset="0"/>
                      </a:rPr>
                      <m:t>𝑂𝑐𝑐𝑢𝑟</m:t>
                    </m:r>
                    <m:r>
                      <a:rPr lang="en-US" i="1" smtClean="0">
                        <a:latin typeface="Cambria Math" panose="02040503050406030204" pitchFamily="18" charset="0"/>
                      </a:rPr>
                      <m:t> </m:t>
                    </m:r>
                    <m:r>
                      <a:rPr lang="en-US" i="1" smtClean="0">
                        <a:latin typeface="Cambria Math" panose="02040503050406030204" pitchFamily="18" charset="0"/>
                      </a:rPr>
                      <m:t>𝑃𝑟𝑜𝑑𝑢𝑐𝑡</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𝑒𝑥𝑝</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b="0" i="1" smtClean="0">
                        <a:latin typeface="Cambria Math" panose="02040503050406030204" pitchFamily="18" charset="0"/>
                      </a:rPr>
                      <m:t>)</m:t>
                    </m:r>
                    <m:r>
                      <a:rPr lang="en-US" b="0" i="0" smtClean="0">
                        <a:latin typeface="Cambria Math" panose="02040503050406030204" pitchFamily="18" charset="0"/>
                      </a:rPr>
                      <m:t>+</m:t>
                    </m:r>
                  </m:oMath>
                </a14:m>
                <a:r>
                  <a:rPr lang="en-US" dirty="0"/>
                  <a:t> </a:t>
                </a:r>
                <a:r>
                  <a:rPr lang="en-US" i="1" dirty="0"/>
                  <a:t>log</a:t>
                </a:r>
                <a:r>
                  <a:rPr lang="en-US" dirty="0"/>
                  <a:t>(</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𝑓𝑛</m:t>
                        </m:r>
                      </m:sub>
                    </m:sSub>
                    <m:r>
                      <a:rPr lang="en-US" b="0" i="1" smtClean="0">
                        <a:latin typeface="Cambria Math" panose="02040503050406030204" pitchFamily="18" charset="0"/>
                      </a:rPr>
                      <m:t>))</m:t>
                    </m:r>
                  </m:oMath>
                </a14:m>
                <a:endParaRPr lang="en-US" dirty="0"/>
              </a:p>
              <a:p>
                <a:pPr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exp</m:t>
                          </m:r>
                          <m:r>
                            <a:rPr lang="en-US" b="0" i="0"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smtClean="0">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 </m:t>
                          </m:r>
                          <m:r>
                            <a:rPr lang="en-US"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𝑓𝑛</m:t>
                          </m:r>
                        </m:sub>
                      </m:sSub>
                      <m:r>
                        <a:rPr lang="en-US" i="1">
                          <a:latin typeface="Cambria Math" panose="02040503050406030204" pitchFamily="18" charset="0"/>
                        </a:rPr>
                        <m:t>)</m:t>
                      </m:r>
                      <m:r>
                        <a:rPr lang="en-US" b="0" i="1" smtClean="0">
                          <a:latin typeface="Cambria Math" panose="02040503050406030204" pitchFamily="18" charset="0"/>
                        </a:rPr>
                        <m:t>)</m:t>
                      </m:r>
                    </m:oMath>
                  </m:oMathPara>
                </a14:m>
                <a:endParaRPr lang="en-US" dirty="0"/>
              </a:p>
              <a:p>
                <a:pPr lvl="1" indent="0">
                  <a:buNone/>
                </a:pPr>
                <a:endParaRPr lang="en-US" dirty="0"/>
              </a:p>
              <a:p>
                <a:pPr lvl="1"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𝐶𝑜𝑚𝑏𝑖𝑛𝑒𝑑</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num>
                        <m:den>
                          <m:r>
                            <a:rPr lang="en-US" b="0" i="1"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den>
                      </m:f>
                    </m:oMath>
                  </m:oMathPara>
                </a14:m>
                <a:endParaRPr lang="en-US" dirty="0"/>
              </a:p>
              <a:p>
                <a:pPr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AE3C7DA8-CA4D-4B46-8784-1D0CC0BC861D}"/>
                  </a:ext>
                </a:extLst>
              </p:cNvPr>
              <p:cNvSpPr>
                <a:spLocks noGrp="1" noRot="1" noChangeAspect="1" noMove="1" noResize="1" noEditPoints="1" noAdjustHandles="1" noChangeArrowheads="1" noChangeShapeType="1" noTextEdit="1"/>
              </p:cNvSpPr>
              <p:nvPr>
                <p:ph sz="quarter" idx="10"/>
              </p:nvPr>
            </p:nvSpPr>
            <p:spPr>
              <a:xfrm>
                <a:off x="539495" y="1435608"/>
                <a:ext cx="9981421" cy="4811020"/>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28496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1A8294FA-42EA-4E9D-A670-603148E505EF}"/>
              </a:ext>
            </a:extLst>
          </p:cNvPr>
          <p:cNvSpPr/>
          <p:nvPr/>
        </p:nvSpPr>
        <p:spPr>
          <a:xfrm>
            <a:off x="1211483" y="1406323"/>
            <a:ext cx="9722734" cy="5405377"/>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DB5671-88ED-4977-BBA4-E6382AAFF1E9}"/>
              </a:ext>
            </a:extLst>
          </p:cNvPr>
          <p:cNvSpPr>
            <a:spLocks noGrp="1"/>
          </p:cNvSpPr>
          <p:nvPr>
            <p:ph type="title"/>
          </p:nvPr>
        </p:nvSpPr>
        <p:spPr>
          <a:xfrm>
            <a:off x="521207" y="448056"/>
            <a:ext cx="6877119" cy="640080"/>
          </a:xfrm>
        </p:spPr>
        <p:txBody>
          <a:bodyPr/>
          <a:lstStyle/>
          <a:p>
            <a:r>
              <a:rPr lang="en-US" dirty="0"/>
              <a:t>Machine Learning vs Optimization vs AI</a:t>
            </a:r>
          </a:p>
        </p:txBody>
      </p:sp>
      <p:sp>
        <p:nvSpPr>
          <p:cNvPr id="4" name="Oval 3">
            <a:extLst>
              <a:ext uri="{FF2B5EF4-FFF2-40B4-BE49-F238E27FC236}">
                <a16:creationId xmlns:a16="http://schemas.microsoft.com/office/drawing/2014/main" id="{D9E4EA72-8BE6-4F94-B6EC-C88AFA0DE251}"/>
              </a:ext>
            </a:extLst>
          </p:cNvPr>
          <p:cNvSpPr/>
          <p:nvPr/>
        </p:nvSpPr>
        <p:spPr>
          <a:xfrm>
            <a:off x="2848358" y="1864792"/>
            <a:ext cx="4223657" cy="4223657"/>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51BC0723-E4D3-49FF-B16B-529E32A392CF}"/>
              </a:ext>
            </a:extLst>
          </p:cNvPr>
          <p:cNvSpPr/>
          <p:nvPr/>
        </p:nvSpPr>
        <p:spPr>
          <a:xfrm>
            <a:off x="5259314" y="1864792"/>
            <a:ext cx="4223657" cy="4223657"/>
          </a:xfrm>
          <a:prstGeom prst="ellipse">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BA63AFF-0B35-4BAC-88B0-C4A744CDBCC5}"/>
              </a:ext>
            </a:extLst>
          </p:cNvPr>
          <p:cNvSpPr txBox="1"/>
          <p:nvPr/>
        </p:nvSpPr>
        <p:spPr>
          <a:xfrm>
            <a:off x="3161109"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Machine Learning</a:t>
            </a:r>
          </a:p>
        </p:txBody>
      </p:sp>
      <p:sp>
        <p:nvSpPr>
          <p:cNvPr id="8" name="TextBox 7">
            <a:extLst>
              <a:ext uri="{FF2B5EF4-FFF2-40B4-BE49-F238E27FC236}">
                <a16:creationId xmlns:a16="http://schemas.microsoft.com/office/drawing/2014/main" id="{935C5474-EFAE-4AD2-86D2-B951CF64CAB0}"/>
              </a:ext>
            </a:extLst>
          </p:cNvPr>
          <p:cNvSpPr txBox="1"/>
          <p:nvPr/>
        </p:nvSpPr>
        <p:spPr>
          <a:xfrm>
            <a:off x="7118548"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Optimization</a:t>
            </a:r>
          </a:p>
        </p:txBody>
      </p:sp>
      <p:sp>
        <p:nvSpPr>
          <p:cNvPr id="10" name="TextBox 9">
            <a:extLst>
              <a:ext uri="{FF2B5EF4-FFF2-40B4-BE49-F238E27FC236}">
                <a16:creationId xmlns:a16="http://schemas.microsoft.com/office/drawing/2014/main" id="{8FCE6B37-9FD0-461F-A2A0-809461615AA2}"/>
              </a:ext>
            </a:extLst>
          </p:cNvPr>
          <p:cNvSpPr txBox="1"/>
          <p:nvPr/>
        </p:nvSpPr>
        <p:spPr>
          <a:xfrm>
            <a:off x="5181600" y="6179909"/>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Artificial Intelligence</a:t>
            </a:r>
          </a:p>
        </p:txBody>
      </p:sp>
      <p:sp>
        <p:nvSpPr>
          <p:cNvPr id="11" name="TextBox 10">
            <a:extLst>
              <a:ext uri="{FF2B5EF4-FFF2-40B4-BE49-F238E27FC236}">
                <a16:creationId xmlns:a16="http://schemas.microsoft.com/office/drawing/2014/main" id="{310787CD-4D8C-4278-9CE8-D883761E2094}"/>
              </a:ext>
            </a:extLst>
          </p:cNvPr>
          <p:cNvSpPr txBox="1"/>
          <p:nvPr/>
        </p:nvSpPr>
        <p:spPr>
          <a:xfrm rot="19118803">
            <a:off x="5471310" y="4026126"/>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Loss Minimization</a:t>
            </a:r>
          </a:p>
        </p:txBody>
      </p:sp>
    </p:spTree>
    <p:extLst>
      <p:ext uri="{BB962C8B-B14F-4D97-AF65-F5344CB8AC3E}">
        <p14:creationId xmlns:p14="http://schemas.microsoft.com/office/powerpoint/2010/main" val="9770312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F78F6-5969-42F8-8912-91FF3ACBB9DA}"/>
              </a:ext>
            </a:extLst>
          </p:cNvPr>
          <p:cNvSpPr>
            <a:spLocks noGrp="1"/>
          </p:cNvSpPr>
          <p:nvPr>
            <p:ph type="title"/>
          </p:nvPr>
        </p:nvSpPr>
        <p:spPr/>
        <p:txBody>
          <a:bodyPr/>
          <a:lstStyle/>
          <a:p>
            <a:r>
              <a:rPr lang="en-US" dirty="0"/>
              <a:t>Learn More about Bayesian Modeling</a:t>
            </a:r>
          </a:p>
        </p:txBody>
      </p:sp>
      <p:sp>
        <p:nvSpPr>
          <p:cNvPr id="4" name="object 3">
            <a:extLst>
              <a:ext uri="{FF2B5EF4-FFF2-40B4-BE49-F238E27FC236}">
                <a16:creationId xmlns:a16="http://schemas.microsoft.com/office/drawing/2014/main" id="{572770F6-5579-45FB-8FA5-1F30925AB88F}"/>
              </a:ext>
            </a:extLst>
          </p:cNvPr>
          <p:cNvSpPr/>
          <p:nvPr/>
        </p:nvSpPr>
        <p:spPr>
          <a:xfrm>
            <a:off x="5329104" y="2436926"/>
            <a:ext cx="1882139" cy="2470150"/>
          </a:xfrm>
          <a:prstGeom prst="rect">
            <a:avLst/>
          </a:prstGeom>
          <a:blipFill>
            <a:blip r:embed="rId2" cstate="print"/>
            <a:stretch>
              <a:fillRect/>
            </a:stretch>
          </a:blipFill>
        </p:spPr>
        <p:txBody>
          <a:bodyPr wrap="square" lIns="0" tIns="0" rIns="0" bIns="0" rtlCol="0"/>
          <a:lstStyle/>
          <a:p>
            <a:endParaRPr/>
          </a:p>
        </p:txBody>
      </p:sp>
      <p:sp>
        <p:nvSpPr>
          <p:cNvPr id="5" name="object 4">
            <a:extLst>
              <a:ext uri="{FF2B5EF4-FFF2-40B4-BE49-F238E27FC236}">
                <a16:creationId xmlns:a16="http://schemas.microsoft.com/office/drawing/2014/main" id="{AC41720B-784D-4CFC-8E18-9E19B333C15C}"/>
              </a:ext>
            </a:extLst>
          </p:cNvPr>
          <p:cNvSpPr/>
          <p:nvPr/>
        </p:nvSpPr>
        <p:spPr>
          <a:xfrm>
            <a:off x="7723054" y="2420415"/>
            <a:ext cx="1882140" cy="2470150"/>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9037D814-CC94-422A-94DD-A8973D30E6EB}"/>
              </a:ext>
            </a:extLst>
          </p:cNvPr>
          <p:cNvSpPr txBox="1"/>
          <p:nvPr/>
        </p:nvSpPr>
        <p:spPr>
          <a:xfrm>
            <a:off x="1534345" y="2001315"/>
            <a:ext cx="3228340" cy="322580"/>
          </a:xfrm>
          <a:prstGeom prst="rect">
            <a:avLst/>
          </a:prstGeom>
        </p:spPr>
        <p:txBody>
          <a:bodyPr vert="horz" wrap="square" lIns="0" tIns="12700" rIns="0" bIns="0" rtlCol="0">
            <a:spAutoFit/>
          </a:bodyPr>
          <a:lstStyle/>
          <a:p>
            <a:pPr marL="12700">
              <a:lnSpc>
                <a:spcPct val="100000"/>
              </a:lnSpc>
              <a:spcBef>
                <a:spcPts val="100"/>
              </a:spcBef>
            </a:pPr>
            <a:r>
              <a:rPr sz="1950" spc="145" dirty="0">
                <a:latin typeface="Tahoma"/>
                <a:cs typeface="Tahoma"/>
              </a:rPr>
              <a:t>Brandon </a:t>
            </a:r>
            <a:r>
              <a:rPr sz="1950" spc="105" dirty="0">
                <a:latin typeface="Tahoma"/>
                <a:cs typeface="Tahoma"/>
              </a:rPr>
              <a:t>Rohrer </a:t>
            </a:r>
            <a:r>
              <a:rPr sz="1950" spc="-5" dirty="0">
                <a:latin typeface="Tahoma"/>
                <a:cs typeface="Tahoma"/>
              </a:rPr>
              <a:t>-</a:t>
            </a:r>
            <a:r>
              <a:rPr sz="1950" spc="-260" dirty="0">
                <a:latin typeface="Tahoma"/>
                <a:cs typeface="Tahoma"/>
              </a:rPr>
              <a:t> </a:t>
            </a:r>
            <a:r>
              <a:rPr sz="1950" spc="45" dirty="0">
                <a:latin typeface="Tahoma"/>
                <a:cs typeface="Tahoma"/>
              </a:rPr>
              <a:t>YouTube</a:t>
            </a:r>
            <a:endParaRPr sz="1950">
              <a:latin typeface="Tahoma"/>
              <a:cs typeface="Tahoma"/>
            </a:endParaRPr>
          </a:p>
        </p:txBody>
      </p:sp>
      <p:sp>
        <p:nvSpPr>
          <p:cNvPr id="7" name="object 6">
            <a:extLst>
              <a:ext uri="{FF2B5EF4-FFF2-40B4-BE49-F238E27FC236}">
                <a16:creationId xmlns:a16="http://schemas.microsoft.com/office/drawing/2014/main" id="{F55278DC-9DA3-48C1-9513-E617EE69FD16}"/>
              </a:ext>
            </a:extLst>
          </p:cNvPr>
          <p:cNvSpPr/>
          <p:nvPr/>
        </p:nvSpPr>
        <p:spPr>
          <a:xfrm>
            <a:off x="1552125" y="2436926"/>
            <a:ext cx="3291840" cy="246887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938571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V</a:t>
            </a:r>
            <a:br>
              <a:rPr lang="en-US" sz="4400" dirty="0">
                <a:solidFill>
                  <a:schemeClr val="bg1"/>
                </a:solidFill>
              </a:rPr>
            </a:br>
            <a:r>
              <a:rPr lang="en-US" sz="4400" dirty="0">
                <a:solidFill>
                  <a:schemeClr val="bg1"/>
                </a:solidFill>
              </a:rPr>
              <a:t>Decision Trees and Random Forests</a:t>
            </a:r>
          </a:p>
        </p:txBody>
      </p:sp>
    </p:spTree>
    <p:extLst>
      <p:ext uri="{BB962C8B-B14F-4D97-AF65-F5344CB8AC3E}">
        <p14:creationId xmlns:p14="http://schemas.microsoft.com/office/powerpoint/2010/main" val="15079582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What Are Decision Trees?</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68993" y="1498361"/>
            <a:ext cx="6384842" cy="4974336"/>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dirty="0"/>
              <a:t>Decision trees are a powerful machine learning tool and work well for a lot of machine learning problems.</a:t>
            </a:r>
          </a:p>
          <a:p>
            <a:pPr>
              <a:spcAft>
                <a:spcPts val="2000"/>
              </a:spcAft>
            </a:pPr>
            <a:r>
              <a:rPr lang="en-US" b="1" dirty="0"/>
              <a:t>As a matter of fact, decisions trees work so well they are notorious for overfitting. </a:t>
            </a:r>
          </a:p>
          <a:p>
            <a:pPr marL="285750" indent="-285750">
              <a:spcAft>
                <a:spcPts val="2000"/>
              </a:spcAft>
              <a:buFont typeface="Arial" panose="020B0604020202020204" pitchFamily="34" charset="0"/>
              <a:buChar char="•"/>
            </a:pPr>
            <a:r>
              <a:rPr lang="en-US" dirty="0"/>
              <a:t>This can be remedied with random forests which generates hundreds of decision trees with randomly sampled data. </a:t>
            </a:r>
          </a:p>
          <a:p>
            <a:pPr marL="285750" indent="-285750">
              <a:spcAft>
                <a:spcPts val="2000"/>
              </a:spcAft>
              <a:buFont typeface="Arial" panose="020B0604020202020204" pitchFamily="34" charset="0"/>
              <a:buChar char="•"/>
            </a:pPr>
            <a:r>
              <a:rPr lang="en-US" dirty="0"/>
              <a:t>Decision trees can also be improved with gradient boosting and other techniques. </a:t>
            </a:r>
          </a:p>
          <a:p>
            <a:pPr marL="285750" indent="-285750">
              <a:spcAft>
                <a:spcPts val="2000"/>
              </a:spcAft>
              <a:buFont typeface="Arial" panose="020B0604020202020204" pitchFamily="34" charset="0"/>
              <a:buChar char="•"/>
            </a:pPr>
            <a:r>
              <a:rPr lang="en-US" dirty="0"/>
              <a:t>Other flavors of decision trees exist, like regression trees.</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pic>
        <p:nvPicPr>
          <p:cNvPr id="4" name="Picture 3" descr="A tree in a forest&#10;&#10;Description automatically generated">
            <a:extLst>
              <a:ext uri="{FF2B5EF4-FFF2-40B4-BE49-F238E27FC236}">
                <a16:creationId xmlns:a16="http://schemas.microsoft.com/office/drawing/2014/main" id="{E01AD53A-A8F9-4C48-8D8D-3D282C21E0EF}"/>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58909" y="1390426"/>
            <a:ext cx="4052577" cy="4472492"/>
          </a:xfrm>
          <a:prstGeom prst="rect">
            <a:avLst/>
          </a:prstGeom>
        </p:spPr>
      </p:pic>
    </p:spTree>
    <p:extLst>
      <p:ext uri="{BB962C8B-B14F-4D97-AF65-F5344CB8AC3E}">
        <p14:creationId xmlns:p14="http://schemas.microsoft.com/office/powerpoint/2010/main" val="13774298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sp>
        <p:nvSpPr>
          <p:cNvPr id="3" name="Content Placeholder 2">
            <a:extLst>
              <a:ext uri="{FF2B5EF4-FFF2-40B4-BE49-F238E27FC236}">
                <a16:creationId xmlns:a16="http://schemas.microsoft.com/office/drawing/2014/main" id="{6ADFB016-2CAE-4CD2-9F3D-8C8E4ECA3B49}"/>
              </a:ext>
            </a:extLst>
          </p:cNvPr>
          <p:cNvSpPr>
            <a:spLocks noGrp="1"/>
          </p:cNvSpPr>
          <p:nvPr>
            <p:ph sz="quarter" idx="10"/>
          </p:nvPr>
        </p:nvSpPr>
        <p:spPr>
          <a:xfrm>
            <a:off x="539496" y="1435608"/>
            <a:ext cx="7507224" cy="3977640"/>
          </a:xfrm>
        </p:spPr>
        <p:txBody>
          <a:bodyPr/>
          <a:lstStyle/>
          <a:p>
            <a:r>
              <a:rPr lang="en-US" dirty="0"/>
              <a:t>We have some weather data and labeled each record as being “1” (good weather) or “0” (bad weather). </a:t>
            </a:r>
          </a:p>
          <a:p>
            <a:r>
              <a:rPr lang="en-US" dirty="0"/>
              <a:t>We could solve this using a logistic regression but let us try using decision trees instead.</a:t>
            </a:r>
          </a:p>
          <a:p>
            <a:endParaRPr lang="en-US" dirty="0"/>
          </a:p>
        </p:txBody>
      </p:sp>
      <p:graphicFrame>
        <p:nvGraphicFramePr>
          <p:cNvPr id="4" name="Object 3">
            <a:extLst>
              <a:ext uri="{FF2B5EF4-FFF2-40B4-BE49-F238E27FC236}">
                <a16:creationId xmlns:a16="http://schemas.microsoft.com/office/drawing/2014/main" id="{F4030694-31E0-4542-9A1D-CAC522754BC8}"/>
              </a:ext>
            </a:extLst>
          </p:cNvPr>
          <p:cNvGraphicFramePr>
            <a:graphicFrameLocks noChangeAspect="1"/>
          </p:cNvGraphicFramePr>
          <p:nvPr>
            <p:extLst>
              <p:ext uri="{D42A27DB-BD31-4B8C-83A1-F6EECF244321}">
                <p14:modId xmlns:p14="http://schemas.microsoft.com/office/powerpoint/2010/main" val="3211382213"/>
              </p:ext>
            </p:extLst>
          </p:nvPr>
        </p:nvGraphicFramePr>
        <p:xfrm>
          <a:off x="1376456" y="3898583"/>
          <a:ext cx="5833303" cy="2227364"/>
        </p:xfrm>
        <a:graphic>
          <a:graphicData uri="http://schemas.openxmlformats.org/presentationml/2006/ole">
            <mc:AlternateContent xmlns:mc="http://schemas.openxmlformats.org/markup-compatibility/2006">
              <mc:Choice xmlns:v="urn:schemas-microsoft-com:vml" Requires="v">
                <p:oleObj spid="_x0000_s3074" name="Worksheet" r:id="rId3" imgW="4876803" imgH="1861888" progId="Excel.Sheet.12">
                  <p:embed/>
                </p:oleObj>
              </mc:Choice>
              <mc:Fallback>
                <p:oleObj name="Worksheet" r:id="rId3" imgW="4876803" imgH="1861888" progId="Excel.Sheet.12">
                  <p:embed/>
                  <p:pic>
                    <p:nvPicPr>
                      <p:cNvPr id="4" name="Object 3">
                        <a:extLst>
                          <a:ext uri="{FF2B5EF4-FFF2-40B4-BE49-F238E27FC236}">
                            <a16:creationId xmlns:a16="http://schemas.microsoft.com/office/drawing/2014/main" id="{F4030694-31E0-4542-9A1D-CAC522754BC8}"/>
                          </a:ext>
                        </a:extLst>
                      </p:cNvPr>
                      <p:cNvPicPr/>
                      <p:nvPr/>
                    </p:nvPicPr>
                    <p:blipFill>
                      <a:blip r:embed="rId4"/>
                      <a:stretch>
                        <a:fillRect/>
                      </a:stretch>
                    </p:blipFill>
                    <p:spPr>
                      <a:xfrm>
                        <a:off x="1376456" y="3898583"/>
                        <a:ext cx="5833303" cy="2227364"/>
                      </a:xfrm>
                      <a:prstGeom prst="rect">
                        <a:avLst/>
                      </a:prstGeom>
                    </p:spPr>
                  </p:pic>
                </p:oleObj>
              </mc:Fallback>
            </mc:AlternateContent>
          </a:graphicData>
        </a:graphic>
      </p:graphicFrame>
      <p:pic>
        <p:nvPicPr>
          <p:cNvPr id="10" name="Picture 9" descr="A group of clouds in the dark&#10;&#10;Description automatically generated">
            <a:extLst>
              <a:ext uri="{FF2B5EF4-FFF2-40B4-BE49-F238E27FC236}">
                <a16:creationId xmlns:a16="http://schemas.microsoft.com/office/drawing/2014/main" id="{C25D15F2-430B-4CD4-82A8-D517076A0BED}"/>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434684" y="1549100"/>
            <a:ext cx="3340250" cy="2226833"/>
          </a:xfrm>
          <a:prstGeom prst="rect">
            <a:avLst/>
          </a:prstGeom>
        </p:spPr>
      </p:pic>
    </p:spTree>
    <p:extLst>
      <p:ext uri="{BB962C8B-B14F-4D97-AF65-F5344CB8AC3E}">
        <p14:creationId xmlns:p14="http://schemas.microsoft.com/office/powerpoint/2010/main" val="9405334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sp>
        <p:nvSpPr>
          <p:cNvPr id="3" name="Content Placeholder 2">
            <a:extLst>
              <a:ext uri="{FF2B5EF4-FFF2-40B4-BE49-F238E27FC236}">
                <a16:creationId xmlns:a16="http://schemas.microsoft.com/office/drawing/2014/main" id="{6ADFB016-2CAE-4CD2-9F3D-8C8E4ECA3B49}"/>
              </a:ext>
            </a:extLst>
          </p:cNvPr>
          <p:cNvSpPr>
            <a:spLocks noGrp="1"/>
          </p:cNvSpPr>
          <p:nvPr>
            <p:ph sz="quarter" idx="10"/>
          </p:nvPr>
        </p:nvSpPr>
        <p:spPr>
          <a:xfrm>
            <a:off x="539496" y="1435608"/>
            <a:ext cx="7507224" cy="5110420"/>
          </a:xfrm>
        </p:spPr>
        <p:txBody>
          <a:bodyPr>
            <a:normAutofit/>
          </a:bodyPr>
          <a:lstStyle/>
          <a:p>
            <a:r>
              <a:rPr lang="en-US" dirty="0"/>
              <a:t>Start with the variable that is most likely to separate good weather and bad weather as best as possible.</a:t>
            </a:r>
          </a:p>
          <a:p>
            <a:r>
              <a:rPr lang="en-US" dirty="0"/>
              <a:t>For reasons we will discuss later, you determine </a:t>
            </a:r>
            <a:r>
              <a:rPr lang="en-US" b="1" i="1" dirty="0"/>
              <a:t>RAIN</a:t>
            </a:r>
            <a:r>
              <a:rPr lang="en-US" dirty="0"/>
              <a:t> is good at separating good weather and bad weather, so you bucket records like this:</a:t>
            </a:r>
          </a:p>
          <a:p>
            <a:endParaRPr lang="en-US" dirty="0"/>
          </a:p>
          <a:p>
            <a:endParaRPr lang="en-US" dirty="0"/>
          </a:p>
          <a:p>
            <a:endParaRPr lang="en-US" dirty="0"/>
          </a:p>
          <a:p>
            <a:endParaRPr lang="en-US" dirty="0"/>
          </a:p>
          <a:p>
            <a:endParaRPr lang="en-US" dirty="0"/>
          </a:p>
        </p:txBody>
      </p:sp>
      <p:pic>
        <p:nvPicPr>
          <p:cNvPr id="10" name="Picture 9">
            <a:extLst>
              <a:ext uri="{FF2B5EF4-FFF2-40B4-BE49-F238E27FC236}">
                <a16:creationId xmlns:a16="http://schemas.microsoft.com/office/drawing/2014/main" id="{C25D15F2-430B-4CD4-82A8-D517076A0BE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20253" y="1549100"/>
            <a:ext cx="2969111" cy="2226833"/>
          </a:xfrm>
          <a:prstGeom prst="rect">
            <a:avLst/>
          </a:prstGeom>
        </p:spPr>
      </p:pic>
      <p:graphicFrame>
        <p:nvGraphicFramePr>
          <p:cNvPr id="8" name="Object 7">
            <a:extLst>
              <a:ext uri="{FF2B5EF4-FFF2-40B4-BE49-F238E27FC236}">
                <a16:creationId xmlns:a16="http://schemas.microsoft.com/office/drawing/2014/main" id="{0B4C82F6-4749-4E43-91F9-079C2FD21C45}"/>
              </a:ext>
            </a:extLst>
          </p:cNvPr>
          <p:cNvGraphicFramePr>
            <a:graphicFrameLocks noChangeAspect="1"/>
          </p:cNvGraphicFramePr>
          <p:nvPr>
            <p:extLst>
              <p:ext uri="{D42A27DB-BD31-4B8C-83A1-F6EECF244321}">
                <p14:modId xmlns:p14="http://schemas.microsoft.com/office/powerpoint/2010/main" val="1261715270"/>
              </p:ext>
            </p:extLst>
          </p:nvPr>
        </p:nvGraphicFramePr>
        <p:xfrm>
          <a:off x="944307" y="4221227"/>
          <a:ext cx="6697602" cy="904687"/>
        </p:xfrm>
        <a:graphic>
          <a:graphicData uri="http://schemas.openxmlformats.org/presentationml/2006/ole">
            <mc:AlternateContent xmlns:mc="http://schemas.openxmlformats.org/markup-compatibility/2006">
              <mc:Choice xmlns:v="urn:schemas-microsoft-com:vml" Requires="v">
                <p:oleObj spid="_x0000_s4098" name="Worksheet" r:id="rId4" imgW="4371994" imgH="590584" progId="Excel.Sheet.12">
                  <p:embed/>
                </p:oleObj>
              </mc:Choice>
              <mc:Fallback>
                <p:oleObj name="Worksheet" r:id="rId4" imgW="4371994" imgH="590584" progId="Excel.Sheet.12">
                  <p:embed/>
                  <p:pic>
                    <p:nvPicPr>
                      <p:cNvPr id="8" name="Object 7">
                        <a:extLst>
                          <a:ext uri="{FF2B5EF4-FFF2-40B4-BE49-F238E27FC236}">
                            <a16:creationId xmlns:a16="http://schemas.microsoft.com/office/drawing/2014/main" id="{0B4C82F6-4749-4E43-91F9-079C2FD21C45}"/>
                          </a:ext>
                        </a:extLst>
                      </p:cNvPr>
                      <p:cNvPicPr/>
                      <p:nvPr/>
                    </p:nvPicPr>
                    <p:blipFill>
                      <a:blip r:embed="rId5"/>
                      <a:stretch>
                        <a:fillRect/>
                      </a:stretch>
                    </p:blipFill>
                    <p:spPr>
                      <a:xfrm>
                        <a:off x="944307" y="4221227"/>
                        <a:ext cx="6697602" cy="904687"/>
                      </a:xfrm>
                      <a:prstGeom prst="rect">
                        <a:avLst/>
                      </a:prstGeom>
                    </p:spPr>
                  </p:pic>
                </p:oleObj>
              </mc:Fallback>
            </mc:AlternateContent>
          </a:graphicData>
        </a:graphic>
      </p:graphicFrame>
    </p:spTree>
    <p:extLst>
      <p:ext uri="{BB962C8B-B14F-4D97-AF65-F5344CB8AC3E}">
        <p14:creationId xmlns:p14="http://schemas.microsoft.com/office/powerpoint/2010/main" val="7075018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stretch>
            <a:fillRect/>
          </a:stretch>
        </p:blipFill>
        <p:spPr>
          <a:xfrm>
            <a:off x="6096000" y="1465750"/>
            <a:ext cx="5419725" cy="45243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Since all records where </a:t>
            </a:r>
            <a:r>
              <a:rPr lang="en-US" b="1" i="1" dirty="0"/>
              <a:t>RAIN </a:t>
            </a:r>
            <a:r>
              <a:rPr lang="en-US" dirty="0"/>
              <a:t>was</a:t>
            </a:r>
            <a:r>
              <a:rPr lang="en-US" i="1" dirty="0"/>
              <a:t> </a:t>
            </a:r>
            <a:r>
              <a:rPr lang="en-US" dirty="0"/>
              <a:t>present always yielded </a:t>
            </a:r>
            <a:r>
              <a:rPr lang="en-US" dirty="0">
                <a:solidFill>
                  <a:srgbClr val="FF0000"/>
                </a:solidFill>
              </a:rPr>
              <a:t>bad weather</a:t>
            </a:r>
            <a:r>
              <a:rPr lang="en-US" dirty="0"/>
              <a:t>, we will simply predict any new record with </a:t>
            </a:r>
            <a:r>
              <a:rPr lang="en-US" b="1" i="1" dirty="0"/>
              <a:t>RAIN</a:t>
            </a:r>
            <a:r>
              <a:rPr lang="en-US" dirty="0"/>
              <a:t> as </a:t>
            </a:r>
            <a:r>
              <a:rPr lang="en-US" dirty="0">
                <a:solidFill>
                  <a:srgbClr val="FF0000"/>
                </a:solidFill>
              </a:rPr>
              <a:t>bad weather</a:t>
            </a:r>
            <a:r>
              <a:rPr lang="en-US" dirty="0"/>
              <a:t>. </a:t>
            </a:r>
          </a:p>
          <a:p>
            <a:pPr>
              <a:spcAft>
                <a:spcPts val="2000"/>
              </a:spcAft>
            </a:pPr>
            <a:r>
              <a:rPr lang="en-US" dirty="0"/>
              <a:t>However, records that did not have </a:t>
            </a:r>
            <a:r>
              <a:rPr lang="en-US" b="1" i="1" dirty="0"/>
              <a:t>RAIN</a:t>
            </a:r>
            <a:r>
              <a:rPr lang="en-US" dirty="0"/>
              <a:t> are mixed, where some are </a:t>
            </a:r>
            <a:r>
              <a:rPr lang="en-US" dirty="0">
                <a:solidFill>
                  <a:srgbClr val="0070C0"/>
                </a:solidFill>
              </a:rPr>
              <a:t>good weather</a:t>
            </a:r>
            <a:r>
              <a:rPr lang="en-US" dirty="0"/>
              <a:t>,</a:t>
            </a:r>
            <a:r>
              <a:rPr lang="en-US" dirty="0">
                <a:solidFill>
                  <a:srgbClr val="0070C0"/>
                </a:solidFill>
              </a:rPr>
              <a:t> </a:t>
            </a:r>
            <a:r>
              <a:rPr lang="en-US" dirty="0"/>
              <a:t>and others are </a:t>
            </a:r>
            <a:r>
              <a:rPr lang="en-US" dirty="0">
                <a:solidFill>
                  <a:srgbClr val="FF0000"/>
                </a:solidFill>
              </a:rPr>
              <a:t>bad weather</a:t>
            </a:r>
            <a:r>
              <a:rPr lang="en-US" dirty="0"/>
              <a:t>. These will need to be split again. </a:t>
            </a:r>
          </a:p>
          <a:p>
            <a:pPr>
              <a:spcAft>
                <a:spcPts val="2000"/>
              </a:spcAft>
            </a:pPr>
            <a:endParaRPr lang="en-US" dirty="0"/>
          </a:p>
        </p:txBody>
      </p:sp>
    </p:spTree>
    <p:extLst>
      <p:ext uri="{BB962C8B-B14F-4D97-AF65-F5344CB8AC3E}">
        <p14:creationId xmlns:p14="http://schemas.microsoft.com/office/powerpoint/2010/main" val="19510517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5" cy="45243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records that did not have </a:t>
            </a:r>
            <a:r>
              <a:rPr lang="en-US" b="1" i="1" dirty="0"/>
              <a:t>RAIN</a:t>
            </a:r>
            <a:r>
              <a:rPr lang="en-US" dirty="0"/>
              <a:t> and now split them on </a:t>
            </a:r>
            <a:r>
              <a:rPr lang="en-US" b="1" i="1" dirty="0"/>
              <a:t>TEMPERATURE</a:t>
            </a:r>
            <a:r>
              <a:rPr lang="en-US" dirty="0"/>
              <a:t>. </a:t>
            </a:r>
          </a:p>
          <a:p>
            <a:pPr>
              <a:spcAft>
                <a:spcPts val="2000"/>
              </a:spcAft>
            </a:pPr>
            <a:r>
              <a:rPr lang="en-US" dirty="0"/>
              <a:t>Since </a:t>
            </a:r>
            <a:r>
              <a:rPr lang="en-US" b="1" i="1" dirty="0"/>
              <a:t>TEMPERATURE</a:t>
            </a:r>
            <a:r>
              <a:rPr lang="en-US" dirty="0"/>
              <a:t> is continuous and not a simple </a:t>
            </a:r>
            <a:r>
              <a:rPr lang="en-US" i="1" dirty="0"/>
              <a:t>yes</a:t>
            </a:r>
            <a:r>
              <a:rPr lang="en-US" dirty="0"/>
              <a:t>/</a:t>
            </a:r>
            <a:r>
              <a:rPr lang="en-US" i="1" dirty="0"/>
              <a:t>no</a:t>
            </a:r>
            <a:r>
              <a:rPr lang="en-US" dirty="0"/>
              <a:t> binary, we split on a value 78.5 that optimizes the split (more on this later). </a:t>
            </a:r>
          </a:p>
          <a:p>
            <a:pPr>
              <a:spcAft>
                <a:spcPts val="2000"/>
              </a:spcAft>
            </a:pPr>
            <a:endParaRPr lang="en-US" dirty="0"/>
          </a:p>
        </p:txBody>
      </p:sp>
    </p:spTree>
    <p:extLst>
      <p:ext uri="{BB962C8B-B14F-4D97-AF65-F5344CB8AC3E}">
        <p14:creationId xmlns:p14="http://schemas.microsoft.com/office/powerpoint/2010/main" val="3456019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4" cy="45243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Notice how all records with </a:t>
            </a:r>
            <a:r>
              <a:rPr lang="en-US" b="1" i="1" dirty="0"/>
              <a:t>TEMPERATURE</a:t>
            </a:r>
            <a:r>
              <a:rPr lang="en-US" dirty="0"/>
              <a:t> greater than/equal to 78.5 are </a:t>
            </a:r>
            <a:r>
              <a:rPr lang="en-US" dirty="0">
                <a:solidFill>
                  <a:srgbClr val="FF0000"/>
                </a:solidFill>
              </a:rPr>
              <a:t>bad weather</a:t>
            </a:r>
            <a:r>
              <a:rPr lang="en-US" dirty="0"/>
              <a:t>, so we will predict any records with a </a:t>
            </a:r>
            <a:r>
              <a:rPr lang="en-US" b="1" i="1" dirty="0"/>
              <a:t>TEMPERATURE</a:t>
            </a:r>
            <a:r>
              <a:rPr lang="en-US" dirty="0"/>
              <a:t> at least 78.5 as </a:t>
            </a:r>
            <a:r>
              <a:rPr lang="en-US" dirty="0">
                <a:solidFill>
                  <a:srgbClr val="FF0000"/>
                </a:solidFill>
              </a:rPr>
              <a:t>bad weather</a:t>
            </a:r>
            <a:r>
              <a:rPr lang="en-US" dirty="0"/>
              <a:t>. </a:t>
            </a:r>
          </a:p>
          <a:p>
            <a:pPr>
              <a:spcAft>
                <a:spcPts val="2000"/>
              </a:spcAft>
            </a:pPr>
            <a:r>
              <a:rPr lang="en-US" dirty="0"/>
              <a:t>But records with a </a:t>
            </a:r>
            <a:r>
              <a:rPr lang="en-US" b="1" i="1" dirty="0"/>
              <a:t>TEMPERATURE</a:t>
            </a:r>
            <a:r>
              <a:rPr lang="en-US" dirty="0"/>
              <a:t> less than 78.5 have a mix of </a:t>
            </a:r>
            <a:r>
              <a:rPr lang="en-US" dirty="0">
                <a:solidFill>
                  <a:srgbClr val="0070C0"/>
                </a:solidFill>
              </a:rPr>
              <a:t>good weather </a:t>
            </a:r>
            <a:r>
              <a:rPr lang="en-US" dirty="0"/>
              <a:t>and </a:t>
            </a:r>
            <a:r>
              <a:rPr lang="en-US" dirty="0">
                <a:solidFill>
                  <a:srgbClr val="FF0000"/>
                </a:solidFill>
              </a:rPr>
              <a:t>bad weather</a:t>
            </a:r>
            <a:r>
              <a:rPr lang="en-US" dirty="0"/>
              <a:t>. So we need to split those again. </a:t>
            </a:r>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5102661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4"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those records with </a:t>
            </a:r>
            <a:r>
              <a:rPr lang="en-US" b="1" i="1" dirty="0"/>
              <a:t>TEMPERATURE</a:t>
            </a:r>
            <a:r>
              <a:rPr lang="en-US" dirty="0"/>
              <a:t> less than 78.5 and now split them on whether </a:t>
            </a:r>
            <a:r>
              <a:rPr lang="en-US" b="1" i="1" dirty="0"/>
              <a:t>LIGHTNING</a:t>
            </a:r>
            <a:r>
              <a:rPr lang="en-US" dirty="0"/>
              <a:t> was present.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1572063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those records with </a:t>
            </a:r>
            <a:r>
              <a:rPr lang="en-US" b="1" i="1" dirty="0"/>
              <a:t>TEMPERATURE</a:t>
            </a:r>
            <a:r>
              <a:rPr lang="en-US" dirty="0"/>
              <a:t> less than 78.5 and now split them on whether </a:t>
            </a:r>
            <a:r>
              <a:rPr lang="en-US" b="1" i="1" dirty="0"/>
              <a:t>LIGHTNING</a:t>
            </a:r>
            <a:r>
              <a:rPr lang="en-US" dirty="0"/>
              <a:t> was present. </a:t>
            </a:r>
          </a:p>
          <a:p>
            <a:pPr>
              <a:spcAft>
                <a:spcPts val="2000"/>
              </a:spcAft>
            </a:pPr>
            <a:r>
              <a:rPr lang="en-US" dirty="0"/>
              <a:t>Notice how all records with </a:t>
            </a:r>
            <a:r>
              <a:rPr lang="en-US" b="1" i="1" dirty="0"/>
              <a:t>LIGHTNING</a:t>
            </a:r>
            <a:r>
              <a:rPr lang="en-US" dirty="0"/>
              <a:t> are labelled as </a:t>
            </a:r>
            <a:r>
              <a:rPr lang="en-US" dirty="0">
                <a:solidFill>
                  <a:srgbClr val="FF0000"/>
                </a:solidFill>
              </a:rPr>
              <a:t>bad weather</a:t>
            </a:r>
            <a:r>
              <a:rPr lang="en-US" dirty="0"/>
              <a:t>, so we can predict any new record with </a:t>
            </a:r>
            <a:r>
              <a:rPr lang="en-US" b="1" i="1" dirty="0"/>
              <a:t>LIGHTNING</a:t>
            </a:r>
            <a:r>
              <a:rPr lang="en-US" dirty="0"/>
              <a:t> as bad weather.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2857084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00E1A-F129-4621-8683-EBC2E511D2A1}"/>
              </a:ext>
            </a:extLst>
          </p:cNvPr>
          <p:cNvSpPr>
            <a:spLocks noGrp="1"/>
          </p:cNvSpPr>
          <p:nvPr>
            <p:ph type="title"/>
          </p:nvPr>
        </p:nvSpPr>
        <p:spPr/>
        <p:txBody>
          <a:bodyPr/>
          <a:lstStyle/>
          <a:p>
            <a:r>
              <a:rPr lang="en-US" dirty="0"/>
              <a:t>Programming Languages and Performance</a:t>
            </a:r>
          </a:p>
        </p:txBody>
      </p:sp>
      <p:sp>
        <p:nvSpPr>
          <p:cNvPr id="3" name="Content Placeholder 2">
            <a:extLst>
              <a:ext uri="{FF2B5EF4-FFF2-40B4-BE49-F238E27FC236}">
                <a16:creationId xmlns:a16="http://schemas.microsoft.com/office/drawing/2014/main" id="{EF32D758-D7BA-4B2D-878C-A86A3F056615}"/>
              </a:ext>
            </a:extLst>
          </p:cNvPr>
          <p:cNvSpPr>
            <a:spLocks noGrp="1"/>
          </p:cNvSpPr>
          <p:nvPr>
            <p:ph sz="quarter" idx="10"/>
          </p:nvPr>
        </p:nvSpPr>
        <p:spPr>
          <a:xfrm>
            <a:off x="539495" y="1435607"/>
            <a:ext cx="6298131" cy="5105869"/>
          </a:xfrm>
        </p:spPr>
        <p:txBody>
          <a:bodyPr>
            <a:normAutofit/>
          </a:bodyPr>
          <a:lstStyle/>
          <a:p>
            <a:r>
              <a:rPr lang="en-US" sz="1600" dirty="0"/>
              <a:t>We will build some exciting from-scratch models in Python. </a:t>
            </a:r>
          </a:p>
          <a:p>
            <a:r>
              <a:rPr lang="en-US" sz="1600" dirty="0"/>
              <a:t>Python is a great, easy-to-learn language, but it is </a:t>
            </a:r>
            <a:r>
              <a:rPr lang="en-US" sz="1600" b="1" i="1" dirty="0"/>
              <a:t>really</a:t>
            </a:r>
            <a:r>
              <a:rPr lang="en-US" sz="1600" dirty="0"/>
              <a:t> slow because it is dynamically typed and interpreted.</a:t>
            </a:r>
          </a:p>
          <a:p>
            <a:pPr marL="285750" indent="-285750">
              <a:buFont typeface="Arial" panose="020B0604020202020204" pitchFamily="34" charset="0"/>
              <a:buChar char="•"/>
            </a:pPr>
            <a:r>
              <a:rPr lang="en-US" sz="1600" dirty="0"/>
              <a:t>Pure Python models will struggle to scale, even with modestly sized data sets of thousands of records. </a:t>
            </a:r>
          </a:p>
          <a:p>
            <a:pPr marL="285750" indent="-285750">
              <a:buFont typeface="Arial" panose="020B0604020202020204" pitchFamily="34" charset="0"/>
              <a:buChar char="•"/>
            </a:pPr>
            <a:r>
              <a:rPr lang="en-US" sz="1600" dirty="0"/>
              <a:t>This is going to be the cost of learning machine learning without libraries like NumPy.</a:t>
            </a:r>
          </a:p>
          <a:p>
            <a:pPr marL="285750" indent="-285750">
              <a:buFont typeface="Arial" panose="020B0604020202020204" pitchFamily="34" charset="0"/>
              <a:buChar char="•"/>
            </a:pPr>
            <a:r>
              <a:rPr lang="en-US" sz="1600" dirty="0"/>
              <a:t>NumPy is necessary to scale Python because it is efficiently written in C, but it is also esoteric and distracting for first-time learners.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endParaRPr lang="en-US" sz="1600" dirty="0"/>
          </a:p>
          <a:p>
            <a:endParaRPr lang="en-US" sz="1600" dirty="0"/>
          </a:p>
          <a:p>
            <a:pPr marL="285750" indent="-285750">
              <a:buFont typeface="Arial" panose="020B0604020202020204" pitchFamily="34" charset="0"/>
              <a:buChar char="•"/>
            </a:pPr>
            <a:endParaRPr lang="en-US" sz="1600" dirty="0"/>
          </a:p>
          <a:p>
            <a:endParaRPr lang="en-US" sz="1600" dirty="0"/>
          </a:p>
        </p:txBody>
      </p:sp>
      <p:pic>
        <p:nvPicPr>
          <p:cNvPr id="17" name="Picture 16" descr="A bird flying in the sky&#10;&#10;Description automatically generated">
            <a:extLst>
              <a:ext uri="{FF2B5EF4-FFF2-40B4-BE49-F238E27FC236}">
                <a16:creationId xmlns:a16="http://schemas.microsoft.com/office/drawing/2014/main" id="{D1569D0C-0CDD-4C72-A798-7DE84D4678D7}"/>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3549" t="-644" r="3239"/>
          <a:stretch/>
        </p:blipFill>
        <p:spPr>
          <a:xfrm>
            <a:off x="9573088" y="2961952"/>
            <a:ext cx="2167339" cy="1991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descr="A squirrel standing on a dirt road&#10;&#10;Description automatically generated">
            <a:extLst>
              <a:ext uri="{FF2B5EF4-FFF2-40B4-BE49-F238E27FC236}">
                <a16:creationId xmlns:a16="http://schemas.microsoft.com/office/drawing/2014/main" id="{12EB5081-1C75-4218-95D3-17350089B67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952308" y="4189205"/>
            <a:ext cx="1907495" cy="18159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B778A664-785E-480B-BD9B-AAE7ABA3EE35}"/>
              </a:ext>
            </a:extLst>
          </p:cNvPr>
          <p:cNvPicPr>
            <a:picLocks noChangeAspect="1"/>
          </p:cNvPicPr>
          <p:nvPr/>
        </p:nvPicPr>
        <p:blipFill>
          <a:blip r:embed="rId6"/>
          <a:stretch>
            <a:fillRect/>
          </a:stretch>
        </p:blipFill>
        <p:spPr>
          <a:xfrm>
            <a:off x="6837626" y="2312103"/>
            <a:ext cx="2167339" cy="20693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descr="A close up of a snake&#10;&#10;Description automatically generated">
            <a:extLst>
              <a:ext uri="{FF2B5EF4-FFF2-40B4-BE49-F238E27FC236}">
                <a16:creationId xmlns:a16="http://schemas.microsoft.com/office/drawing/2014/main" id="{942ABA22-BFF5-46DA-BE7D-4F17491E67D7}"/>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714561" y="1619581"/>
            <a:ext cx="2315137" cy="14477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343210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those records with </a:t>
            </a:r>
            <a:r>
              <a:rPr lang="en-US" b="1" i="1" dirty="0"/>
              <a:t>TEMPERATURE</a:t>
            </a:r>
            <a:r>
              <a:rPr lang="en-US" dirty="0"/>
              <a:t> less than 78.5 and now split them on whether </a:t>
            </a:r>
            <a:r>
              <a:rPr lang="en-US" b="1" i="1" dirty="0"/>
              <a:t>LIGHTNING</a:t>
            </a:r>
            <a:r>
              <a:rPr lang="en-US" dirty="0"/>
              <a:t> was present. </a:t>
            </a:r>
          </a:p>
          <a:p>
            <a:pPr>
              <a:spcAft>
                <a:spcPts val="2000"/>
              </a:spcAft>
            </a:pPr>
            <a:r>
              <a:rPr lang="en-US" dirty="0"/>
              <a:t>Notice how all records with </a:t>
            </a:r>
            <a:r>
              <a:rPr lang="en-US" b="1" i="1" dirty="0"/>
              <a:t>LIGHTNING</a:t>
            </a:r>
            <a:r>
              <a:rPr lang="en-US" dirty="0"/>
              <a:t> are labelled as </a:t>
            </a:r>
            <a:r>
              <a:rPr lang="en-US" dirty="0">
                <a:solidFill>
                  <a:srgbClr val="FF0000"/>
                </a:solidFill>
              </a:rPr>
              <a:t>bad weather</a:t>
            </a:r>
            <a:r>
              <a:rPr lang="en-US" dirty="0"/>
              <a:t>, so we can predict any new record with </a:t>
            </a:r>
            <a:r>
              <a:rPr lang="en-US" b="1" i="1" dirty="0"/>
              <a:t>LIGHTNING</a:t>
            </a:r>
            <a:r>
              <a:rPr lang="en-US" dirty="0"/>
              <a:t> as bad weather.</a:t>
            </a:r>
          </a:p>
          <a:p>
            <a:pPr>
              <a:spcAft>
                <a:spcPts val="2000"/>
              </a:spcAft>
            </a:pPr>
            <a:r>
              <a:rPr lang="en-US" dirty="0">
                <a:solidFill>
                  <a:srgbClr val="00B050"/>
                </a:solidFill>
              </a:rPr>
              <a:t>Notice how close we are to a perfect clean split now!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
        <p:nvSpPr>
          <p:cNvPr id="3" name="Oval 2">
            <a:extLst>
              <a:ext uri="{FF2B5EF4-FFF2-40B4-BE49-F238E27FC236}">
                <a16:creationId xmlns:a16="http://schemas.microsoft.com/office/drawing/2014/main" id="{14A90B64-01AF-47EF-8AE0-DC3AD40AB6FE}"/>
              </a:ext>
            </a:extLst>
          </p:cNvPr>
          <p:cNvSpPr/>
          <p:nvPr/>
        </p:nvSpPr>
        <p:spPr>
          <a:xfrm>
            <a:off x="7069014" y="3991708"/>
            <a:ext cx="1503485" cy="254977"/>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70884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i="1" dirty="0"/>
              <a:t>LIGHTNING </a:t>
            </a:r>
            <a:r>
              <a:rPr lang="en-US" dirty="0"/>
              <a:t>almost gave us a perfect split, where lightning being present would predict bad weather and no lightning </a:t>
            </a:r>
            <a:r>
              <a:rPr lang="en-US" i="1" dirty="0"/>
              <a:t>almost</a:t>
            </a:r>
            <a:r>
              <a:rPr lang="en-US" dirty="0"/>
              <a:t> always meant good weather.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5235789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i="1" dirty="0"/>
              <a:t>LIGHTNING </a:t>
            </a:r>
            <a:r>
              <a:rPr lang="en-US" dirty="0"/>
              <a:t>almost gave us a perfect split, where lightning being present would predict bad weather and no lightning </a:t>
            </a:r>
            <a:r>
              <a:rPr lang="en-US" i="1" dirty="0"/>
              <a:t>almost</a:t>
            </a:r>
            <a:r>
              <a:rPr lang="en-US" dirty="0"/>
              <a:t> always meant good weather.  </a:t>
            </a:r>
          </a:p>
          <a:p>
            <a:pPr>
              <a:spcAft>
                <a:spcPts val="2000"/>
              </a:spcAft>
            </a:pPr>
            <a:r>
              <a:rPr lang="en-US" dirty="0"/>
              <a:t>We could probably stop here, but let’s split these remaining records with no lightning. Finally we split on whether it was </a:t>
            </a:r>
            <a:r>
              <a:rPr lang="en-US" b="1" i="1" dirty="0"/>
              <a:t>CLOUDY</a:t>
            </a:r>
            <a:r>
              <a:rPr lang="en-US" dirty="0"/>
              <a:t> or not. </a:t>
            </a:r>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37486687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2" cy="4524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At this point, we establish we cannot separate productively anymore and </a:t>
            </a:r>
            <a:r>
              <a:rPr lang="en-US" b="1" i="1" dirty="0"/>
              <a:t>CLOUDY</a:t>
            </a:r>
            <a:r>
              <a:rPr lang="en-US" dirty="0"/>
              <a:t> does not have any impact to our prediction. </a:t>
            </a:r>
          </a:p>
          <a:p>
            <a:pPr>
              <a:spcAft>
                <a:spcPts val="2000"/>
              </a:spcAft>
            </a:pPr>
            <a:r>
              <a:rPr lang="en-US" dirty="0"/>
              <a:t>It will always be </a:t>
            </a:r>
            <a:r>
              <a:rPr lang="en-US" dirty="0">
                <a:solidFill>
                  <a:srgbClr val="0070C0"/>
                </a:solidFill>
              </a:rPr>
              <a:t>good weather</a:t>
            </a:r>
            <a:r>
              <a:rPr lang="en-US" dirty="0"/>
              <a:t>, given we already established there was no </a:t>
            </a:r>
            <a:r>
              <a:rPr lang="en-US" b="1" i="1" dirty="0"/>
              <a:t>LIGHTNING</a:t>
            </a:r>
            <a:r>
              <a:rPr lang="en-US" dirty="0"/>
              <a:t>, the </a:t>
            </a:r>
            <a:r>
              <a:rPr lang="en-US" b="1" i="1" dirty="0"/>
              <a:t>TEMPERATURE</a:t>
            </a:r>
            <a:r>
              <a:rPr lang="en-US" dirty="0"/>
              <a:t> is less than 78.5, and there is no </a:t>
            </a:r>
            <a:r>
              <a:rPr lang="en-US" b="1" i="1" dirty="0"/>
              <a:t>RAIN</a:t>
            </a:r>
            <a:r>
              <a:rPr lang="en-US" dirty="0"/>
              <a:t>. </a:t>
            </a:r>
          </a:p>
          <a:p>
            <a:pPr>
              <a:spcAft>
                <a:spcPts val="2000"/>
              </a:spcAft>
            </a:pPr>
            <a:r>
              <a:rPr lang="en-US" dirty="0"/>
              <a:t>Congratulations! We just built our first decision tree. But you might have a few questions…</a:t>
            </a:r>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16438139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normAutofit fontScale="90000"/>
          </a:bodyPr>
          <a:lstStyle/>
          <a:p>
            <a:r>
              <a:rPr lang="en-US" dirty="0"/>
              <a:t>Decision Trees – Getting to the “Decision” Part</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2" cy="4524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Hopefully by now, you have a strong intuition on what decision trees are trying to accomplish.</a:t>
            </a:r>
          </a:p>
          <a:p>
            <a:pPr>
              <a:spcAft>
                <a:spcPts val="2000"/>
              </a:spcAft>
            </a:pPr>
            <a:r>
              <a:rPr lang="en-US" dirty="0"/>
              <a:t>However, you may have some lingering questions on </a:t>
            </a:r>
            <a:r>
              <a:rPr lang="en-US" b="1" i="1" dirty="0"/>
              <a:t>HOW</a:t>
            </a:r>
            <a:r>
              <a:rPr lang="en-US" dirty="0"/>
              <a:t> to build a decision tree.</a:t>
            </a:r>
          </a:p>
          <a:p>
            <a:pPr marL="285750" indent="-285750">
              <a:spcAft>
                <a:spcPts val="2000"/>
              </a:spcAft>
              <a:buFont typeface="Arial" panose="020B0604020202020204" pitchFamily="34" charset="0"/>
              <a:buChar char="•"/>
            </a:pPr>
            <a:r>
              <a:rPr lang="en-US" dirty="0"/>
              <a:t>At a given step, how do I determine which property is the best to split on?</a:t>
            </a:r>
          </a:p>
          <a:p>
            <a:pPr marL="285750" indent="-285750">
              <a:spcAft>
                <a:spcPts val="2000"/>
              </a:spcAft>
              <a:buFont typeface="Arial" panose="020B0604020202020204" pitchFamily="34" charset="0"/>
              <a:buChar char="•"/>
            </a:pPr>
            <a:r>
              <a:rPr lang="en-US" dirty="0"/>
              <a:t>Where do I split continuous variables like </a:t>
            </a:r>
            <a:r>
              <a:rPr lang="en-US" b="1" i="1" dirty="0"/>
              <a:t>TEMPERATURE</a:t>
            </a:r>
            <a:r>
              <a:rPr lang="en-US" dirty="0"/>
              <a:t>? </a:t>
            </a:r>
          </a:p>
          <a:p>
            <a:pPr marL="285750" indent="-285750">
              <a:spcAft>
                <a:spcPts val="2000"/>
              </a:spcAft>
              <a:buFont typeface="Arial" panose="020B0604020202020204" pitchFamily="34" charset="0"/>
              <a:buChar char="•"/>
            </a:pPr>
            <a:r>
              <a:rPr lang="en-US" dirty="0"/>
              <a:t>When do I stop splitting and end my decision tree? </a:t>
            </a:r>
          </a:p>
          <a:p>
            <a:pPr>
              <a:spcAft>
                <a:spcPts val="2000"/>
              </a:spcAft>
            </a:pPr>
            <a:endParaRPr lang="en-US" dirty="0"/>
          </a:p>
        </p:txBody>
      </p:sp>
    </p:spTree>
    <p:extLst>
      <p:ext uri="{BB962C8B-B14F-4D97-AF65-F5344CB8AC3E}">
        <p14:creationId xmlns:p14="http://schemas.microsoft.com/office/powerpoint/2010/main" val="40117165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50F3D-AEF9-4C00-8C5E-D269F574CBC3}"/>
              </a:ext>
            </a:extLst>
          </p:cNvPr>
          <p:cNvSpPr>
            <a:spLocks noGrp="1"/>
          </p:cNvSpPr>
          <p:nvPr>
            <p:ph type="title"/>
          </p:nvPr>
        </p:nvSpPr>
        <p:spPr/>
        <p:txBody>
          <a:bodyPr/>
          <a:lstStyle/>
          <a:p>
            <a:r>
              <a:rPr lang="en-US" dirty="0"/>
              <a:t>Gini Impurity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2444CD9-C999-4E79-95BB-A9DCF7137EC0}"/>
                  </a:ext>
                </a:extLst>
              </p:cNvPr>
              <p:cNvSpPr>
                <a:spLocks noGrp="1"/>
              </p:cNvSpPr>
              <p:nvPr>
                <p:ph sz="quarter" idx="10"/>
              </p:nvPr>
            </p:nvSpPr>
            <p:spPr>
              <a:xfrm>
                <a:off x="539496" y="1435608"/>
                <a:ext cx="10996012" cy="5954896"/>
              </a:xfrm>
            </p:spPr>
            <p:txBody>
              <a:bodyPr>
                <a:normAutofit/>
              </a:bodyPr>
              <a:lstStyle/>
              <a:p>
                <a:r>
                  <a:rPr lang="en-US" dirty="0"/>
                  <a:t>To build a decision tree, we must discuss the concept of </a:t>
                </a:r>
                <a:r>
                  <a:rPr lang="en-US" b="1" dirty="0">
                    <a:solidFill>
                      <a:srgbClr val="FF0000"/>
                    </a:solidFill>
                  </a:rPr>
                  <a:t>impurity </a:t>
                </a:r>
                <a:r>
                  <a:rPr lang="en-US" dirty="0"/>
                  <a:t>which describes how mixed something is. </a:t>
                </a:r>
              </a:p>
              <a:p>
                <a:r>
                  <a:rPr lang="en-US" i="1" dirty="0"/>
                  <a:t>         EXAMPLE: If we have 6 dogs and 3 cats in a kennel, we do not purely have dogs or cats. </a:t>
                </a:r>
              </a:p>
              <a:p>
                <a:endParaRPr lang="en-US" sz="1600" dirty="0"/>
              </a:p>
              <a:p>
                <a:r>
                  <a:rPr lang="en-US" b="1" dirty="0">
                    <a:solidFill>
                      <a:srgbClr val="FF0000"/>
                    </a:solidFill>
                  </a:rPr>
                  <a:t>Gini Impurity </a:t>
                </a:r>
                <a:r>
                  <a:rPr lang="en-US" dirty="0"/>
                  <a:t>is a common way to measure impurity using this function (for events </a:t>
                </a:r>
                <a:r>
                  <a:rPr lang="en-US" i="1" dirty="0"/>
                  <a:t>A</a:t>
                </a:r>
                <a:r>
                  <a:rPr lang="en-US" dirty="0"/>
                  <a:t> and </a:t>
                </a:r>
                <a:r>
                  <a:rPr lang="en-US" i="1" dirty="0"/>
                  <a:t>B</a:t>
                </a:r>
                <a:r>
                  <a:rPr lang="en-US" dirty="0"/>
                  <a:t>):</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𝑃𝑟𝑜𝑏𝑎𝑏𝑖𝑙𝑖𝑡𝑦</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b="0" i="1" smtClean="0">
                                  <a:latin typeface="Cambria Math" panose="02040503050406030204" pitchFamily="18" charset="0"/>
                                </a:rPr>
                                <m:t>𝐴</m:t>
                              </m:r>
                            </m:e>
                          </m:d>
                        </m:e>
                        <m:sup>
                          <m:r>
                            <a:rPr lang="en-US" b="0" i="1" smtClean="0">
                              <a:latin typeface="Cambria Math" panose="02040503050406030204" pitchFamily="18" charset="0"/>
                            </a:rPr>
                            <m:t>2</m:t>
                          </m:r>
                        </m:sup>
                      </m:sSup>
                      <m:r>
                        <a:rPr lang="en-US" b="0" i="1" smtClean="0">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𝑃𝑟𝑜𝑏𝑎𝑏𝑖𝑙𝑖𝑡𝑦</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b="0" i="1" smtClean="0">
                                  <a:latin typeface="Cambria Math" panose="02040503050406030204" pitchFamily="18" charset="0"/>
                                </a:rPr>
                                <m:t>𝐵</m:t>
                              </m:r>
                            </m:e>
                          </m:d>
                        </m:e>
                        <m:sup>
                          <m:r>
                            <a:rPr lang="en-US" i="1">
                              <a:latin typeface="Cambria Math" panose="02040503050406030204" pitchFamily="18" charset="0"/>
                            </a:rPr>
                            <m:t>2</m:t>
                          </m:r>
                        </m:sup>
                      </m:sSup>
                    </m:oMath>
                  </m:oMathPara>
                </a14:m>
                <a:endParaRPr lang="en-US" dirty="0"/>
              </a:p>
              <a:p>
                <a:r>
                  <a:rPr lang="en-US" dirty="0"/>
                  <a:t>So the Gini impurity of dogs versus cats in the kennel: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6</m:t>
                                  </m:r>
                                </m:num>
                                <m:den>
                                  <m:r>
                                    <a:rPr lang="en-US" b="0" i="1" smtClean="0">
                                      <a:latin typeface="Cambria Math" panose="02040503050406030204" pitchFamily="18" charset="0"/>
                                    </a:rPr>
                                    <m:t>6+3</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3</m:t>
                                  </m:r>
                                </m:num>
                                <m:den>
                                  <m:r>
                                    <a:rPr lang="en-US" i="1">
                                      <a:latin typeface="Cambria Math" panose="02040503050406030204" pitchFamily="18" charset="0"/>
                                    </a:rPr>
                                    <m:t>6+</m:t>
                                  </m:r>
                                  <m:r>
                                    <a:rPr lang="en-US" b="0" i="1" smtClean="0">
                                      <a:latin typeface="Cambria Math" panose="02040503050406030204" pitchFamily="18" charset="0"/>
                                    </a:rPr>
                                    <m:t>3</m:t>
                                  </m:r>
                                </m:den>
                              </m:f>
                            </m:e>
                          </m:d>
                        </m:e>
                        <m:sup>
                          <m:r>
                            <a:rPr lang="en-US" i="1">
                              <a:latin typeface="Cambria Math" panose="02040503050406030204" pitchFamily="18" charset="0"/>
                            </a:rPr>
                            <m:t>2</m:t>
                          </m:r>
                        </m:sup>
                      </m:sSup>
                      <m:r>
                        <a:rPr lang="en-US" b="0" i="1" smtClean="0">
                          <a:latin typeface="Cambria Math" panose="02040503050406030204" pitchFamily="18" charset="0"/>
                        </a:rPr>
                        <m:t>= .44444</m:t>
                      </m:r>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2444CD9-C999-4E79-95BB-A9DCF7137EC0}"/>
                  </a:ext>
                </a:extLst>
              </p:cNvPr>
              <p:cNvSpPr>
                <a:spLocks noGrp="1" noRot="1" noChangeAspect="1" noMove="1" noResize="1" noEditPoints="1" noAdjustHandles="1" noChangeArrowheads="1" noChangeShapeType="1" noTextEdit="1"/>
              </p:cNvSpPr>
              <p:nvPr>
                <p:ph sz="quarter" idx="10"/>
              </p:nvPr>
            </p:nvSpPr>
            <p:spPr>
              <a:xfrm>
                <a:off x="539496" y="1435608"/>
                <a:ext cx="10996012" cy="5954896"/>
              </a:xfrm>
              <a:blipFill>
                <a:blip r:embed="rId2"/>
                <a:stretch>
                  <a:fillRect l="-499" r="-666"/>
                </a:stretch>
              </a:blipFill>
            </p:spPr>
            <p:txBody>
              <a:bodyPr/>
              <a:lstStyle/>
              <a:p>
                <a:r>
                  <a:rPr lang="en-US">
                    <a:noFill/>
                  </a:rPr>
                  <a:t> </a:t>
                </a:r>
              </a:p>
            </p:txBody>
          </p:sp>
        </mc:Fallback>
      </mc:AlternateContent>
    </p:spTree>
    <p:extLst>
      <p:ext uri="{BB962C8B-B14F-4D97-AF65-F5344CB8AC3E}">
        <p14:creationId xmlns:p14="http://schemas.microsoft.com/office/powerpoint/2010/main" val="5139620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4A9B-9E98-4947-9E00-0AE74336C4B6}"/>
              </a:ext>
            </a:extLst>
          </p:cNvPr>
          <p:cNvSpPr>
            <a:spLocks noGrp="1"/>
          </p:cNvSpPr>
          <p:nvPr>
            <p:ph type="title"/>
          </p:nvPr>
        </p:nvSpPr>
        <p:spPr/>
        <p:txBody>
          <a:bodyPr/>
          <a:lstStyle/>
          <a:p>
            <a:r>
              <a:rPr lang="en-US" dirty="0"/>
              <a:t>Gini Impurity</a:t>
            </a:r>
          </a:p>
        </p:txBody>
      </p:sp>
      <p:graphicFrame>
        <p:nvGraphicFramePr>
          <p:cNvPr id="5" name="Content Placeholder 4">
            <a:extLst>
              <a:ext uri="{FF2B5EF4-FFF2-40B4-BE49-F238E27FC236}">
                <a16:creationId xmlns:a16="http://schemas.microsoft.com/office/drawing/2014/main" id="{D19DB690-0AC0-4E63-AA3D-C459E1E4A7C7}"/>
              </a:ext>
            </a:extLst>
          </p:cNvPr>
          <p:cNvGraphicFramePr>
            <a:graphicFrameLocks noGrp="1" noChangeAspect="1"/>
          </p:cNvGraphicFramePr>
          <p:nvPr>
            <p:ph sz="quarter" idx="10"/>
            <p:extLst>
              <p:ext uri="{D42A27DB-BD31-4B8C-83A1-F6EECF244321}">
                <p14:modId xmlns:p14="http://schemas.microsoft.com/office/powerpoint/2010/main" val="193313826"/>
              </p:ext>
            </p:extLst>
          </p:nvPr>
        </p:nvGraphicFramePr>
        <p:xfrm>
          <a:off x="6275388" y="1592263"/>
          <a:ext cx="5203825" cy="1304925"/>
        </p:xfrm>
        <a:graphic>
          <a:graphicData uri="http://schemas.openxmlformats.org/presentationml/2006/ole">
            <mc:AlternateContent xmlns:mc="http://schemas.openxmlformats.org/markup-compatibility/2006">
              <mc:Choice xmlns:v="urn:schemas-microsoft-com:vml" Requires="v">
                <p:oleObj spid="_x0000_s5122" name="Worksheet" r:id="rId3" imgW="4424254" imgH="1109701" progId="Excel.Sheet.12">
                  <p:embed/>
                </p:oleObj>
              </mc:Choice>
              <mc:Fallback>
                <p:oleObj name="Worksheet" r:id="rId3" imgW="4424254" imgH="1109701" progId="Excel.Sheet.12">
                  <p:embed/>
                  <p:pic>
                    <p:nvPicPr>
                      <p:cNvPr id="5" name="Content Placeholder 4">
                        <a:extLst>
                          <a:ext uri="{FF2B5EF4-FFF2-40B4-BE49-F238E27FC236}">
                            <a16:creationId xmlns:a16="http://schemas.microsoft.com/office/drawing/2014/main" id="{D19DB690-0AC0-4E63-AA3D-C459E1E4A7C7}"/>
                          </a:ext>
                        </a:extLst>
                      </p:cNvPr>
                      <p:cNvPicPr/>
                      <p:nvPr/>
                    </p:nvPicPr>
                    <p:blipFill>
                      <a:blip r:embed="rId4"/>
                      <a:stretch>
                        <a:fillRect/>
                      </a:stretch>
                    </p:blipFill>
                    <p:spPr>
                      <a:xfrm>
                        <a:off x="6275388" y="1592263"/>
                        <a:ext cx="5203825" cy="13049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D498F9DE-7DC3-4C9E-9EC8-FEC6010B8031}"/>
                  </a:ext>
                </a:extLst>
              </p:cNvPr>
              <p:cNvSpPr txBox="1">
                <a:spLocks/>
              </p:cNvSpPr>
              <p:nvPr/>
            </p:nvSpPr>
            <p:spPr>
              <a:xfrm>
                <a:off x="539496" y="1435608"/>
                <a:ext cx="5662288" cy="470163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Going back to the weather example, here’s how we look at Gini impurity for </a:t>
                </a:r>
                <a:r>
                  <a:rPr lang="en-US" b="1" i="1" dirty="0"/>
                  <a:t>RAIN</a:t>
                </a:r>
                <a:r>
                  <a:rPr lang="en-US" dirty="0"/>
                  <a:t>.</a:t>
                </a:r>
              </a:p>
              <a:p>
                <a:r>
                  <a:rPr lang="en-US" dirty="0"/>
                  <a:t>Notice how the impurity for “</a:t>
                </a:r>
                <a:r>
                  <a:rPr lang="en-US" dirty="0">
                    <a:solidFill>
                      <a:schemeClr val="accent5"/>
                    </a:solidFill>
                  </a:rPr>
                  <a:t>good</a:t>
                </a:r>
                <a:r>
                  <a:rPr lang="en-US" dirty="0"/>
                  <a:t>/</a:t>
                </a:r>
                <a:r>
                  <a:rPr lang="en-US" dirty="0">
                    <a:solidFill>
                      <a:srgbClr val="FF0000"/>
                    </a:solidFill>
                  </a:rPr>
                  <a:t>bad</a:t>
                </a:r>
                <a:r>
                  <a:rPr lang="en-US" dirty="0"/>
                  <a:t> weather” on the YES side is 0% meaning it is pure.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0</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16</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r>
                        <a:rPr lang="en-US" b="0" i="1" smtClean="0">
                          <a:latin typeface="Cambria Math" panose="02040503050406030204" pitchFamily="18" charset="0"/>
                        </a:rPr>
                        <m:t>0</m:t>
                      </m:r>
                    </m:oMath>
                  </m:oMathPara>
                </a14:m>
                <a:endParaRPr lang="en-US" dirty="0"/>
              </a:p>
              <a:p>
                <a:endParaRPr lang="ar-AE" dirty="0"/>
              </a:p>
              <a:p>
                <a:endParaRPr lang="ar-AE" dirty="0"/>
              </a:p>
              <a:p>
                <a:endParaRPr lang="ar-AE" dirty="0"/>
              </a:p>
            </p:txBody>
          </p:sp>
        </mc:Choice>
        <mc:Fallback xmlns="">
          <p:sp>
            <p:nvSpPr>
              <p:cNvPr id="6" name="Content Placeholder 2">
                <a:extLst>
                  <a:ext uri="{FF2B5EF4-FFF2-40B4-BE49-F238E27FC236}">
                    <a16:creationId xmlns:a16="http://schemas.microsoft.com/office/drawing/2014/main" id="{D498F9DE-7DC3-4C9E-9EC8-FEC6010B8031}"/>
                  </a:ext>
                </a:extLst>
              </p:cNvPr>
              <p:cNvSpPr txBox="1">
                <a:spLocks noRot="1" noChangeAspect="1" noMove="1" noResize="1" noEditPoints="1" noAdjustHandles="1" noChangeArrowheads="1" noChangeShapeType="1" noTextEdit="1"/>
              </p:cNvSpPr>
              <p:nvPr/>
            </p:nvSpPr>
            <p:spPr>
              <a:xfrm>
                <a:off x="539496" y="1435608"/>
                <a:ext cx="5662288" cy="4701630"/>
              </a:xfrm>
              <a:prstGeom prst="rect">
                <a:avLst/>
              </a:prstGeom>
              <a:blipFill>
                <a:blip r:embed="rId5"/>
                <a:stretch>
                  <a:fillRect l="-970"/>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706464E1-45C4-4D6E-8AE0-7468C9A20A30}"/>
              </a:ext>
            </a:extLst>
          </p:cNvPr>
          <p:cNvCxnSpPr>
            <a:cxnSpLocks/>
          </p:cNvCxnSpPr>
          <p:nvPr/>
        </p:nvCxnSpPr>
        <p:spPr>
          <a:xfrm flipV="1">
            <a:off x="5099125" y="3028278"/>
            <a:ext cx="1220993" cy="8283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33263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4A9B-9E98-4947-9E00-0AE74336C4B6}"/>
              </a:ext>
            </a:extLst>
          </p:cNvPr>
          <p:cNvSpPr>
            <a:spLocks noGrp="1"/>
          </p:cNvSpPr>
          <p:nvPr>
            <p:ph type="title"/>
          </p:nvPr>
        </p:nvSpPr>
        <p:spPr/>
        <p:txBody>
          <a:bodyPr/>
          <a:lstStyle/>
          <a:p>
            <a:r>
              <a:rPr lang="en-US" dirty="0"/>
              <a:t>Gini Impurity</a:t>
            </a:r>
          </a:p>
        </p:txBody>
      </p:sp>
      <p:graphicFrame>
        <p:nvGraphicFramePr>
          <p:cNvPr id="5" name="Content Placeholder 4">
            <a:extLst>
              <a:ext uri="{FF2B5EF4-FFF2-40B4-BE49-F238E27FC236}">
                <a16:creationId xmlns:a16="http://schemas.microsoft.com/office/drawing/2014/main" id="{D19DB690-0AC0-4E63-AA3D-C459E1E4A7C7}"/>
              </a:ext>
            </a:extLst>
          </p:cNvPr>
          <p:cNvGraphicFramePr>
            <a:graphicFrameLocks noGrp="1" noChangeAspect="1"/>
          </p:cNvGraphicFramePr>
          <p:nvPr>
            <p:ph sz="quarter" idx="10"/>
          </p:nvPr>
        </p:nvGraphicFramePr>
        <p:xfrm>
          <a:off x="6275388" y="1592263"/>
          <a:ext cx="5203825" cy="1304925"/>
        </p:xfrm>
        <a:graphic>
          <a:graphicData uri="http://schemas.openxmlformats.org/presentationml/2006/ole">
            <mc:AlternateContent xmlns:mc="http://schemas.openxmlformats.org/markup-compatibility/2006">
              <mc:Choice xmlns:v="urn:schemas-microsoft-com:vml" Requires="v">
                <p:oleObj spid="_x0000_s6146" name="Worksheet" r:id="rId3" imgW="4424254" imgH="1109701" progId="Excel.Sheet.12">
                  <p:embed/>
                </p:oleObj>
              </mc:Choice>
              <mc:Fallback>
                <p:oleObj name="Worksheet" r:id="rId3" imgW="4424254" imgH="1109701" progId="Excel.Sheet.12">
                  <p:embed/>
                  <p:pic>
                    <p:nvPicPr>
                      <p:cNvPr id="5" name="Content Placeholder 4">
                        <a:extLst>
                          <a:ext uri="{FF2B5EF4-FFF2-40B4-BE49-F238E27FC236}">
                            <a16:creationId xmlns:a16="http://schemas.microsoft.com/office/drawing/2014/main" id="{D19DB690-0AC0-4E63-AA3D-C459E1E4A7C7}"/>
                          </a:ext>
                        </a:extLst>
                      </p:cNvPr>
                      <p:cNvPicPr/>
                      <p:nvPr/>
                    </p:nvPicPr>
                    <p:blipFill>
                      <a:blip r:embed="rId4"/>
                      <a:stretch>
                        <a:fillRect/>
                      </a:stretch>
                    </p:blipFill>
                    <p:spPr>
                      <a:xfrm>
                        <a:off x="6275388" y="1592263"/>
                        <a:ext cx="5203825" cy="13049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D498F9DE-7DC3-4C9E-9EC8-FEC6010B8031}"/>
                  </a:ext>
                </a:extLst>
              </p:cNvPr>
              <p:cNvSpPr txBox="1">
                <a:spLocks/>
              </p:cNvSpPr>
              <p:nvPr/>
            </p:nvSpPr>
            <p:spPr>
              <a:xfrm>
                <a:off x="539496" y="1435608"/>
                <a:ext cx="5662288" cy="5040496"/>
              </a:xfrm>
              <a:prstGeom prst="rect">
                <a:avLst/>
              </a:prstGeom>
            </p:spPr>
            <p:txBody>
              <a:bodyPr vert="horz" lIns="91440" tIns="45720" rIns="91440" bIns="45720" rtlCol="0">
                <a:normAutofit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Going back to the weather example, here’s how we look at Gini impurity for </a:t>
                </a:r>
                <a:r>
                  <a:rPr lang="en-US" b="1" i="1" dirty="0"/>
                  <a:t>RAIN</a:t>
                </a:r>
                <a:r>
                  <a:rPr lang="en-US" dirty="0"/>
                  <a:t>.</a:t>
                </a:r>
              </a:p>
              <a:p>
                <a:r>
                  <a:rPr lang="en-US" dirty="0"/>
                  <a:t>Notice how the impurity for “good/bad weather” on the YES side is 0% meaning it is pure.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0</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16</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r>
                        <a:rPr lang="en-US" b="0" i="1" smtClean="0">
                          <a:latin typeface="Cambria Math" panose="02040503050406030204" pitchFamily="18" charset="0"/>
                        </a:rPr>
                        <m:t>0</m:t>
                      </m:r>
                    </m:oMath>
                  </m:oMathPara>
                </a14:m>
                <a:endParaRPr lang="en-US" dirty="0"/>
              </a:p>
              <a:p>
                <a:r>
                  <a:rPr lang="en-US" dirty="0"/>
                  <a:t>On the NO side we got an impurity of 48.4429%</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14</m:t>
                                  </m:r>
                                </m:num>
                                <m:den>
                                  <m:r>
                                    <a:rPr lang="en-US" b="0" i="1" smtClean="0">
                                      <a:latin typeface="Cambria Math" panose="02040503050406030204" pitchFamily="18" charset="0"/>
                                    </a:rPr>
                                    <m:t>14</m:t>
                                  </m:r>
                                  <m:r>
                                    <a:rPr lang="en-US" i="1">
                                      <a:latin typeface="Cambria Math" panose="02040503050406030204" pitchFamily="18" charset="0"/>
                                    </a:rPr>
                                    <m:t>+</m:t>
                                  </m:r>
                                  <m:r>
                                    <a:rPr lang="en-US" b="0" i="1" smtClean="0">
                                      <a:latin typeface="Cambria Math" panose="02040503050406030204" pitchFamily="18" charset="0"/>
                                    </a:rPr>
                                    <m:t>20</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20</m:t>
                                  </m:r>
                                </m:num>
                                <m:den>
                                  <m:r>
                                    <a:rPr lang="en-US" b="0" i="1" smtClean="0">
                                      <a:latin typeface="Cambria Math" panose="02040503050406030204" pitchFamily="18" charset="0"/>
                                    </a:rPr>
                                    <m:t>14</m:t>
                                  </m:r>
                                  <m:r>
                                    <a:rPr lang="en-US" i="1">
                                      <a:latin typeface="Cambria Math" panose="02040503050406030204" pitchFamily="18" charset="0"/>
                                    </a:rPr>
                                    <m:t>+</m:t>
                                  </m:r>
                                  <m:r>
                                    <a:rPr lang="en-US" b="0" i="1" smtClean="0">
                                      <a:latin typeface="Cambria Math" panose="02040503050406030204" pitchFamily="18" charset="0"/>
                                    </a:rPr>
                                    <m:t>20</m:t>
                                  </m:r>
                                </m:den>
                              </m:f>
                            </m:e>
                          </m:d>
                        </m:e>
                        <m:sup>
                          <m:r>
                            <a:rPr lang="en-US" i="1">
                              <a:latin typeface="Cambria Math" panose="02040503050406030204" pitchFamily="18" charset="0"/>
                            </a:rPr>
                            <m:t>2</m:t>
                          </m:r>
                        </m:sup>
                      </m:sSup>
                      <m:r>
                        <a:rPr lang="en-US" i="1">
                          <a:latin typeface="Cambria Math" panose="02040503050406030204" pitchFamily="18" charset="0"/>
                        </a:rPr>
                        <m:t>= </m:t>
                      </m:r>
                      <m:r>
                        <a:rPr lang="en-US" b="0" i="1" smtClean="0">
                          <a:latin typeface="Cambria Math" panose="02040503050406030204" pitchFamily="18" charset="0"/>
                        </a:rPr>
                        <m:t>.484429</m:t>
                      </m:r>
                    </m:oMath>
                  </m:oMathPara>
                </a14:m>
                <a:endParaRPr lang="en-US" dirty="0"/>
              </a:p>
              <a:p>
                <a:endParaRPr lang="ar-AE" dirty="0"/>
              </a:p>
              <a:p>
                <a:endParaRPr lang="ar-AE" dirty="0"/>
              </a:p>
              <a:p>
                <a:endParaRPr lang="ar-AE" dirty="0"/>
              </a:p>
            </p:txBody>
          </p:sp>
        </mc:Choice>
        <mc:Fallback xmlns="">
          <p:sp>
            <p:nvSpPr>
              <p:cNvPr id="6" name="Content Placeholder 2">
                <a:extLst>
                  <a:ext uri="{FF2B5EF4-FFF2-40B4-BE49-F238E27FC236}">
                    <a16:creationId xmlns:a16="http://schemas.microsoft.com/office/drawing/2014/main" id="{D498F9DE-7DC3-4C9E-9EC8-FEC6010B8031}"/>
                  </a:ext>
                </a:extLst>
              </p:cNvPr>
              <p:cNvSpPr txBox="1">
                <a:spLocks noRot="1" noChangeAspect="1" noMove="1" noResize="1" noEditPoints="1" noAdjustHandles="1" noChangeArrowheads="1" noChangeShapeType="1" noTextEdit="1"/>
              </p:cNvSpPr>
              <p:nvPr/>
            </p:nvSpPr>
            <p:spPr>
              <a:xfrm>
                <a:off x="539496" y="1435608"/>
                <a:ext cx="5662288" cy="5040496"/>
              </a:xfrm>
              <a:prstGeom prst="rect">
                <a:avLst/>
              </a:prstGeom>
              <a:blipFill>
                <a:blip r:embed="rId5"/>
                <a:stretch>
                  <a:fillRect l="-970"/>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706464E1-45C4-4D6E-8AE0-7468C9A20A30}"/>
              </a:ext>
            </a:extLst>
          </p:cNvPr>
          <p:cNvCxnSpPr>
            <a:cxnSpLocks/>
          </p:cNvCxnSpPr>
          <p:nvPr/>
        </p:nvCxnSpPr>
        <p:spPr>
          <a:xfrm flipV="1">
            <a:off x="5593976" y="3014831"/>
            <a:ext cx="3786692" cy="19175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88711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4A9B-9E98-4947-9E00-0AE74336C4B6}"/>
              </a:ext>
            </a:extLst>
          </p:cNvPr>
          <p:cNvSpPr>
            <a:spLocks noGrp="1"/>
          </p:cNvSpPr>
          <p:nvPr>
            <p:ph type="title"/>
          </p:nvPr>
        </p:nvSpPr>
        <p:spPr/>
        <p:txBody>
          <a:bodyPr/>
          <a:lstStyle/>
          <a:p>
            <a:r>
              <a:rPr lang="en-US" dirty="0"/>
              <a:t>Weighing Gini Impurities</a:t>
            </a:r>
          </a:p>
        </p:txBody>
      </p:sp>
      <p:graphicFrame>
        <p:nvGraphicFramePr>
          <p:cNvPr id="5" name="Content Placeholder 4">
            <a:extLst>
              <a:ext uri="{FF2B5EF4-FFF2-40B4-BE49-F238E27FC236}">
                <a16:creationId xmlns:a16="http://schemas.microsoft.com/office/drawing/2014/main" id="{D19DB690-0AC0-4E63-AA3D-C459E1E4A7C7}"/>
              </a:ext>
            </a:extLst>
          </p:cNvPr>
          <p:cNvGraphicFramePr>
            <a:graphicFrameLocks noGrp="1" noChangeAspect="1"/>
          </p:cNvGraphicFramePr>
          <p:nvPr>
            <p:ph sz="quarter" idx="10"/>
            <p:extLst>
              <p:ext uri="{D42A27DB-BD31-4B8C-83A1-F6EECF244321}">
                <p14:modId xmlns:p14="http://schemas.microsoft.com/office/powerpoint/2010/main" val="1258800202"/>
              </p:ext>
            </p:extLst>
          </p:nvPr>
        </p:nvGraphicFramePr>
        <p:xfrm>
          <a:off x="6448679" y="1435608"/>
          <a:ext cx="5203825" cy="1304925"/>
        </p:xfrm>
        <a:graphic>
          <a:graphicData uri="http://schemas.openxmlformats.org/presentationml/2006/ole">
            <mc:AlternateContent xmlns:mc="http://schemas.openxmlformats.org/markup-compatibility/2006">
              <mc:Choice xmlns:v="urn:schemas-microsoft-com:vml" Requires="v">
                <p:oleObj spid="_x0000_s7170" name="Worksheet" r:id="rId3" imgW="4424254" imgH="1109701" progId="Excel.Sheet.12">
                  <p:embed/>
                </p:oleObj>
              </mc:Choice>
              <mc:Fallback>
                <p:oleObj name="Worksheet" r:id="rId3" imgW="4424254" imgH="1109701" progId="Excel.Sheet.12">
                  <p:embed/>
                  <p:pic>
                    <p:nvPicPr>
                      <p:cNvPr id="5" name="Content Placeholder 4">
                        <a:extLst>
                          <a:ext uri="{FF2B5EF4-FFF2-40B4-BE49-F238E27FC236}">
                            <a16:creationId xmlns:a16="http://schemas.microsoft.com/office/drawing/2014/main" id="{D19DB690-0AC0-4E63-AA3D-C459E1E4A7C7}"/>
                          </a:ext>
                        </a:extLst>
                      </p:cNvPr>
                      <p:cNvPicPr/>
                      <p:nvPr/>
                    </p:nvPicPr>
                    <p:blipFill>
                      <a:blip r:embed="rId4"/>
                      <a:stretch>
                        <a:fillRect/>
                      </a:stretch>
                    </p:blipFill>
                    <p:spPr>
                      <a:xfrm>
                        <a:off x="6448679" y="1435608"/>
                        <a:ext cx="5203825" cy="13049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D498F9DE-7DC3-4C9E-9EC8-FEC6010B8031}"/>
                  </a:ext>
                </a:extLst>
              </p:cNvPr>
              <p:cNvSpPr txBox="1">
                <a:spLocks/>
              </p:cNvSpPr>
              <p:nvPr/>
            </p:nvSpPr>
            <p:spPr>
              <a:xfrm>
                <a:off x="539495" y="1435608"/>
                <a:ext cx="5866683" cy="504049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To calculate the entire impurity of using the </a:t>
                </a:r>
                <a:r>
                  <a:rPr lang="en-US" b="1" i="1" dirty="0"/>
                  <a:t>RAIN</a:t>
                </a:r>
                <a:r>
                  <a:rPr lang="en-US" dirty="0"/>
                  <a:t> property for a split, we weight these two impurities together. </a:t>
                </a:r>
              </a:p>
              <a:p>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16</m:t>
                        </m:r>
                      </m:num>
                      <m:den>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16</m:t>
                        </m:r>
                        <m:r>
                          <a:rPr lang="en-US" b="0" i="1" smtClean="0">
                            <a:latin typeface="Cambria Math" panose="02040503050406030204" pitchFamily="18" charset="0"/>
                          </a:rPr>
                          <m:t>+</m:t>
                        </m:r>
                        <m:r>
                          <a:rPr lang="en-US" b="0" i="1" smtClean="0">
                            <a:latin typeface="Cambria Math" panose="02040503050406030204" pitchFamily="18" charset="0"/>
                          </a:rPr>
                          <m:t>14</m:t>
                        </m:r>
                        <m:r>
                          <a:rPr lang="en-US" b="0" i="1" smtClean="0">
                            <a:latin typeface="Cambria Math" panose="02040503050406030204" pitchFamily="18" charset="0"/>
                          </a:rPr>
                          <m:t>+</m:t>
                        </m:r>
                        <m:r>
                          <a:rPr lang="en-US" b="0" i="1" smtClean="0">
                            <a:latin typeface="Cambria Math" panose="02040503050406030204" pitchFamily="18" charset="0"/>
                          </a:rPr>
                          <m:t>20</m:t>
                        </m:r>
                      </m:den>
                    </m:f>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484429</m:t>
                    </m:r>
                    <m:f>
                      <m:fPr>
                        <m:ctrlPr>
                          <a:rPr lang="en-US" i="1">
                            <a:latin typeface="Cambria Math" panose="02040503050406030204" pitchFamily="18" charset="0"/>
                          </a:rPr>
                        </m:ctrlPr>
                      </m:fPr>
                      <m:num>
                        <m:r>
                          <a:rPr lang="en-US" b="0" i="1" smtClean="0">
                            <a:latin typeface="Cambria Math" panose="02040503050406030204" pitchFamily="18" charset="0"/>
                          </a:rPr>
                          <m:t>14</m:t>
                        </m:r>
                        <m:r>
                          <a:rPr lang="en-US" b="0" i="1" smtClean="0">
                            <a:latin typeface="Cambria Math" panose="02040503050406030204" pitchFamily="18" charset="0"/>
                          </a:rPr>
                          <m:t>+</m:t>
                        </m:r>
                        <m:r>
                          <a:rPr lang="en-US" b="0" i="1" smtClean="0">
                            <a:latin typeface="Cambria Math" panose="02040503050406030204" pitchFamily="18" charset="0"/>
                          </a:rPr>
                          <m:t>20</m:t>
                        </m:r>
                      </m:num>
                      <m:den>
                        <m:r>
                          <a:rPr lang="en-US" b="0" i="1" smtClean="0">
                            <a:latin typeface="Cambria Math" panose="02040503050406030204" pitchFamily="18" charset="0"/>
                          </a:rPr>
                          <m:t>0</m:t>
                        </m:r>
                        <m:r>
                          <a:rPr lang="en-US" b="0" i="1" smtClean="0">
                            <a:latin typeface="Cambria Math" panose="02040503050406030204" pitchFamily="18" charset="0"/>
                          </a:rPr>
                          <m:t>+</m:t>
                        </m:r>
                        <m:r>
                          <a:rPr lang="en-US" i="1">
                            <a:latin typeface="Cambria Math" panose="02040503050406030204" pitchFamily="18" charset="0"/>
                          </a:rPr>
                          <m:t>16</m:t>
                        </m:r>
                        <m:r>
                          <a:rPr lang="en-US" i="1">
                            <a:latin typeface="Cambria Math" panose="02040503050406030204" pitchFamily="18" charset="0"/>
                          </a:rPr>
                          <m:t>+</m:t>
                        </m:r>
                        <m:r>
                          <a:rPr lang="en-US" i="1">
                            <a:latin typeface="Cambria Math" panose="02040503050406030204" pitchFamily="18" charset="0"/>
                          </a:rPr>
                          <m:t>14</m:t>
                        </m:r>
                        <m:r>
                          <a:rPr lang="en-US" i="1">
                            <a:latin typeface="Cambria Math" panose="02040503050406030204" pitchFamily="18" charset="0"/>
                          </a:rPr>
                          <m:t>+</m:t>
                        </m:r>
                        <m:r>
                          <a:rPr lang="en-US" i="1">
                            <a:latin typeface="Cambria Math" panose="02040503050406030204" pitchFamily="18" charset="0"/>
                          </a:rPr>
                          <m:t>20</m:t>
                        </m:r>
                      </m:den>
                    </m:f>
                    <m:r>
                      <a:rPr lang="en-US" b="0" i="1" smtClean="0">
                        <a:latin typeface="Cambria Math" panose="02040503050406030204" pitchFamily="18" charset="0"/>
                      </a:rPr>
                      <m:t>= .</m:t>
                    </m:r>
                    <m:r>
                      <a:rPr lang="en-US" b="0" i="1" smtClean="0">
                        <a:latin typeface="Cambria Math" panose="02040503050406030204" pitchFamily="18" charset="0"/>
                      </a:rPr>
                      <m:t>32941172</m:t>
                    </m:r>
                  </m:oMath>
                </a14:m>
                <a:r>
                  <a:rPr lang="en-US" dirty="0"/>
                  <a:t> </a:t>
                </a:r>
              </a:p>
              <a:p>
                <a:r>
                  <a:rPr lang="en-US" dirty="0"/>
                  <a:t>This is known as the </a:t>
                </a:r>
                <a:r>
                  <a:rPr lang="en-US" b="1" dirty="0">
                    <a:solidFill>
                      <a:srgbClr val="FF0000"/>
                    </a:solidFill>
                  </a:rPr>
                  <a:t>weighted average Gini impurity</a:t>
                </a:r>
                <a:r>
                  <a:rPr lang="en-US" dirty="0"/>
                  <a:t>, and it can be used as a measure of quality for splitting with that property. </a:t>
                </a:r>
                <a:r>
                  <a:rPr lang="en-US" i="1" dirty="0"/>
                  <a:t>Lowest impurity is best!</a:t>
                </a:r>
              </a:p>
              <a:p>
                <a:r>
                  <a:rPr lang="en-US" dirty="0"/>
                  <a:t>At every step we choose the property that provides the least weighted average Gini impurity.</a:t>
                </a:r>
              </a:p>
              <a:p>
                <a:endParaRPr lang="en-US" dirty="0"/>
              </a:p>
              <a:p>
                <a:endParaRPr lang="ar-AE" dirty="0"/>
              </a:p>
              <a:p>
                <a:endParaRPr lang="ar-AE" dirty="0"/>
              </a:p>
              <a:p>
                <a:endParaRPr lang="ar-AE" dirty="0"/>
              </a:p>
            </p:txBody>
          </p:sp>
        </mc:Choice>
        <mc:Fallback xmlns="">
          <p:sp>
            <p:nvSpPr>
              <p:cNvPr id="6" name="Content Placeholder 2">
                <a:extLst>
                  <a:ext uri="{FF2B5EF4-FFF2-40B4-BE49-F238E27FC236}">
                    <a16:creationId xmlns:a16="http://schemas.microsoft.com/office/drawing/2014/main" id="{D498F9DE-7DC3-4C9E-9EC8-FEC6010B8031}"/>
                  </a:ext>
                </a:extLst>
              </p:cNvPr>
              <p:cNvSpPr txBox="1">
                <a:spLocks noRot="1" noChangeAspect="1" noMove="1" noResize="1" noEditPoints="1" noAdjustHandles="1" noChangeArrowheads="1" noChangeShapeType="1" noTextEdit="1"/>
              </p:cNvSpPr>
              <p:nvPr/>
            </p:nvSpPr>
            <p:spPr>
              <a:xfrm>
                <a:off x="539495" y="1435608"/>
                <a:ext cx="5866683" cy="5040496"/>
              </a:xfrm>
              <a:prstGeom prst="rect">
                <a:avLst/>
              </a:prstGeom>
              <a:blipFill>
                <a:blip r:embed="rId5"/>
                <a:stretch>
                  <a:fillRect l="-831"/>
                </a:stretch>
              </a:blipFill>
            </p:spPr>
            <p:txBody>
              <a:bodyPr/>
              <a:lstStyle/>
              <a:p>
                <a:r>
                  <a:rPr lang="en-US">
                    <a:noFill/>
                  </a:rPr>
                  <a:t> </a:t>
                </a:r>
              </a:p>
            </p:txBody>
          </p:sp>
        </mc:Fallback>
      </mc:AlternateContent>
    </p:spTree>
    <p:extLst>
      <p:ext uri="{BB962C8B-B14F-4D97-AF65-F5344CB8AC3E}">
        <p14:creationId xmlns:p14="http://schemas.microsoft.com/office/powerpoint/2010/main" val="11549995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A0D3A-2F71-4AB6-938E-56DA75F34990}"/>
              </a:ext>
            </a:extLst>
          </p:cNvPr>
          <p:cNvSpPr>
            <a:spLocks noGrp="1"/>
          </p:cNvSpPr>
          <p:nvPr>
            <p:ph type="title"/>
          </p:nvPr>
        </p:nvSpPr>
        <p:spPr/>
        <p:txBody>
          <a:bodyPr/>
          <a:lstStyle/>
          <a:p>
            <a:r>
              <a:rPr lang="en-US" dirty="0"/>
              <a:t>Building a Decision Tree with GINI </a:t>
            </a:r>
          </a:p>
        </p:txBody>
      </p:sp>
      <p:sp>
        <p:nvSpPr>
          <p:cNvPr id="17" name="Content Placeholder 16">
            <a:extLst>
              <a:ext uri="{FF2B5EF4-FFF2-40B4-BE49-F238E27FC236}">
                <a16:creationId xmlns:a16="http://schemas.microsoft.com/office/drawing/2014/main" id="{5B0C5B63-8738-48C1-8605-26AEB33A1D54}"/>
              </a:ext>
            </a:extLst>
          </p:cNvPr>
          <p:cNvSpPr>
            <a:spLocks noGrp="1"/>
          </p:cNvSpPr>
          <p:nvPr>
            <p:ph sz="quarter" idx="10"/>
          </p:nvPr>
        </p:nvSpPr>
        <p:spPr>
          <a:xfrm>
            <a:off x="539496" y="1435608"/>
            <a:ext cx="4173181" cy="4859253"/>
          </a:xfrm>
        </p:spPr>
        <p:txBody>
          <a:bodyPr>
            <a:normAutofit/>
          </a:bodyPr>
          <a:lstStyle/>
          <a:p>
            <a:r>
              <a:rPr lang="en-US" dirty="0"/>
              <a:t>At each decision, we choose the next property with the best GINI impurity and split on it</a:t>
            </a:r>
          </a:p>
          <a:p>
            <a:r>
              <a:rPr lang="en-US" dirty="0"/>
              <a:t>EXAMPLE: After </a:t>
            </a:r>
            <a:r>
              <a:rPr lang="en-US" b="1" i="1" dirty="0"/>
              <a:t>RAIN, </a:t>
            </a:r>
            <a:r>
              <a:rPr lang="en-US" dirty="0"/>
              <a:t>the property </a:t>
            </a:r>
            <a:r>
              <a:rPr lang="en-US" b="1" i="1" dirty="0"/>
              <a:t>TEMPERATURE</a:t>
            </a:r>
            <a:r>
              <a:rPr lang="en-US" dirty="0"/>
              <a:t> has the next best GINI for those 34 items on the “NO” side. </a:t>
            </a:r>
          </a:p>
          <a:p>
            <a:r>
              <a:rPr lang="en-US" b="1" dirty="0"/>
              <a:t>When the next property’s weighted GINI is inferior to the previous GINI, we stop the branch there. </a:t>
            </a:r>
          </a:p>
          <a:p>
            <a:endParaRPr lang="en-US" dirty="0"/>
          </a:p>
        </p:txBody>
      </p:sp>
      <p:pic>
        <p:nvPicPr>
          <p:cNvPr id="30" name="Picture 29">
            <a:extLst>
              <a:ext uri="{FF2B5EF4-FFF2-40B4-BE49-F238E27FC236}">
                <a16:creationId xmlns:a16="http://schemas.microsoft.com/office/drawing/2014/main" id="{0B2B2349-066C-4B13-8488-231611BED2B6}"/>
              </a:ext>
            </a:extLst>
          </p:cNvPr>
          <p:cNvPicPr>
            <a:picLocks noChangeAspect="1"/>
          </p:cNvPicPr>
          <p:nvPr/>
        </p:nvPicPr>
        <p:blipFill>
          <a:blip r:embed="rId2"/>
          <a:stretch>
            <a:fillRect/>
          </a:stretch>
        </p:blipFill>
        <p:spPr>
          <a:xfrm>
            <a:off x="4956048" y="1488362"/>
            <a:ext cx="6877119" cy="4806499"/>
          </a:xfrm>
          <a:prstGeom prst="rect">
            <a:avLst/>
          </a:prstGeom>
        </p:spPr>
      </p:pic>
    </p:spTree>
    <p:extLst>
      <p:ext uri="{BB962C8B-B14F-4D97-AF65-F5344CB8AC3E}">
        <p14:creationId xmlns:p14="http://schemas.microsoft.com/office/powerpoint/2010/main" val="1970197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00E1A-F129-4621-8683-EBC2E511D2A1}"/>
              </a:ext>
            </a:extLst>
          </p:cNvPr>
          <p:cNvSpPr>
            <a:spLocks noGrp="1"/>
          </p:cNvSpPr>
          <p:nvPr>
            <p:ph type="title"/>
          </p:nvPr>
        </p:nvSpPr>
        <p:spPr/>
        <p:txBody>
          <a:bodyPr/>
          <a:lstStyle/>
          <a:p>
            <a:r>
              <a:rPr lang="en-US" dirty="0"/>
              <a:t>Programming Languages and Performance</a:t>
            </a:r>
          </a:p>
        </p:txBody>
      </p:sp>
      <p:sp>
        <p:nvSpPr>
          <p:cNvPr id="3" name="Content Placeholder 2">
            <a:extLst>
              <a:ext uri="{FF2B5EF4-FFF2-40B4-BE49-F238E27FC236}">
                <a16:creationId xmlns:a16="http://schemas.microsoft.com/office/drawing/2014/main" id="{EF32D758-D7BA-4B2D-878C-A86A3F056615}"/>
              </a:ext>
            </a:extLst>
          </p:cNvPr>
          <p:cNvSpPr>
            <a:spLocks noGrp="1"/>
          </p:cNvSpPr>
          <p:nvPr>
            <p:ph sz="quarter" idx="10"/>
          </p:nvPr>
        </p:nvSpPr>
        <p:spPr>
          <a:xfrm>
            <a:off x="539495" y="1435607"/>
            <a:ext cx="6298131" cy="5105869"/>
          </a:xfrm>
        </p:spPr>
        <p:txBody>
          <a:bodyPr>
            <a:normAutofit/>
          </a:bodyPr>
          <a:lstStyle/>
          <a:p>
            <a:r>
              <a:rPr lang="en-US" sz="1600" dirty="0"/>
              <a:t>Java, Kotlin, Scala, Swift, C, C++, C#, Go, and other statically typed/compiled languages will perform much faster than Python.</a:t>
            </a:r>
          </a:p>
          <a:p>
            <a:pPr marL="285750" indent="-285750">
              <a:buFont typeface="Arial" panose="020B0604020202020204" pitchFamily="34" charset="0"/>
              <a:buChar char="•"/>
            </a:pPr>
            <a:r>
              <a:rPr lang="en-US" sz="1600" dirty="0"/>
              <a:t>You will have more success scaling machine learning algorithms built from scratch with these platforms. </a:t>
            </a:r>
          </a:p>
          <a:p>
            <a:pPr marL="285750" indent="-285750">
              <a:buFont typeface="Arial" panose="020B0604020202020204" pitchFamily="34" charset="0"/>
              <a:buChar char="•"/>
            </a:pPr>
            <a:r>
              <a:rPr lang="en-US" sz="1600" dirty="0"/>
              <a:t>If you truly enjoy building machine learning algorithms from scratch, please learn one of these platforms!</a:t>
            </a:r>
          </a:p>
          <a:p>
            <a:r>
              <a:rPr lang="en-US" sz="1600" dirty="0"/>
              <a:t>At this level with our toy examples, Python is going to work just fine.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endParaRPr lang="en-US" sz="1600" dirty="0"/>
          </a:p>
          <a:p>
            <a:endParaRPr lang="en-US" sz="1600" dirty="0"/>
          </a:p>
          <a:p>
            <a:pPr marL="285750" indent="-285750">
              <a:buFont typeface="Arial" panose="020B0604020202020204" pitchFamily="34" charset="0"/>
              <a:buChar char="•"/>
            </a:pPr>
            <a:endParaRPr lang="en-US" sz="1600" dirty="0"/>
          </a:p>
          <a:p>
            <a:endParaRPr lang="en-US" sz="1600" dirty="0"/>
          </a:p>
        </p:txBody>
      </p:sp>
      <p:pic>
        <p:nvPicPr>
          <p:cNvPr id="17" name="Picture 16" descr="A bird flying in the sky&#10;&#10;Description automatically generated">
            <a:extLst>
              <a:ext uri="{FF2B5EF4-FFF2-40B4-BE49-F238E27FC236}">
                <a16:creationId xmlns:a16="http://schemas.microsoft.com/office/drawing/2014/main" id="{D1569D0C-0CDD-4C72-A798-7DE84D4678D7}"/>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3549" t="-644" r="3239"/>
          <a:stretch/>
        </p:blipFill>
        <p:spPr>
          <a:xfrm>
            <a:off x="9573088" y="2961952"/>
            <a:ext cx="2167339" cy="1991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descr="A squirrel standing on a dirt road&#10;&#10;Description automatically generated">
            <a:extLst>
              <a:ext uri="{FF2B5EF4-FFF2-40B4-BE49-F238E27FC236}">
                <a16:creationId xmlns:a16="http://schemas.microsoft.com/office/drawing/2014/main" id="{12EB5081-1C75-4218-95D3-17350089B67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952308" y="4189205"/>
            <a:ext cx="1907495" cy="18159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B778A664-785E-480B-BD9B-AAE7ABA3EE35}"/>
              </a:ext>
            </a:extLst>
          </p:cNvPr>
          <p:cNvPicPr>
            <a:picLocks noChangeAspect="1"/>
          </p:cNvPicPr>
          <p:nvPr/>
        </p:nvPicPr>
        <p:blipFill>
          <a:blip r:embed="rId6"/>
          <a:stretch>
            <a:fillRect/>
          </a:stretch>
        </p:blipFill>
        <p:spPr>
          <a:xfrm>
            <a:off x="6837626" y="2312103"/>
            <a:ext cx="2167339" cy="20693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descr="A close up of a snake&#10;&#10;Description automatically generated">
            <a:extLst>
              <a:ext uri="{FF2B5EF4-FFF2-40B4-BE49-F238E27FC236}">
                <a16:creationId xmlns:a16="http://schemas.microsoft.com/office/drawing/2014/main" id="{942ABA22-BFF5-46DA-BE7D-4F17491E67D7}"/>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714561" y="1619581"/>
            <a:ext cx="2315137" cy="14477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6607680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C4EE-52FC-4008-B436-74BF947311DC}"/>
              </a:ext>
            </a:extLst>
          </p:cNvPr>
          <p:cNvSpPr>
            <a:spLocks noGrp="1"/>
          </p:cNvSpPr>
          <p:nvPr>
            <p:ph type="title"/>
          </p:nvPr>
        </p:nvSpPr>
        <p:spPr/>
        <p:txBody>
          <a:bodyPr/>
          <a:lstStyle/>
          <a:p>
            <a:r>
              <a:rPr lang="en-US" dirty="0"/>
              <a:t>How to Split Continuous Variables? </a:t>
            </a:r>
          </a:p>
        </p:txBody>
      </p:sp>
      <p:sp>
        <p:nvSpPr>
          <p:cNvPr id="3" name="Content Placeholder 2">
            <a:extLst>
              <a:ext uri="{FF2B5EF4-FFF2-40B4-BE49-F238E27FC236}">
                <a16:creationId xmlns:a16="http://schemas.microsoft.com/office/drawing/2014/main" id="{B3DC21A4-3A35-484F-8B9A-03192DBD47FD}"/>
              </a:ext>
            </a:extLst>
          </p:cNvPr>
          <p:cNvSpPr>
            <a:spLocks noGrp="1"/>
          </p:cNvSpPr>
          <p:nvPr>
            <p:ph sz="quarter" idx="10"/>
          </p:nvPr>
        </p:nvSpPr>
        <p:spPr>
          <a:xfrm>
            <a:off x="539496" y="1435608"/>
            <a:ext cx="7583778" cy="4885448"/>
          </a:xfrm>
        </p:spPr>
        <p:txBody>
          <a:bodyPr>
            <a:normAutofit/>
          </a:bodyPr>
          <a:lstStyle/>
          <a:p>
            <a:r>
              <a:rPr lang="en-US" dirty="0"/>
              <a:t>Once you got the GINI and weighted GINI down, implementing a decision tree becomes relatively simple.</a:t>
            </a:r>
          </a:p>
          <a:p>
            <a:r>
              <a:rPr lang="en-US" dirty="0"/>
              <a:t>The goal always is to do a split that reduces the GINI impurity until it cannot be reduced anymore. </a:t>
            </a:r>
          </a:p>
          <a:p>
            <a:r>
              <a:rPr lang="en-US" dirty="0"/>
              <a:t>The only remaining question is how to split on continuous variables, which is not as straightforward as binary (true/false) or discrete (dog/cat/bird) variables. </a:t>
            </a:r>
          </a:p>
          <a:p>
            <a:r>
              <a:rPr lang="en-US" dirty="0"/>
              <a:t>Observe the following temperatures on the right. Any guesses on what is the best way to find the optimal split? </a:t>
            </a:r>
          </a:p>
          <a:p>
            <a:endParaRPr lang="en-US" dirty="0"/>
          </a:p>
          <a:p>
            <a:endParaRPr lang="en-US" dirty="0"/>
          </a:p>
        </p:txBody>
      </p:sp>
      <p:graphicFrame>
        <p:nvGraphicFramePr>
          <p:cNvPr id="5" name="Object 4">
            <a:extLst>
              <a:ext uri="{FF2B5EF4-FFF2-40B4-BE49-F238E27FC236}">
                <a16:creationId xmlns:a16="http://schemas.microsoft.com/office/drawing/2014/main" id="{FD112AF0-D859-4899-8C2E-D1BE18E15963}"/>
              </a:ext>
            </a:extLst>
          </p:cNvPr>
          <p:cNvGraphicFramePr>
            <a:graphicFrameLocks noChangeAspect="1"/>
          </p:cNvGraphicFramePr>
          <p:nvPr>
            <p:extLst>
              <p:ext uri="{D42A27DB-BD31-4B8C-83A1-F6EECF244321}">
                <p14:modId xmlns:p14="http://schemas.microsoft.com/office/powerpoint/2010/main" val="1649805039"/>
              </p:ext>
            </p:extLst>
          </p:nvPr>
        </p:nvGraphicFramePr>
        <p:xfrm>
          <a:off x="9630144" y="1616665"/>
          <a:ext cx="1239838" cy="2125663"/>
        </p:xfrm>
        <a:graphic>
          <a:graphicData uri="http://schemas.openxmlformats.org/presentationml/2006/ole">
            <mc:AlternateContent xmlns:mc="http://schemas.openxmlformats.org/markup-compatibility/2006">
              <mc:Choice xmlns:v="urn:schemas-microsoft-com:vml" Requires="v">
                <p:oleObj spid="_x0000_s8194" name="Worksheet" r:id="rId3" imgW="895439" imgH="1533559" progId="Excel.Sheet.12">
                  <p:embed/>
                </p:oleObj>
              </mc:Choice>
              <mc:Fallback>
                <p:oleObj name="Worksheet" r:id="rId3" imgW="895439" imgH="1533559" progId="Excel.Sheet.12">
                  <p:embed/>
                  <p:pic>
                    <p:nvPicPr>
                      <p:cNvPr id="5" name="Object 4">
                        <a:extLst>
                          <a:ext uri="{FF2B5EF4-FFF2-40B4-BE49-F238E27FC236}">
                            <a16:creationId xmlns:a16="http://schemas.microsoft.com/office/drawing/2014/main" id="{FD112AF0-D859-4899-8C2E-D1BE18E15963}"/>
                          </a:ext>
                        </a:extLst>
                      </p:cNvPr>
                      <p:cNvPicPr/>
                      <p:nvPr/>
                    </p:nvPicPr>
                    <p:blipFill>
                      <a:blip r:embed="rId4"/>
                      <a:stretch>
                        <a:fillRect/>
                      </a:stretch>
                    </p:blipFill>
                    <p:spPr>
                      <a:xfrm>
                        <a:off x="9630144" y="1616665"/>
                        <a:ext cx="1239838" cy="2125663"/>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D3B37CBE-28B8-4E0E-B2A1-3A12118AF7DC}"/>
              </a:ext>
            </a:extLst>
          </p:cNvPr>
          <p:cNvPicPr>
            <a:picLocks noChangeAspect="1"/>
          </p:cNvPicPr>
          <p:nvPr/>
        </p:nvPicPr>
        <p:blipFill>
          <a:blip r:embed="rId5"/>
          <a:stretch>
            <a:fillRect/>
          </a:stretch>
        </p:blipFill>
        <p:spPr>
          <a:xfrm>
            <a:off x="8838922" y="4199861"/>
            <a:ext cx="2913747" cy="854407"/>
          </a:xfrm>
          <a:prstGeom prst="rect">
            <a:avLst/>
          </a:prstGeom>
        </p:spPr>
      </p:pic>
    </p:spTree>
    <p:extLst>
      <p:ext uri="{BB962C8B-B14F-4D97-AF65-F5344CB8AC3E}">
        <p14:creationId xmlns:p14="http://schemas.microsoft.com/office/powerpoint/2010/main" val="42539881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C4EE-52FC-4008-B436-74BF947311DC}"/>
              </a:ext>
            </a:extLst>
          </p:cNvPr>
          <p:cNvSpPr>
            <a:spLocks noGrp="1"/>
          </p:cNvSpPr>
          <p:nvPr>
            <p:ph type="title"/>
          </p:nvPr>
        </p:nvSpPr>
        <p:spPr/>
        <p:txBody>
          <a:bodyPr/>
          <a:lstStyle/>
          <a:p>
            <a:r>
              <a:rPr lang="en-US" dirty="0"/>
              <a:t>How to Split Continuous Variables? </a:t>
            </a:r>
          </a:p>
        </p:txBody>
      </p:sp>
      <p:sp>
        <p:nvSpPr>
          <p:cNvPr id="3" name="Content Placeholder 2">
            <a:extLst>
              <a:ext uri="{FF2B5EF4-FFF2-40B4-BE49-F238E27FC236}">
                <a16:creationId xmlns:a16="http://schemas.microsoft.com/office/drawing/2014/main" id="{B3DC21A4-3A35-484F-8B9A-03192DBD47FD}"/>
              </a:ext>
            </a:extLst>
          </p:cNvPr>
          <p:cNvSpPr>
            <a:spLocks noGrp="1"/>
          </p:cNvSpPr>
          <p:nvPr>
            <p:ph sz="quarter" idx="10"/>
          </p:nvPr>
        </p:nvSpPr>
        <p:spPr>
          <a:xfrm>
            <a:off x="539496" y="1435608"/>
            <a:ext cx="5871937" cy="4885448"/>
          </a:xfrm>
        </p:spPr>
        <p:txBody>
          <a:bodyPr>
            <a:normAutofit/>
          </a:bodyPr>
          <a:lstStyle/>
          <a:p>
            <a:r>
              <a:rPr lang="en-US" dirty="0"/>
              <a:t>Continuous variables extend the GINI concept further. </a:t>
            </a:r>
          </a:p>
          <a:p>
            <a:r>
              <a:rPr lang="en-US" dirty="0"/>
              <a:t>When you evaluate a continuous variable for its GINI, first sort the data for that variable then produce the rolling 2-value averages, each of which is a candidate for the split value. </a:t>
            </a:r>
          </a:p>
          <a:p>
            <a:r>
              <a:rPr lang="en-US" dirty="0"/>
              <a:t>Then choose the 2-value average that produces the best GINI impurity that splits on that value, which for the Temperature node we saw previously was 78.5. </a:t>
            </a:r>
          </a:p>
          <a:p>
            <a:endParaRPr lang="en-US" dirty="0"/>
          </a:p>
        </p:txBody>
      </p:sp>
      <p:graphicFrame>
        <p:nvGraphicFramePr>
          <p:cNvPr id="5" name="Object 4">
            <a:extLst>
              <a:ext uri="{FF2B5EF4-FFF2-40B4-BE49-F238E27FC236}">
                <a16:creationId xmlns:a16="http://schemas.microsoft.com/office/drawing/2014/main" id="{16CA9789-D6D6-46AA-8A4E-54B5809811A4}"/>
              </a:ext>
            </a:extLst>
          </p:cNvPr>
          <p:cNvGraphicFramePr>
            <a:graphicFrameLocks noChangeAspect="1"/>
          </p:cNvGraphicFramePr>
          <p:nvPr>
            <p:extLst>
              <p:ext uri="{D42A27DB-BD31-4B8C-83A1-F6EECF244321}">
                <p14:modId xmlns:p14="http://schemas.microsoft.com/office/powerpoint/2010/main" val="1111889240"/>
              </p:ext>
            </p:extLst>
          </p:nvPr>
        </p:nvGraphicFramePr>
        <p:xfrm>
          <a:off x="7516813" y="1333500"/>
          <a:ext cx="3398837" cy="2012950"/>
        </p:xfrm>
        <a:graphic>
          <a:graphicData uri="http://schemas.openxmlformats.org/presentationml/2006/ole">
            <mc:AlternateContent xmlns:mc="http://schemas.openxmlformats.org/markup-compatibility/2006">
              <mc:Choice xmlns:v="urn:schemas-microsoft-com:vml" Requires="v">
                <p:oleObj spid="_x0000_s9218" name="Worksheet" r:id="rId3" imgW="2452685" imgH="1452654" progId="Excel.Sheet.12">
                  <p:embed/>
                </p:oleObj>
              </mc:Choice>
              <mc:Fallback>
                <p:oleObj name="Worksheet" r:id="rId3" imgW="2452685" imgH="1452654" progId="Excel.Sheet.12">
                  <p:embed/>
                  <p:pic>
                    <p:nvPicPr>
                      <p:cNvPr id="5" name="Object 4">
                        <a:extLst>
                          <a:ext uri="{FF2B5EF4-FFF2-40B4-BE49-F238E27FC236}">
                            <a16:creationId xmlns:a16="http://schemas.microsoft.com/office/drawing/2014/main" id="{16CA9789-D6D6-46AA-8A4E-54B5809811A4}"/>
                          </a:ext>
                        </a:extLst>
                      </p:cNvPr>
                      <p:cNvPicPr/>
                      <p:nvPr/>
                    </p:nvPicPr>
                    <p:blipFill>
                      <a:blip r:embed="rId4"/>
                      <a:stretch>
                        <a:fillRect/>
                      </a:stretch>
                    </p:blipFill>
                    <p:spPr>
                      <a:xfrm>
                        <a:off x="7516813" y="1333500"/>
                        <a:ext cx="3398837" cy="2012950"/>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7E771419-7564-4952-9B49-7C48E485412B}"/>
              </a:ext>
            </a:extLst>
          </p:cNvPr>
          <p:cNvPicPr>
            <a:picLocks noChangeAspect="1"/>
          </p:cNvPicPr>
          <p:nvPr/>
        </p:nvPicPr>
        <p:blipFill>
          <a:blip r:embed="rId5"/>
          <a:stretch>
            <a:fillRect/>
          </a:stretch>
        </p:blipFill>
        <p:spPr>
          <a:xfrm>
            <a:off x="7516814" y="4024424"/>
            <a:ext cx="3181350" cy="932877"/>
          </a:xfrm>
          <a:prstGeom prst="rect">
            <a:avLst/>
          </a:prstGeom>
        </p:spPr>
      </p:pic>
    </p:spTree>
    <p:extLst>
      <p:ext uri="{BB962C8B-B14F-4D97-AF65-F5344CB8AC3E}">
        <p14:creationId xmlns:p14="http://schemas.microsoft.com/office/powerpoint/2010/main" val="26585518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0B785-6DC6-476B-AC69-C123194FE167}"/>
              </a:ext>
            </a:extLst>
          </p:cNvPr>
          <p:cNvSpPr>
            <a:spLocks noGrp="1"/>
          </p:cNvSpPr>
          <p:nvPr>
            <p:ph type="title"/>
          </p:nvPr>
        </p:nvSpPr>
        <p:spPr/>
        <p:txBody>
          <a:bodyPr/>
          <a:lstStyle/>
          <a:p>
            <a:r>
              <a:rPr lang="en-US" dirty="0"/>
              <a:t>Hands On: Decision Trees</a:t>
            </a:r>
          </a:p>
        </p:txBody>
      </p:sp>
      <p:pic>
        <p:nvPicPr>
          <p:cNvPr id="5" name="Picture 4">
            <a:extLst>
              <a:ext uri="{FF2B5EF4-FFF2-40B4-BE49-F238E27FC236}">
                <a16:creationId xmlns:a16="http://schemas.microsoft.com/office/drawing/2014/main" id="{B9FAF3F0-5F31-47D9-8CBC-6BC86B2E9A9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611316" y="1958365"/>
            <a:ext cx="7171591" cy="3884612"/>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7955570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CD268-E0E9-4338-8589-F333B2EDCD0E}"/>
              </a:ext>
            </a:extLst>
          </p:cNvPr>
          <p:cNvSpPr>
            <a:spLocks noGrp="1"/>
          </p:cNvSpPr>
          <p:nvPr>
            <p:ph type="title"/>
          </p:nvPr>
        </p:nvSpPr>
        <p:spPr/>
        <p:txBody>
          <a:bodyPr/>
          <a:lstStyle/>
          <a:p>
            <a:r>
              <a:rPr lang="en-US" dirty="0"/>
              <a:t>Decision Trees and Overfitting</a:t>
            </a:r>
          </a:p>
        </p:txBody>
      </p:sp>
      <p:sp>
        <p:nvSpPr>
          <p:cNvPr id="3" name="Content Placeholder 2">
            <a:extLst>
              <a:ext uri="{FF2B5EF4-FFF2-40B4-BE49-F238E27FC236}">
                <a16:creationId xmlns:a16="http://schemas.microsoft.com/office/drawing/2014/main" id="{43C975E1-BED7-438C-B0A1-902B1B5A8014}"/>
              </a:ext>
            </a:extLst>
          </p:cNvPr>
          <p:cNvSpPr>
            <a:spLocks noGrp="1"/>
          </p:cNvSpPr>
          <p:nvPr>
            <p:ph sz="quarter" idx="10"/>
          </p:nvPr>
        </p:nvSpPr>
        <p:spPr>
          <a:xfrm>
            <a:off x="539495" y="1435608"/>
            <a:ext cx="6877119" cy="4974336"/>
          </a:xfrm>
        </p:spPr>
        <p:txBody>
          <a:bodyPr>
            <a:normAutofit/>
          </a:bodyPr>
          <a:lstStyle/>
          <a:p>
            <a:r>
              <a:rPr lang="en-US" dirty="0"/>
              <a:t>Decision trees work well, so much they are notorious for overfitting. </a:t>
            </a:r>
          </a:p>
          <a:p>
            <a:r>
              <a:rPr lang="en-US" b="1" dirty="0">
                <a:solidFill>
                  <a:srgbClr val="FF0000"/>
                </a:solidFill>
              </a:rPr>
              <a:t>Overfitting</a:t>
            </a:r>
            <a:r>
              <a:rPr lang="en-US" dirty="0"/>
              <a:t> again means the model fits to the training data too exactly, and therefore becomes unreliable for predicting new data. </a:t>
            </a:r>
          </a:p>
          <a:p>
            <a:r>
              <a:rPr lang="en-US" dirty="0"/>
              <a:t>One way to adapt decision trees to not overfit is to utilize random forests, which generates hundreds of decision trees with randomly sampled data and features. </a:t>
            </a:r>
          </a:p>
          <a:p>
            <a:r>
              <a:rPr lang="en-US" dirty="0"/>
              <a:t>This forces the model to use different subsets of data and properties, and therefore not overfit to the data set. </a:t>
            </a:r>
          </a:p>
          <a:p>
            <a:endParaRPr lang="en-US" dirty="0"/>
          </a:p>
          <a:p>
            <a:endParaRPr lang="en-US" dirty="0"/>
          </a:p>
        </p:txBody>
      </p:sp>
      <p:pic>
        <p:nvPicPr>
          <p:cNvPr id="7" name="Picture 6">
            <a:extLst>
              <a:ext uri="{FF2B5EF4-FFF2-40B4-BE49-F238E27FC236}">
                <a16:creationId xmlns:a16="http://schemas.microsoft.com/office/drawing/2014/main" id="{4971D6B9-0618-45B0-B7AC-3988ADE70C73}"/>
              </a:ext>
            </a:extLst>
          </p:cNvPr>
          <p:cNvPicPr>
            <a:picLocks noChangeAspect="1"/>
          </p:cNvPicPr>
          <p:nvPr/>
        </p:nvPicPr>
        <p:blipFill>
          <a:blip r:embed="rId2"/>
          <a:stretch>
            <a:fillRect/>
          </a:stretch>
        </p:blipFill>
        <p:spPr>
          <a:xfrm>
            <a:off x="7601846" y="1435608"/>
            <a:ext cx="4005353" cy="3065056"/>
          </a:xfrm>
          <a:prstGeom prst="rect">
            <a:avLst/>
          </a:prstGeom>
        </p:spPr>
      </p:pic>
    </p:spTree>
    <p:extLst>
      <p:ext uri="{BB962C8B-B14F-4D97-AF65-F5344CB8AC3E}">
        <p14:creationId xmlns:p14="http://schemas.microsoft.com/office/powerpoint/2010/main" val="1054574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8162E-522F-4AB3-817D-01D88E41BF52}"/>
              </a:ext>
            </a:extLst>
          </p:cNvPr>
          <p:cNvSpPr>
            <a:spLocks noGrp="1"/>
          </p:cNvSpPr>
          <p:nvPr>
            <p:ph type="title"/>
          </p:nvPr>
        </p:nvSpPr>
        <p:spPr/>
        <p:txBody>
          <a:bodyPr/>
          <a:lstStyle/>
          <a:p>
            <a:r>
              <a:rPr lang="en-US" dirty="0"/>
              <a:t>Random Forests</a:t>
            </a:r>
          </a:p>
        </p:txBody>
      </p:sp>
      <p:sp>
        <p:nvSpPr>
          <p:cNvPr id="3" name="Content Placeholder 2">
            <a:extLst>
              <a:ext uri="{FF2B5EF4-FFF2-40B4-BE49-F238E27FC236}">
                <a16:creationId xmlns:a16="http://schemas.microsoft.com/office/drawing/2014/main" id="{9DCECC0C-17C3-493A-BA05-9EED4F1D3EC7}"/>
              </a:ext>
            </a:extLst>
          </p:cNvPr>
          <p:cNvSpPr>
            <a:spLocks noGrp="1"/>
          </p:cNvSpPr>
          <p:nvPr>
            <p:ph sz="quarter" idx="10"/>
          </p:nvPr>
        </p:nvSpPr>
        <p:spPr>
          <a:xfrm>
            <a:off x="539495" y="1435607"/>
            <a:ext cx="6499257" cy="5220373"/>
          </a:xfrm>
        </p:spPr>
        <p:txBody>
          <a:bodyPr>
            <a:normAutofit fontScale="85000" lnSpcReduction="10000"/>
          </a:bodyPr>
          <a:lstStyle/>
          <a:p>
            <a:r>
              <a:rPr lang="en-US" b="1" dirty="0">
                <a:solidFill>
                  <a:srgbClr val="FF0000"/>
                </a:solidFill>
              </a:rPr>
              <a:t>Random Forests </a:t>
            </a:r>
            <a:r>
              <a:rPr lang="en-US" dirty="0"/>
              <a:t>are a machine learning technique that generates hundreds of decision trees, where each one builds off partial random data and properties, rather than all the data. </a:t>
            </a:r>
          </a:p>
          <a:p>
            <a:pPr marL="285750" indent="-285750">
              <a:buFont typeface="Arial" panose="020B0604020202020204" pitchFamily="34" charset="0"/>
              <a:buChar char="•"/>
            </a:pPr>
            <a:r>
              <a:rPr lang="en-US" dirty="0"/>
              <a:t>Typically each decision tree will train with only 2/3 of the randomly sampled data, which is known as </a:t>
            </a:r>
            <a:r>
              <a:rPr lang="en-US" b="1" dirty="0">
                <a:solidFill>
                  <a:srgbClr val="FF0000"/>
                </a:solidFill>
              </a:rPr>
              <a:t>bootstrapping</a:t>
            </a:r>
            <a:r>
              <a:rPr lang="en-US" dirty="0"/>
              <a:t>. </a:t>
            </a:r>
          </a:p>
          <a:p>
            <a:pPr marL="285750" indent="-285750">
              <a:buFont typeface="Arial" panose="020B0604020202020204" pitchFamily="34" charset="0"/>
              <a:buChar char="•"/>
            </a:pPr>
            <a:r>
              <a:rPr lang="en-US" dirty="0"/>
              <a:t>You should also only consider a subset of variables when evaluating each node, forcing your decision tree to utilize other variables. </a:t>
            </a:r>
          </a:p>
          <a:p>
            <a:pPr marL="285750" indent="-285750">
              <a:buFont typeface="Arial" panose="020B0604020202020204" pitchFamily="34" charset="0"/>
              <a:buChar char="•"/>
            </a:pPr>
            <a:r>
              <a:rPr lang="en-US" dirty="0"/>
              <a:t>You can use the other 1/3 of the data (known as the </a:t>
            </a:r>
            <a:r>
              <a:rPr lang="en-US" b="1" dirty="0">
                <a:solidFill>
                  <a:srgbClr val="FF0000"/>
                </a:solidFill>
              </a:rPr>
              <a:t>“out-of-bag” data</a:t>
            </a:r>
            <a:r>
              <a:rPr lang="en-US" dirty="0"/>
              <a:t>) as the test data to evaluate prediction performance.</a:t>
            </a:r>
          </a:p>
          <a:p>
            <a:r>
              <a:rPr lang="en-US" dirty="0"/>
              <a:t>With these hundreds of decision trees built, you then have each tree “vote” on a prediction. The prediction with the highest votes wins. 	</a:t>
            </a:r>
          </a:p>
          <a:p>
            <a:pPr marL="285750" indent="-285750">
              <a:buFont typeface="Arial" panose="020B0604020202020204" pitchFamily="34" charset="0"/>
              <a:buChar char="•"/>
            </a:pPr>
            <a:endParaRPr lang="en-US" dirty="0"/>
          </a:p>
        </p:txBody>
      </p:sp>
      <p:pic>
        <p:nvPicPr>
          <p:cNvPr id="4" name="Picture 3" descr="A tree in a forest&#10;&#10;Description automatically generated">
            <a:extLst>
              <a:ext uri="{FF2B5EF4-FFF2-40B4-BE49-F238E27FC236}">
                <a16:creationId xmlns:a16="http://schemas.microsoft.com/office/drawing/2014/main" id="{CC5660D4-E86B-482F-8515-1067402DEBE6}"/>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01271" y="1435607"/>
            <a:ext cx="4027966" cy="3020975"/>
          </a:xfrm>
          <a:prstGeom prst="rect">
            <a:avLst/>
          </a:prstGeom>
        </p:spPr>
      </p:pic>
    </p:spTree>
    <p:extLst>
      <p:ext uri="{BB962C8B-B14F-4D97-AF65-F5344CB8AC3E}">
        <p14:creationId xmlns:p14="http://schemas.microsoft.com/office/powerpoint/2010/main" val="28217837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BFF23-795F-4EF1-99CD-9CB7B726795C}"/>
              </a:ext>
            </a:extLst>
          </p:cNvPr>
          <p:cNvSpPr>
            <a:spLocks noGrp="1"/>
          </p:cNvSpPr>
          <p:nvPr>
            <p:ph type="title"/>
          </p:nvPr>
        </p:nvSpPr>
        <p:spPr/>
        <p:txBody>
          <a:bodyPr/>
          <a:lstStyle/>
          <a:p>
            <a:r>
              <a:rPr lang="en-US" dirty="0"/>
              <a:t>Fine-Tuning Random Forests</a:t>
            </a:r>
          </a:p>
        </p:txBody>
      </p:sp>
      <p:pic>
        <p:nvPicPr>
          <p:cNvPr id="5" name="Content Placeholder 4" descr="A tree in a forest&#10;&#10;Description automatically generated">
            <a:extLst>
              <a:ext uri="{FF2B5EF4-FFF2-40B4-BE49-F238E27FC236}">
                <a16:creationId xmlns:a16="http://schemas.microsoft.com/office/drawing/2014/main" id="{558BA240-D413-4225-A569-C53A999AA2D0}"/>
              </a:ext>
            </a:extLst>
          </p:cNvPr>
          <p:cNvPicPr>
            <a:picLocks noGrp="1" noChangeAspect="1"/>
          </p:cNvPicPr>
          <p:nvPr>
            <p:ph sz="quarter" idx="10"/>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229608" y="1462973"/>
            <a:ext cx="4315246" cy="2880427"/>
          </a:xfrm>
        </p:spPr>
      </p:pic>
      <p:sp>
        <p:nvSpPr>
          <p:cNvPr id="7" name="Content Placeholder 2">
            <a:extLst>
              <a:ext uri="{FF2B5EF4-FFF2-40B4-BE49-F238E27FC236}">
                <a16:creationId xmlns:a16="http://schemas.microsoft.com/office/drawing/2014/main" id="{0B2DD9A9-1D6D-496B-BE15-244F4087924F}"/>
              </a:ext>
            </a:extLst>
          </p:cNvPr>
          <p:cNvSpPr txBox="1">
            <a:spLocks/>
          </p:cNvSpPr>
          <p:nvPr/>
        </p:nvSpPr>
        <p:spPr>
          <a:xfrm>
            <a:off x="539495" y="1435607"/>
            <a:ext cx="6499257" cy="5220373"/>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Because each decision tree in a random forest uses only 2/3 of the data for training, you can use the other 1/3 as test data. </a:t>
            </a:r>
          </a:p>
          <a:p>
            <a:r>
              <a:rPr lang="en-US" dirty="0"/>
              <a:t>You can choose the number of variables that yields the best accuracy on that test data. </a:t>
            </a:r>
          </a:p>
          <a:p>
            <a:r>
              <a:rPr lang="en-US" dirty="0"/>
              <a:t>For this exercise, I’m just going to randomly sample 2-3 properties for each node and call it a day.</a:t>
            </a:r>
          </a:p>
          <a:p>
            <a:r>
              <a:rPr lang="en-US" dirty="0"/>
              <a:t> </a:t>
            </a:r>
          </a:p>
        </p:txBody>
      </p:sp>
    </p:spTree>
    <p:extLst>
      <p:ext uri="{BB962C8B-B14F-4D97-AF65-F5344CB8AC3E}">
        <p14:creationId xmlns:p14="http://schemas.microsoft.com/office/powerpoint/2010/main" val="15907782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209ED-DC86-4303-AE5D-C5072337A85E}"/>
              </a:ext>
            </a:extLst>
          </p:cNvPr>
          <p:cNvSpPr>
            <a:spLocks noGrp="1"/>
          </p:cNvSpPr>
          <p:nvPr>
            <p:ph type="title"/>
          </p:nvPr>
        </p:nvSpPr>
        <p:spPr/>
        <p:txBody>
          <a:bodyPr/>
          <a:lstStyle/>
          <a:p>
            <a:r>
              <a:rPr lang="en-US" dirty="0"/>
              <a:t>Hands-On: Random Forests</a:t>
            </a:r>
          </a:p>
        </p:txBody>
      </p:sp>
      <p:pic>
        <p:nvPicPr>
          <p:cNvPr id="5" name="Picture 4">
            <a:extLst>
              <a:ext uri="{FF2B5EF4-FFF2-40B4-BE49-F238E27FC236}">
                <a16:creationId xmlns:a16="http://schemas.microsoft.com/office/drawing/2014/main" id="{998FE28F-3C19-4016-8F63-68D811FD02F6}"/>
              </a:ext>
            </a:extLst>
          </p:cNvPr>
          <p:cNvPicPr>
            <a:picLocks noChangeAspect="1"/>
          </p:cNvPicPr>
          <p:nvPr/>
        </p:nvPicPr>
        <p:blipFill>
          <a:blip r:embed="rId2"/>
          <a:stretch>
            <a:fillRect/>
          </a:stretch>
        </p:blipFill>
        <p:spPr>
          <a:xfrm>
            <a:off x="2543602" y="1701210"/>
            <a:ext cx="6980763" cy="4449726"/>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4441232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8162E-522F-4AB3-817D-01D88E41BF52}"/>
              </a:ext>
            </a:extLst>
          </p:cNvPr>
          <p:cNvSpPr>
            <a:spLocks noGrp="1"/>
          </p:cNvSpPr>
          <p:nvPr>
            <p:ph type="title"/>
          </p:nvPr>
        </p:nvSpPr>
        <p:spPr/>
        <p:txBody>
          <a:bodyPr/>
          <a:lstStyle/>
          <a:p>
            <a:r>
              <a:rPr lang="en-US" dirty="0"/>
              <a:t>Going Forward</a:t>
            </a:r>
          </a:p>
        </p:txBody>
      </p:sp>
      <p:sp>
        <p:nvSpPr>
          <p:cNvPr id="3" name="Content Placeholder 2">
            <a:extLst>
              <a:ext uri="{FF2B5EF4-FFF2-40B4-BE49-F238E27FC236}">
                <a16:creationId xmlns:a16="http://schemas.microsoft.com/office/drawing/2014/main" id="{9DCECC0C-17C3-493A-BA05-9EED4F1D3EC7}"/>
              </a:ext>
            </a:extLst>
          </p:cNvPr>
          <p:cNvSpPr>
            <a:spLocks noGrp="1"/>
          </p:cNvSpPr>
          <p:nvPr>
            <p:ph sz="quarter" idx="10"/>
          </p:nvPr>
        </p:nvSpPr>
        <p:spPr>
          <a:xfrm>
            <a:off x="539495" y="1435607"/>
            <a:ext cx="6499257" cy="5220373"/>
          </a:xfrm>
        </p:spPr>
        <p:txBody>
          <a:bodyPr>
            <a:normAutofit lnSpcReduction="10000"/>
          </a:bodyPr>
          <a:lstStyle/>
          <a:p>
            <a:r>
              <a:rPr lang="en-US" dirty="0"/>
              <a:t>Decision trees and random forests are a powerful and flexible tool in machine learning, and together work quite well for a lot of problems. </a:t>
            </a:r>
          </a:p>
          <a:p>
            <a:r>
              <a:rPr lang="en-US" dirty="0"/>
              <a:t>Decision trees can also be adapted to do regression with regression trees and enhanced with techniques like gradient boosting. </a:t>
            </a:r>
          </a:p>
          <a:p>
            <a:r>
              <a:rPr lang="en-US" dirty="0"/>
              <a:t>If I were to take one machine learning algorithm with me, it would be decision trees and all of its variants. </a:t>
            </a:r>
          </a:p>
          <a:p>
            <a:endParaRPr lang="en-US" dirty="0"/>
          </a:p>
          <a:p>
            <a:r>
              <a:rPr lang="en-US" dirty="0"/>
              <a:t>	</a:t>
            </a:r>
          </a:p>
          <a:p>
            <a:pPr marL="285750" indent="-285750">
              <a:buFont typeface="Arial" panose="020B0604020202020204" pitchFamily="34" charset="0"/>
              <a:buChar char="•"/>
            </a:pPr>
            <a:endParaRPr lang="en-US" dirty="0"/>
          </a:p>
        </p:txBody>
      </p:sp>
      <p:pic>
        <p:nvPicPr>
          <p:cNvPr id="6" name="Picture 5" descr="A tree in a forest&#10;&#10;Description automatically generated">
            <a:extLst>
              <a:ext uri="{FF2B5EF4-FFF2-40B4-BE49-F238E27FC236}">
                <a16:creationId xmlns:a16="http://schemas.microsoft.com/office/drawing/2014/main" id="{4F3125A7-4CFF-487F-95EA-5B0B96135895}"/>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295610" y="1435607"/>
            <a:ext cx="3269511" cy="4359348"/>
          </a:xfrm>
          <a:prstGeom prst="rect">
            <a:avLst/>
          </a:prstGeom>
        </p:spPr>
      </p:pic>
      <p:sp>
        <p:nvSpPr>
          <p:cNvPr id="7" name="TextBox 6">
            <a:extLst>
              <a:ext uri="{FF2B5EF4-FFF2-40B4-BE49-F238E27FC236}">
                <a16:creationId xmlns:a16="http://schemas.microsoft.com/office/drawing/2014/main" id="{E7B58801-E131-4BF0-B889-ADBE13A23842}"/>
              </a:ext>
            </a:extLst>
          </p:cNvPr>
          <p:cNvSpPr txBox="1"/>
          <p:nvPr/>
        </p:nvSpPr>
        <p:spPr>
          <a:xfrm>
            <a:off x="3524250" y="6858000"/>
            <a:ext cx="5143500" cy="230832"/>
          </a:xfrm>
          <a:prstGeom prst="rect">
            <a:avLst/>
          </a:prstGeom>
        </p:spPr>
        <p:txBody>
          <a:bodyPr vert="horz" wrap="square" lIns="91440" tIns="45720" rIns="91440" bIns="45720" rtlCol="0">
            <a:spAutoFit/>
          </a:bodyPr>
          <a:lstStyle/>
          <a:p>
            <a:r>
              <a:rPr lang="en-US" sz="900">
                <a:hlinkClick r:id="rId3" tooltip="http://photoeverywhere.co.uk/britain/snowdonia/slides/trees4509.htm"/>
              </a:rPr>
              <a:t>This Photo</a:t>
            </a:r>
            <a:r>
              <a:rPr lang="en-US" sz="900"/>
              <a:t> by Unknown Author is licensed under </a:t>
            </a:r>
            <a:r>
              <a:rPr lang="en-US" sz="900">
                <a:hlinkClick r:id="rId4" tooltip="https://creativecommons.org/licenses/by/3.0/"/>
              </a:rPr>
              <a:t>CC BY</a:t>
            </a:r>
            <a:endParaRPr lang="en-US" sz="900"/>
          </a:p>
        </p:txBody>
      </p:sp>
    </p:spTree>
    <p:extLst>
      <p:ext uri="{BB962C8B-B14F-4D97-AF65-F5344CB8AC3E}">
        <p14:creationId xmlns:p14="http://schemas.microsoft.com/office/powerpoint/2010/main" val="17507535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0E175-3722-4E95-B5D9-5C12683F50AB}"/>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0EFCCDC9-F861-4981-99C3-0D2F6B179C8D}"/>
              </a:ext>
            </a:extLst>
          </p:cNvPr>
          <p:cNvSpPr>
            <a:spLocks noGrp="1"/>
          </p:cNvSpPr>
          <p:nvPr>
            <p:ph sz="quarter" idx="10"/>
          </p:nvPr>
        </p:nvSpPr>
        <p:spPr>
          <a:xfrm>
            <a:off x="539495" y="1435608"/>
            <a:ext cx="9125499" cy="3977640"/>
          </a:xfrm>
        </p:spPr>
        <p:txBody>
          <a:bodyPr/>
          <a:lstStyle/>
          <a:p>
            <a:r>
              <a:rPr lang="en-US" dirty="0"/>
              <a:t>Decision trees are effective because they do not overfit.</a:t>
            </a:r>
          </a:p>
          <a:p>
            <a:pPr marL="342900" indent="-342900">
              <a:buAutoNum type="alphaUcParenR"/>
            </a:pPr>
            <a:r>
              <a:rPr lang="en-US" dirty="0"/>
              <a:t>True</a:t>
            </a:r>
          </a:p>
          <a:p>
            <a:pPr marL="342900" indent="-342900">
              <a:buAutoNum type="alphaUcParenR"/>
            </a:pPr>
            <a:r>
              <a:rPr lang="en-US" dirty="0"/>
              <a:t>False </a:t>
            </a:r>
          </a:p>
        </p:txBody>
      </p:sp>
      <p:pic>
        <p:nvPicPr>
          <p:cNvPr id="4" name="Picture 3" descr="A tree in a forest&#10;&#10;Description automatically generated">
            <a:extLst>
              <a:ext uri="{FF2B5EF4-FFF2-40B4-BE49-F238E27FC236}">
                <a16:creationId xmlns:a16="http://schemas.microsoft.com/office/drawing/2014/main" id="{D0F7705C-72EB-4A3A-A98D-B8506F89FF6D}"/>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58909" y="1390426"/>
            <a:ext cx="4052577" cy="4472492"/>
          </a:xfrm>
          <a:prstGeom prst="rect">
            <a:avLst/>
          </a:prstGeom>
        </p:spPr>
      </p:pic>
    </p:spTree>
    <p:extLst>
      <p:ext uri="{BB962C8B-B14F-4D97-AF65-F5344CB8AC3E}">
        <p14:creationId xmlns:p14="http://schemas.microsoft.com/office/powerpoint/2010/main" val="132916579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0E175-3722-4E95-B5D9-5C12683F50AB}"/>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0EFCCDC9-F861-4981-99C3-0D2F6B179C8D}"/>
              </a:ext>
            </a:extLst>
          </p:cNvPr>
          <p:cNvSpPr>
            <a:spLocks noGrp="1"/>
          </p:cNvSpPr>
          <p:nvPr>
            <p:ph sz="quarter" idx="10"/>
          </p:nvPr>
        </p:nvSpPr>
        <p:spPr>
          <a:xfrm>
            <a:off x="539495" y="1435608"/>
            <a:ext cx="9125499" cy="3977640"/>
          </a:xfrm>
        </p:spPr>
        <p:txBody>
          <a:bodyPr/>
          <a:lstStyle/>
          <a:p>
            <a:r>
              <a:rPr lang="en-US" dirty="0"/>
              <a:t>Decision trees are effective because they do not overfit.</a:t>
            </a:r>
          </a:p>
          <a:p>
            <a:pPr marL="342900" indent="-342900">
              <a:buAutoNum type="alphaUcParenR"/>
            </a:pPr>
            <a:r>
              <a:rPr lang="en-US" dirty="0"/>
              <a:t>True</a:t>
            </a:r>
          </a:p>
          <a:p>
            <a:pPr marL="342900" indent="-342900">
              <a:buAutoNum type="alphaUcParenR"/>
            </a:pPr>
            <a:r>
              <a:rPr lang="en-US" dirty="0"/>
              <a:t>False </a:t>
            </a:r>
          </a:p>
        </p:txBody>
      </p:sp>
      <p:sp>
        <p:nvSpPr>
          <p:cNvPr id="4" name="Oval 3">
            <a:extLst>
              <a:ext uri="{FF2B5EF4-FFF2-40B4-BE49-F238E27FC236}">
                <a16:creationId xmlns:a16="http://schemas.microsoft.com/office/drawing/2014/main" id="{5EC2C7E7-EF98-4A82-92B1-E8DB7D1D6BB0}"/>
              </a:ext>
            </a:extLst>
          </p:cNvPr>
          <p:cNvSpPr/>
          <p:nvPr/>
        </p:nvSpPr>
        <p:spPr>
          <a:xfrm>
            <a:off x="382772" y="2817628"/>
            <a:ext cx="1371600" cy="6113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tree in a forest&#10;&#10;Description automatically generated">
            <a:extLst>
              <a:ext uri="{FF2B5EF4-FFF2-40B4-BE49-F238E27FC236}">
                <a16:creationId xmlns:a16="http://schemas.microsoft.com/office/drawing/2014/main" id="{B46CA549-5781-4C86-8717-F53C7EB9740C}"/>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58909" y="1390426"/>
            <a:ext cx="4052577" cy="4472492"/>
          </a:xfrm>
          <a:prstGeom prst="rect">
            <a:avLst/>
          </a:prstGeom>
        </p:spPr>
      </p:pic>
      <p:sp>
        <p:nvSpPr>
          <p:cNvPr id="6" name="TextBox 5">
            <a:extLst>
              <a:ext uri="{FF2B5EF4-FFF2-40B4-BE49-F238E27FC236}">
                <a16:creationId xmlns:a16="http://schemas.microsoft.com/office/drawing/2014/main" id="{E3DD0B4D-F3F8-4D1A-A7F2-D31018FFFF72}"/>
              </a:ext>
            </a:extLst>
          </p:cNvPr>
          <p:cNvSpPr txBox="1"/>
          <p:nvPr/>
        </p:nvSpPr>
        <p:spPr>
          <a:xfrm>
            <a:off x="1818167" y="3476847"/>
            <a:ext cx="4800600" cy="914400"/>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Decision trees are so effective at fitting to data that they often overfit. Random forests and other techniques can be used to prevent overfitting</a:t>
            </a:r>
          </a:p>
        </p:txBody>
      </p:sp>
    </p:spTree>
    <p:extLst>
      <p:ext uri="{BB962C8B-B14F-4D97-AF65-F5344CB8AC3E}">
        <p14:creationId xmlns:p14="http://schemas.microsoft.com/office/powerpoint/2010/main" val="1587454901"/>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square" lIns="91440" tIns="45720" rIns="91440" bIns="45720" rtlCol="0">
        <a:normAutofit fontScale="92500" lnSpcReduction="20000"/>
      </a:bodyPr>
      <a:lstStyle>
        <a:defPPr algn="l">
          <a:spcAft>
            <a:spcPts val="2000"/>
          </a:spcAft>
          <a:defRPr sz="1600" dirty="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Welcome to PowerPoint_Win32_new.potx" id="{95F22252-1276-4CE0-B5B2-7173AC23E7C1}" vid="{5251F4FC-9BFF-4FAA-9D53-CA33255737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7400</TotalTime>
  <Words>8728</Words>
  <Application>Microsoft Office PowerPoint</Application>
  <PresentationFormat>Widescreen</PresentationFormat>
  <Paragraphs>1205</Paragraphs>
  <Slides>150</Slides>
  <Notes>9</Notes>
  <HiddenSlides>1</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150</vt:i4>
      </vt:variant>
    </vt:vector>
  </HeadingPairs>
  <TitlesOfParts>
    <vt:vector size="164" baseType="lpstr">
      <vt:lpstr>Arial</vt:lpstr>
      <vt:lpstr>Calibri</vt:lpstr>
      <vt:lpstr>Cambria Math</vt:lpstr>
      <vt:lpstr>Consolas</vt:lpstr>
      <vt:lpstr>Courier New</vt:lpstr>
      <vt:lpstr>Segoe UI</vt:lpstr>
      <vt:lpstr>Segoe UI Light</vt:lpstr>
      <vt:lpstr>Segoe UI Semibold</vt:lpstr>
      <vt:lpstr>Tahoma</vt:lpstr>
      <vt:lpstr>Times New Roman</vt:lpstr>
      <vt:lpstr>Trebuchet MS</vt:lpstr>
      <vt:lpstr>Verdana</vt:lpstr>
      <vt:lpstr>WelcomeDoc</vt:lpstr>
      <vt:lpstr>Worksheet</vt:lpstr>
      <vt:lpstr>Machine Learning from Scratch</vt:lpstr>
      <vt:lpstr>Section I Overview</vt:lpstr>
      <vt:lpstr>Agenda</vt:lpstr>
      <vt:lpstr>What to Expect </vt:lpstr>
      <vt:lpstr>What Not to Expect </vt:lpstr>
      <vt:lpstr>What Not to Expect </vt:lpstr>
      <vt:lpstr>Machine Learning vs Optimization vs AI</vt:lpstr>
      <vt:lpstr>Programming Languages and Performance</vt:lpstr>
      <vt:lpstr>Programming Languages and Performance</vt:lpstr>
      <vt:lpstr>Section II Linear Regression and K-Means Clustering</vt:lpstr>
      <vt:lpstr>Simple Linear Regression</vt:lpstr>
      <vt:lpstr>Simple Linear Regression</vt:lpstr>
      <vt:lpstr>Simple Linear Regression</vt:lpstr>
      <vt:lpstr>Simple Linear Regression</vt:lpstr>
      <vt:lpstr>Sum of Least Squares</vt:lpstr>
      <vt:lpstr>Sum of Least Squares</vt:lpstr>
      <vt:lpstr>Calculating Sum of Squares </vt:lpstr>
      <vt:lpstr>Solving for a Fit</vt:lpstr>
      <vt:lpstr>Hill Climbing – A Simple Optimization Algorithm</vt:lpstr>
      <vt:lpstr>Hill Climbing to Find a Square Root</vt:lpstr>
      <vt:lpstr>Hands-On: Multiple Linear Regression</vt:lpstr>
      <vt:lpstr>Multiple Linear Regression</vt:lpstr>
      <vt:lpstr>Hands-On: Multiple Linear Regression</vt:lpstr>
      <vt:lpstr>K-Means Clustering</vt:lpstr>
      <vt:lpstr>K-Means Clustering</vt:lpstr>
      <vt:lpstr>K-Means Clustering</vt:lpstr>
      <vt:lpstr>Hands-On: K-Means Clustering</vt:lpstr>
      <vt:lpstr>K-Means Clustering</vt:lpstr>
      <vt:lpstr>A Note About Overfitting</vt:lpstr>
      <vt:lpstr>A Note About Overfitting</vt:lpstr>
      <vt:lpstr>Quiz Time!</vt:lpstr>
      <vt:lpstr>Quiz Time!</vt:lpstr>
      <vt:lpstr>Quiz Time!</vt:lpstr>
      <vt:lpstr>Quiz Time!</vt:lpstr>
      <vt:lpstr>Section III Logistic Regression</vt:lpstr>
      <vt:lpstr>Classifying Things</vt:lpstr>
      <vt:lpstr>Classifying Things</vt:lpstr>
      <vt:lpstr>Logistic Regression Intuition</vt:lpstr>
      <vt:lpstr>Logistic Regression Intuition</vt:lpstr>
      <vt:lpstr>Logistic Regression Intuition</vt:lpstr>
      <vt:lpstr>Logistic Regression Intuition</vt:lpstr>
      <vt:lpstr>Logistic Regression</vt:lpstr>
      <vt:lpstr>When Not To Use Logistic Regression</vt:lpstr>
      <vt:lpstr>Just Show Me the Math!</vt:lpstr>
      <vt:lpstr>Just Show Me the Math!</vt:lpstr>
      <vt:lpstr>Just Show Me the Math!</vt:lpstr>
      <vt:lpstr>Just Show Me the Math!</vt:lpstr>
      <vt:lpstr>Maximum Likelihood</vt:lpstr>
      <vt:lpstr>Maximum Likelihood</vt:lpstr>
      <vt:lpstr>Maximum Likelihood – Avoiding Floating Point Underflow</vt:lpstr>
      <vt:lpstr>Maximum Likelihood – Avoiding Floating Point Underflow</vt:lpstr>
      <vt:lpstr>Maximum Likelihood</vt:lpstr>
      <vt:lpstr>Hands-On: Logistic Regression</vt:lpstr>
      <vt:lpstr>Multivariable Logistic Regression</vt:lpstr>
      <vt:lpstr>Multivariable Logistic Regression</vt:lpstr>
      <vt:lpstr>Hands-On: Multivariable Logistic Regression</vt:lpstr>
      <vt:lpstr>Using Logistic Regression for Classification</vt:lpstr>
      <vt:lpstr>Quiz Time!</vt:lpstr>
      <vt:lpstr>Quiz Time!</vt:lpstr>
      <vt:lpstr>Quiz Time!</vt:lpstr>
      <vt:lpstr>Section IV Naïve Bayes</vt:lpstr>
      <vt:lpstr>What is Naïve Bayes?</vt:lpstr>
      <vt:lpstr>Demo: Categorizing Bank Transactions</vt:lpstr>
      <vt:lpstr>How to Build a Naïve Bayes Text Classifier</vt:lpstr>
      <vt:lpstr>How to Build a Naïve Bayes Text Classifier</vt:lpstr>
      <vt:lpstr>Dealing with Floating Point Underflow</vt:lpstr>
      <vt:lpstr>Dealing with Floating Point Underflow</vt:lpstr>
      <vt:lpstr>One More Thing… </vt:lpstr>
      <vt:lpstr>Final Naïve Bayes Formulation</vt:lpstr>
      <vt:lpstr>Learn More about Bayesian Modeling</vt:lpstr>
      <vt:lpstr>Section V Decision Trees and Random Forests</vt:lpstr>
      <vt:lpstr>What Are Decision Trees?</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Trees – Getting to the “Decision” Part</vt:lpstr>
      <vt:lpstr>Gini Impurity</vt:lpstr>
      <vt:lpstr>Gini Impurity</vt:lpstr>
      <vt:lpstr>Gini Impurity</vt:lpstr>
      <vt:lpstr>Weighing Gini Impurities</vt:lpstr>
      <vt:lpstr>Building a Decision Tree with GINI </vt:lpstr>
      <vt:lpstr>How to Split Continuous Variables? </vt:lpstr>
      <vt:lpstr>How to Split Continuous Variables? </vt:lpstr>
      <vt:lpstr>Hands On: Decision Trees</vt:lpstr>
      <vt:lpstr>Decision Trees and Overfitting</vt:lpstr>
      <vt:lpstr>Random Forests</vt:lpstr>
      <vt:lpstr>Fine-Tuning Random Forests</vt:lpstr>
      <vt:lpstr>Hands-On: Random Forests</vt:lpstr>
      <vt:lpstr>Going Forward</vt:lpstr>
      <vt:lpstr>Quiz Time!</vt:lpstr>
      <vt:lpstr>Quiz Time!</vt:lpstr>
      <vt:lpstr>Quiz Time!</vt:lpstr>
      <vt:lpstr>Quiz Time!</vt:lpstr>
      <vt:lpstr>Quiz Time!</vt:lpstr>
      <vt:lpstr>Quiz Time!</vt:lpstr>
      <vt:lpstr>Section VI Neural Networks</vt:lpstr>
      <vt:lpstr>What Are Neural Networks?</vt:lpstr>
      <vt:lpstr>Neural Networks - Theoretical versus Practical Applications</vt:lpstr>
      <vt:lpstr>The Problem</vt:lpstr>
      <vt:lpstr>A Simple Neural Network</vt:lpstr>
      <vt:lpstr>A Simple Neural Network</vt:lpstr>
      <vt:lpstr>A Simple Neural Network</vt:lpstr>
      <vt:lpstr>A Simple Neural Network</vt:lpstr>
      <vt:lpstr>A Simple Neural Network</vt:lpstr>
      <vt:lpstr>A Simple Neural Network</vt:lpstr>
      <vt:lpstr>A Simple Neural Network</vt:lpstr>
      <vt:lpstr>A Simple Neural Network</vt:lpstr>
      <vt:lpstr>Activation Functions</vt:lpstr>
      <vt:lpstr>Activation Functions</vt:lpstr>
      <vt:lpstr>Building Neural Networks with NumPy</vt:lpstr>
      <vt:lpstr>Resources to Learn Linear Algebra</vt:lpstr>
      <vt:lpstr>Building a Neural Network</vt:lpstr>
      <vt:lpstr>Building a Neural Network</vt:lpstr>
      <vt:lpstr>Building a Neural Network</vt:lpstr>
      <vt:lpstr>Alright, I’m going to save time</vt:lpstr>
      <vt:lpstr>Alright, I’m going to save time</vt:lpstr>
      <vt:lpstr>Demo: Training a Neural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Convex versus Non-Convex</vt:lpstr>
      <vt:lpstr>Convex versus Non-Convex</vt:lpstr>
      <vt:lpstr>The Hard Part of Deep Learning</vt:lpstr>
      <vt:lpstr>Other Design Decisions</vt:lpstr>
      <vt:lpstr>The Practicality of Neural Networks</vt:lpstr>
      <vt:lpstr>Problems with Deep Learning</vt:lpstr>
      <vt:lpstr>Problems with Deep Learning</vt:lpstr>
      <vt:lpstr>Also Read My Blog Article</vt:lpstr>
      <vt:lpstr>PowerPoint Presentation</vt:lpstr>
      <vt:lpstr>Section VII Going Forward</vt:lpstr>
      <vt:lpstr>Final Thoughts</vt:lpstr>
      <vt:lpstr>Continuing Your Journey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PowerPoint</dc:title>
  <dc:creator>Thomas Nield</dc:creator>
  <cp:keywords/>
  <cp:lastModifiedBy>Thomas Nield</cp:lastModifiedBy>
  <cp:revision>265</cp:revision>
  <dcterms:created xsi:type="dcterms:W3CDTF">2019-03-03T21:22:54Z</dcterms:created>
  <dcterms:modified xsi:type="dcterms:W3CDTF">2019-09-18T16:13:40Z</dcterms:modified>
  <cp:version/>
</cp:coreProperties>
</file>